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71" r:id="rId3"/>
    <p:sldId id="272" r:id="rId4"/>
    <p:sldId id="273" r:id="rId5"/>
    <p:sldId id="274" r:id="rId6"/>
    <p:sldId id="275" r:id="rId7"/>
    <p:sldId id="276" r:id="rId8"/>
    <p:sldId id="277" r:id="rId9"/>
    <p:sldId id="278" r:id="rId10"/>
    <p:sldId id="280" r:id="rId11"/>
    <p:sldId id="282" r:id="rId12"/>
    <p:sldId id="284" r:id="rId13"/>
    <p:sldId id="285" r:id="rId14"/>
    <p:sldId id="286" r:id="rId15"/>
    <p:sldId id="287" r:id="rId16"/>
    <p:sldId id="288" r:id="rId17"/>
    <p:sldId id="289" r:id="rId18"/>
    <p:sldId id="257" r:id="rId19"/>
    <p:sldId id="258" r:id="rId20"/>
    <p:sldId id="259" r:id="rId21"/>
    <p:sldId id="260" r:id="rId22"/>
    <p:sldId id="261" r:id="rId23"/>
    <p:sldId id="262" r:id="rId24"/>
    <p:sldId id="263" r:id="rId25"/>
    <p:sldId id="264" r:id="rId26"/>
    <p:sldId id="266" r:id="rId27"/>
    <p:sldId id="267" r:id="rId28"/>
    <p:sldId id="268" r:id="rId29"/>
    <p:sldId id="269" r:id="rId30"/>
    <p:sldId id="270" r:id="rId31"/>
    <p:sldId id="290"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57F08E-98A3-4212-8CF6-23D0D8B3E6C2}" type="datetimeFigureOut">
              <a:rPr lang="en-US" smtClean="0"/>
              <a:t>2/25/2012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492602-71F6-4793-A6E8-FACF186E9CE8}" type="slidenum">
              <a:rPr lang="en-US" smtClean="0"/>
              <a:t>‹#›</a:t>
            </a:fld>
            <a:endParaRPr lang="en-US"/>
          </a:p>
        </p:txBody>
      </p:sp>
    </p:spTree>
    <p:extLst>
      <p:ext uri="{BB962C8B-B14F-4D97-AF65-F5344CB8AC3E}">
        <p14:creationId xmlns:p14="http://schemas.microsoft.com/office/powerpoint/2010/main" val="4181366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1</a:t>
            </a:fld>
            <a:endParaRPr lang="en-US"/>
          </a:p>
        </p:txBody>
      </p:sp>
    </p:spTree>
    <p:extLst>
      <p:ext uri="{BB962C8B-B14F-4D97-AF65-F5344CB8AC3E}">
        <p14:creationId xmlns:p14="http://schemas.microsoft.com/office/powerpoint/2010/main" val="37088032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10</a:t>
            </a:fld>
            <a:endParaRPr lang="en-US"/>
          </a:p>
        </p:txBody>
      </p:sp>
    </p:spTree>
    <p:extLst>
      <p:ext uri="{BB962C8B-B14F-4D97-AF65-F5344CB8AC3E}">
        <p14:creationId xmlns:p14="http://schemas.microsoft.com/office/powerpoint/2010/main" val="793008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11</a:t>
            </a:fld>
            <a:endParaRPr lang="en-US"/>
          </a:p>
        </p:txBody>
      </p:sp>
    </p:spTree>
    <p:extLst>
      <p:ext uri="{BB962C8B-B14F-4D97-AF65-F5344CB8AC3E}">
        <p14:creationId xmlns:p14="http://schemas.microsoft.com/office/powerpoint/2010/main" val="2195732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12</a:t>
            </a:fld>
            <a:endParaRPr lang="en-US"/>
          </a:p>
        </p:txBody>
      </p:sp>
    </p:spTree>
    <p:extLst>
      <p:ext uri="{BB962C8B-B14F-4D97-AF65-F5344CB8AC3E}">
        <p14:creationId xmlns:p14="http://schemas.microsoft.com/office/powerpoint/2010/main" val="763570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13</a:t>
            </a:fld>
            <a:endParaRPr lang="en-US"/>
          </a:p>
        </p:txBody>
      </p:sp>
    </p:spTree>
    <p:extLst>
      <p:ext uri="{BB962C8B-B14F-4D97-AF65-F5344CB8AC3E}">
        <p14:creationId xmlns:p14="http://schemas.microsoft.com/office/powerpoint/2010/main" val="982334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14</a:t>
            </a:fld>
            <a:endParaRPr lang="en-US"/>
          </a:p>
        </p:txBody>
      </p:sp>
    </p:spTree>
    <p:extLst>
      <p:ext uri="{BB962C8B-B14F-4D97-AF65-F5344CB8AC3E}">
        <p14:creationId xmlns:p14="http://schemas.microsoft.com/office/powerpoint/2010/main" val="12895849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15</a:t>
            </a:fld>
            <a:endParaRPr lang="en-US"/>
          </a:p>
        </p:txBody>
      </p:sp>
    </p:spTree>
    <p:extLst>
      <p:ext uri="{BB962C8B-B14F-4D97-AF65-F5344CB8AC3E}">
        <p14:creationId xmlns:p14="http://schemas.microsoft.com/office/powerpoint/2010/main" val="7567696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16</a:t>
            </a:fld>
            <a:endParaRPr lang="en-US"/>
          </a:p>
        </p:txBody>
      </p:sp>
    </p:spTree>
    <p:extLst>
      <p:ext uri="{BB962C8B-B14F-4D97-AF65-F5344CB8AC3E}">
        <p14:creationId xmlns:p14="http://schemas.microsoft.com/office/powerpoint/2010/main" val="15141642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17</a:t>
            </a:fld>
            <a:endParaRPr lang="en-US"/>
          </a:p>
        </p:txBody>
      </p:sp>
    </p:spTree>
    <p:extLst>
      <p:ext uri="{BB962C8B-B14F-4D97-AF65-F5344CB8AC3E}">
        <p14:creationId xmlns:p14="http://schemas.microsoft.com/office/powerpoint/2010/main" val="17034880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92602-71F6-4793-A6E8-FACF186E9CE8}" type="slidenum">
              <a:rPr lang="en-US" smtClean="0"/>
              <a:t>18</a:t>
            </a:fld>
            <a:endParaRPr lang="en-US"/>
          </a:p>
        </p:txBody>
      </p:sp>
    </p:spTree>
    <p:extLst>
      <p:ext uri="{BB962C8B-B14F-4D97-AF65-F5344CB8AC3E}">
        <p14:creationId xmlns:p14="http://schemas.microsoft.com/office/powerpoint/2010/main" val="2491740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19</a:t>
            </a:fld>
            <a:endParaRPr lang="en-US"/>
          </a:p>
        </p:txBody>
      </p:sp>
    </p:spTree>
    <p:extLst>
      <p:ext uri="{BB962C8B-B14F-4D97-AF65-F5344CB8AC3E}">
        <p14:creationId xmlns:p14="http://schemas.microsoft.com/office/powerpoint/2010/main" val="3240031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2</a:t>
            </a:fld>
            <a:endParaRPr lang="en-US"/>
          </a:p>
        </p:txBody>
      </p:sp>
    </p:spTree>
    <p:extLst>
      <p:ext uri="{BB962C8B-B14F-4D97-AF65-F5344CB8AC3E}">
        <p14:creationId xmlns:p14="http://schemas.microsoft.com/office/powerpoint/2010/main" val="5833894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20</a:t>
            </a:fld>
            <a:endParaRPr lang="en-US"/>
          </a:p>
        </p:txBody>
      </p:sp>
    </p:spTree>
    <p:extLst>
      <p:ext uri="{BB962C8B-B14F-4D97-AF65-F5344CB8AC3E}">
        <p14:creationId xmlns:p14="http://schemas.microsoft.com/office/powerpoint/2010/main" val="2725860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21</a:t>
            </a:fld>
            <a:endParaRPr lang="en-US"/>
          </a:p>
        </p:txBody>
      </p:sp>
    </p:spTree>
    <p:extLst>
      <p:ext uri="{BB962C8B-B14F-4D97-AF65-F5344CB8AC3E}">
        <p14:creationId xmlns:p14="http://schemas.microsoft.com/office/powerpoint/2010/main" val="9865310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22</a:t>
            </a:fld>
            <a:endParaRPr lang="en-US"/>
          </a:p>
        </p:txBody>
      </p:sp>
    </p:spTree>
    <p:extLst>
      <p:ext uri="{BB962C8B-B14F-4D97-AF65-F5344CB8AC3E}">
        <p14:creationId xmlns:p14="http://schemas.microsoft.com/office/powerpoint/2010/main" val="39378014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23</a:t>
            </a:fld>
            <a:endParaRPr lang="en-US"/>
          </a:p>
        </p:txBody>
      </p:sp>
    </p:spTree>
    <p:extLst>
      <p:ext uri="{BB962C8B-B14F-4D97-AF65-F5344CB8AC3E}">
        <p14:creationId xmlns:p14="http://schemas.microsoft.com/office/powerpoint/2010/main" val="36430959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24</a:t>
            </a:fld>
            <a:endParaRPr lang="en-US"/>
          </a:p>
        </p:txBody>
      </p:sp>
    </p:spTree>
    <p:extLst>
      <p:ext uri="{BB962C8B-B14F-4D97-AF65-F5344CB8AC3E}">
        <p14:creationId xmlns:p14="http://schemas.microsoft.com/office/powerpoint/2010/main" val="12194452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25</a:t>
            </a:fld>
            <a:endParaRPr lang="en-US"/>
          </a:p>
        </p:txBody>
      </p:sp>
    </p:spTree>
    <p:extLst>
      <p:ext uri="{BB962C8B-B14F-4D97-AF65-F5344CB8AC3E}">
        <p14:creationId xmlns:p14="http://schemas.microsoft.com/office/powerpoint/2010/main" val="15044352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26</a:t>
            </a:fld>
            <a:endParaRPr lang="en-US"/>
          </a:p>
        </p:txBody>
      </p:sp>
    </p:spTree>
    <p:extLst>
      <p:ext uri="{BB962C8B-B14F-4D97-AF65-F5344CB8AC3E}">
        <p14:creationId xmlns:p14="http://schemas.microsoft.com/office/powerpoint/2010/main" val="19502468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27</a:t>
            </a:fld>
            <a:endParaRPr lang="en-US"/>
          </a:p>
        </p:txBody>
      </p:sp>
    </p:spTree>
    <p:extLst>
      <p:ext uri="{BB962C8B-B14F-4D97-AF65-F5344CB8AC3E}">
        <p14:creationId xmlns:p14="http://schemas.microsoft.com/office/powerpoint/2010/main" val="10954874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28</a:t>
            </a:fld>
            <a:endParaRPr lang="en-US"/>
          </a:p>
        </p:txBody>
      </p:sp>
    </p:spTree>
    <p:extLst>
      <p:ext uri="{BB962C8B-B14F-4D97-AF65-F5344CB8AC3E}">
        <p14:creationId xmlns:p14="http://schemas.microsoft.com/office/powerpoint/2010/main" val="19140059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29</a:t>
            </a:fld>
            <a:endParaRPr lang="en-US"/>
          </a:p>
        </p:txBody>
      </p:sp>
    </p:spTree>
    <p:extLst>
      <p:ext uri="{BB962C8B-B14F-4D97-AF65-F5344CB8AC3E}">
        <p14:creationId xmlns:p14="http://schemas.microsoft.com/office/powerpoint/2010/main" val="765725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3</a:t>
            </a:fld>
            <a:endParaRPr lang="en-US"/>
          </a:p>
        </p:txBody>
      </p:sp>
    </p:spTree>
    <p:extLst>
      <p:ext uri="{BB962C8B-B14F-4D97-AF65-F5344CB8AC3E}">
        <p14:creationId xmlns:p14="http://schemas.microsoft.com/office/powerpoint/2010/main" val="21250349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30</a:t>
            </a:fld>
            <a:endParaRPr lang="en-US"/>
          </a:p>
        </p:txBody>
      </p:sp>
    </p:spTree>
    <p:extLst>
      <p:ext uri="{BB962C8B-B14F-4D97-AF65-F5344CB8AC3E}">
        <p14:creationId xmlns:p14="http://schemas.microsoft.com/office/powerpoint/2010/main" val="35769784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31</a:t>
            </a:fld>
            <a:endParaRPr lang="en-US"/>
          </a:p>
        </p:txBody>
      </p:sp>
    </p:spTree>
    <p:extLst>
      <p:ext uri="{BB962C8B-B14F-4D97-AF65-F5344CB8AC3E}">
        <p14:creationId xmlns:p14="http://schemas.microsoft.com/office/powerpoint/2010/main" val="116354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4</a:t>
            </a:fld>
            <a:endParaRPr lang="en-US"/>
          </a:p>
        </p:txBody>
      </p:sp>
    </p:spTree>
    <p:extLst>
      <p:ext uri="{BB962C8B-B14F-4D97-AF65-F5344CB8AC3E}">
        <p14:creationId xmlns:p14="http://schemas.microsoft.com/office/powerpoint/2010/main" val="3118318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5</a:t>
            </a:fld>
            <a:endParaRPr lang="en-US"/>
          </a:p>
        </p:txBody>
      </p:sp>
    </p:spTree>
    <p:extLst>
      <p:ext uri="{BB962C8B-B14F-4D97-AF65-F5344CB8AC3E}">
        <p14:creationId xmlns:p14="http://schemas.microsoft.com/office/powerpoint/2010/main" val="2092143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6</a:t>
            </a:fld>
            <a:endParaRPr lang="en-US"/>
          </a:p>
        </p:txBody>
      </p:sp>
    </p:spTree>
    <p:extLst>
      <p:ext uri="{BB962C8B-B14F-4D97-AF65-F5344CB8AC3E}">
        <p14:creationId xmlns:p14="http://schemas.microsoft.com/office/powerpoint/2010/main" val="941105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7</a:t>
            </a:fld>
            <a:endParaRPr lang="en-US"/>
          </a:p>
        </p:txBody>
      </p:sp>
    </p:spTree>
    <p:extLst>
      <p:ext uri="{BB962C8B-B14F-4D97-AF65-F5344CB8AC3E}">
        <p14:creationId xmlns:p14="http://schemas.microsoft.com/office/powerpoint/2010/main" val="2113496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8</a:t>
            </a:fld>
            <a:endParaRPr lang="en-US"/>
          </a:p>
        </p:txBody>
      </p:sp>
    </p:spTree>
    <p:extLst>
      <p:ext uri="{BB962C8B-B14F-4D97-AF65-F5344CB8AC3E}">
        <p14:creationId xmlns:p14="http://schemas.microsoft.com/office/powerpoint/2010/main" val="2615737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92602-71F6-4793-A6E8-FACF186E9CE8}" type="slidenum">
              <a:rPr lang="en-US" smtClean="0"/>
              <a:t>9</a:t>
            </a:fld>
            <a:endParaRPr lang="en-US"/>
          </a:p>
        </p:txBody>
      </p:sp>
    </p:spTree>
    <p:extLst>
      <p:ext uri="{BB962C8B-B14F-4D97-AF65-F5344CB8AC3E}">
        <p14:creationId xmlns:p14="http://schemas.microsoft.com/office/powerpoint/2010/main" val="9379155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2A5E9FB-AD11-42B6-8A08-0F342851EE4B}" type="datetimeFigureOut">
              <a:rPr lang="en-US" smtClean="0"/>
              <a:t>2/25/2012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590BF88-5DF5-45C6-9637-6BE417FC3E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2A5E9FB-AD11-42B6-8A08-0F342851EE4B}" type="datetimeFigureOut">
              <a:rPr lang="en-US" smtClean="0"/>
              <a:t>2/25/2012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90BF88-5DF5-45C6-9637-6BE417FC3E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2A5E9FB-AD11-42B6-8A08-0F342851EE4B}" type="datetimeFigureOut">
              <a:rPr lang="en-US" smtClean="0"/>
              <a:t>2/25/2012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90BF88-5DF5-45C6-9637-6BE417FC3E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2A5E9FB-AD11-42B6-8A08-0F342851EE4B}" type="datetimeFigureOut">
              <a:rPr lang="en-US" smtClean="0"/>
              <a:t>2/25/2012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90BF88-5DF5-45C6-9637-6BE417FC3E00}"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2A5E9FB-AD11-42B6-8A08-0F342851EE4B}" type="datetimeFigureOut">
              <a:rPr lang="en-US" smtClean="0"/>
              <a:t>2/25/2012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90BF88-5DF5-45C6-9637-6BE417FC3E00}"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2A5E9FB-AD11-42B6-8A08-0F342851EE4B}" type="datetimeFigureOut">
              <a:rPr lang="en-US" smtClean="0"/>
              <a:t>2/25/2012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90BF88-5DF5-45C6-9637-6BE417FC3E00}"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2A5E9FB-AD11-42B6-8A08-0F342851EE4B}" type="datetimeFigureOut">
              <a:rPr lang="en-US" smtClean="0"/>
              <a:t>2/25/2012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590BF88-5DF5-45C6-9637-6BE417FC3E0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2A5E9FB-AD11-42B6-8A08-0F342851EE4B}" type="datetimeFigureOut">
              <a:rPr lang="en-US" smtClean="0"/>
              <a:t>2/25/2012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590BF88-5DF5-45C6-9637-6BE417FC3E00}"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2A5E9FB-AD11-42B6-8A08-0F342851EE4B}" type="datetimeFigureOut">
              <a:rPr lang="en-US" smtClean="0"/>
              <a:t>2/25/2012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590BF88-5DF5-45C6-9637-6BE417FC3E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2A5E9FB-AD11-42B6-8A08-0F342851EE4B}" type="datetimeFigureOut">
              <a:rPr lang="en-US" smtClean="0"/>
              <a:t>2/25/2012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90BF88-5DF5-45C6-9637-6BE417FC3E0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2A5E9FB-AD11-42B6-8A08-0F342851EE4B}" type="datetimeFigureOut">
              <a:rPr lang="en-US" smtClean="0"/>
              <a:t>2/25/2012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590BF88-5DF5-45C6-9637-6BE417FC3E00}"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2A5E9FB-AD11-42B6-8A08-0F342851EE4B}" type="datetimeFigureOut">
              <a:rPr lang="en-US" smtClean="0"/>
              <a:t>2/25/2012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590BF88-5DF5-45C6-9637-6BE417FC3E0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books.google.com/books?id=LGKOCstLS0AC&amp;pg=PA23&amp;lpg=PA23&amp;dq=female+brain+language&amp;source=bl&amp;ots=5ojYWM8QeM&amp;sig=k5dzndc-sfD33FFv5-9QtOlkpSc&amp;hl=en&amp;ei=EUQlSpSOAaCqtgeR1pTnBg&amp;sa=X&amp;oi=book_result&amp;ct=result&amp;resnum=8"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endlessknots.netage.com/endlessknots/2008/08/breaking-news-m.htm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848600" cy="2762250"/>
          </a:xfrm>
        </p:spPr>
        <p:txBody>
          <a:bodyPr/>
          <a:lstStyle/>
          <a:p>
            <a:r>
              <a:rPr lang="en-US" b="1" dirty="0" smtClean="0">
                <a:solidFill>
                  <a:srgbClr val="FF0000"/>
                </a:solidFill>
              </a:rPr>
              <a:t>Male and Female </a:t>
            </a:r>
            <a:r>
              <a:rPr lang="en-US" b="1" dirty="0">
                <a:solidFill>
                  <a:srgbClr val="FF0000"/>
                </a:solidFill>
              </a:rPr>
              <a:t>B</a:t>
            </a:r>
            <a:r>
              <a:rPr lang="en-US" b="1" dirty="0" smtClean="0">
                <a:solidFill>
                  <a:srgbClr val="FF0000"/>
                </a:solidFill>
              </a:rPr>
              <a:t>rain Functioning: </a:t>
            </a:r>
            <a:br>
              <a:rPr lang="en-US" b="1" dirty="0" smtClean="0">
                <a:solidFill>
                  <a:srgbClr val="FF0000"/>
                </a:solidFill>
              </a:rPr>
            </a:br>
            <a:r>
              <a:rPr lang="en-US" b="1" dirty="0" smtClean="0">
                <a:solidFill>
                  <a:srgbClr val="FF0000"/>
                </a:solidFill>
              </a:rPr>
              <a:t>Left Brain and Right Brain</a:t>
            </a:r>
            <a:endParaRPr lang="en-US" b="1" dirty="0">
              <a:solidFill>
                <a:srgbClr val="FF0000"/>
              </a:solidFill>
            </a:endParaRPr>
          </a:p>
        </p:txBody>
      </p:sp>
      <p:sp>
        <p:nvSpPr>
          <p:cNvPr id="3" name="Subtitle 2"/>
          <p:cNvSpPr>
            <a:spLocks noGrp="1"/>
          </p:cNvSpPr>
          <p:nvPr>
            <p:ph type="subTitle" idx="1"/>
          </p:nvPr>
        </p:nvSpPr>
        <p:spPr>
          <a:xfrm>
            <a:off x="685800" y="3276600"/>
            <a:ext cx="7772400" cy="1504504"/>
          </a:xfrm>
        </p:spPr>
        <p:txBody>
          <a:bodyPr>
            <a:normAutofit lnSpcReduction="10000"/>
          </a:bodyPr>
          <a:lstStyle/>
          <a:p>
            <a:r>
              <a:rPr lang="en-US" dirty="0" smtClean="0"/>
              <a:t>               </a:t>
            </a:r>
            <a:r>
              <a:rPr lang="en-US" sz="2000" dirty="0" smtClean="0">
                <a:solidFill>
                  <a:srgbClr val="002060"/>
                </a:solidFill>
              </a:rPr>
              <a:t>Stephen Bavolek, Ph.D.</a:t>
            </a:r>
          </a:p>
          <a:p>
            <a:r>
              <a:rPr lang="en-US" sz="2000" dirty="0" smtClean="0">
                <a:solidFill>
                  <a:srgbClr val="002060"/>
                </a:solidFill>
              </a:rPr>
              <a:t>                       Birth and Beyond Program</a:t>
            </a:r>
          </a:p>
          <a:p>
            <a:r>
              <a:rPr lang="en-US" sz="2000" dirty="0" smtClean="0">
                <a:solidFill>
                  <a:srgbClr val="002060"/>
                </a:solidFill>
              </a:rPr>
              <a:t>Sacramento, California</a:t>
            </a:r>
          </a:p>
          <a:p>
            <a:r>
              <a:rPr lang="en-US" sz="2000" dirty="0" smtClean="0">
                <a:solidFill>
                  <a:srgbClr val="002060"/>
                </a:solidFill>
              </a:rPr>
              <a:t>                        February, 2012</a:t>
            </a:r>
            <a:endParaRPr lang="en-US" sz="2000" dirty="0">
              <a:solidFill>
                <a:srgbClr val="002060"/>
              </a:solidFill>
            </a:endParaRPr>
          </a:p>
        </p:txBody>
      </p:sp>
    </p:spTree>
    <p:extLst>
      <p:ext uri="{BB962C8B-B14F-4D97-AF65-F5344CB8AC3E}">
        <p14:creationId xmlns:p14="http://schemas.microsoft.com/office/powerpoint/2010/main" val="780073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r>
              <a:rPr lang="en-US" dirty="0"/>
              <a:t> </a:t>
            </a:r>
            <a:r>
              <a:rPr lang="en-US" dirty="0" smtClean="0"/>
              <a:t>                        </a:t>
            </a:r>
            <a:r>
              <a:rPr lang="en-US" sz="4000" b="1" dirty="0" smtClean="0">
                <a:solidFill>
                  <a:srgbClr val="0070C0"/>
                </a:solidFill>
              </a:rPr>
              <a:t>Oxytocin</a:t>
            </a:r>
          </a:p>
          <a:p>
            <a:r>
              <a:rPr lang="en-US" dirty="0" smtClean="0">
                <a:solidFill>
                  <a:srgbClr val="00B050"/>
                </a:solidFill>
              </a:rPr>
              <a:t>crucial for maternal behavior; </a:t>
            </a:r>
          </a:p>
          <a:p>
            <a:r>
              <a:rPr lang="en-US" dirty="0" smtClean="0">
                <a:solidFill>
                  <a:srgbClr val="7030A0"/>
                </a:solidFill>
              </a:rPr>
              <a:t>bonds lover to each other; </a:t>
            </a:r>
          </a:p>
          <a:p>
            <a:r>
              <a:rPr lang="en-US" dirty="0" smtClean="0">
                <a:solidFill>
                  <a:srgbClr val="00B050"/>
                </a:solidFill>
              </a:rPr>
              <a:t>strengthens attachments between parents and their children; </a:t>
            </a:r>
          </a:p>
          <a:p>
            <a:r>
              <a:rPr lang="en-US" dirty="0" smtClean="0">
                <a:solidFill>
                  <a:srgbClr val="7030A0"/>
                </a:solidFill>
              </a:rPr>
              <a:t>is the anti-stress by reducing anxiety and allowing for relaxation, growth and healing.</a:t>
            </a:r>
          </a:p>
          <a:p>
            <a:r>
              <a:rPr lang="en-US" dirty="0">
                <a:solidFill>
                  <a:srgbClr val="00B050"/>
                </a:solidFill>
              </a:rPr>
              <a:t>i</a:t>
            </a:r>
            <a:r>
              <a:rPr lang="en-US" dirty="0" smtClean="0">
                <a:solidFill>
                  <a:srgbClr val="00B050"/>
                </a:solidFill>
              </a:rPr>
              <a:t>s necessary for empathy</a:t>
            </a:r>
          </a:p>
          <a:p>
            <a:endParaRPr lang="en-US" dirty="0"/>
          </a:p>
        </p:txBody>
      </p:sp>
      <p:sp>
        <p:nvSpPr>
          <p:cNvPr id="2" name="Title 1"/>
          <p:cNvSpPr>
            <a:spLocks noGrp="1"/>
          </p:cNvSpPr>
          <p:nvPr>
            <p:ph type="title"/>
          </p:nvPr>
        </p:nvSpPr>
        <p:spPr/>
        <p:txBody>
          <a:bodyPr>
            <a:noAutofit/>
          </a:bodyPr>
          <a:lstStyle/>
          <a:p>
            <a:r>
              <a:rPr lang="en-US" sz="4000" dirty="0" smtClean="0">
                <a:solidFill>
                  <a:srgbClr val="FF0000"/>
                </a:solidFill>
              </a:rPr>
              <a:t>   Common Neurotransmitters </a:t>
            </a:r>
            <a:br>
              <a:rPr lang="en-US" sz="4000" dirty="0" smtClean="0">
                <a:solidFill>
                  <a:srgbClr val="FF0000"/>
                </a:solidFill>
              </a:rPr>
            </a:br>
            <a:r>
              <a:rPr lang="en-US" sz="4000" dirty="0">
                <a:solidFill>
                  <a:srgbClr val="FF0000"/>
                </a:solidFill>
              </a:rPr>
              <a:t> </a:t>
            </a:r>
            <a:r>
              <a:rPr lang="en-US" sz="4000" dirty="0" smtClean="0">
                <a:solidFill>
                  <a:srgbClr val="FF0000"/>
                </a:solidFill>
              </a:rPr>
              <a:t>             and Hormones</a:t>
            </a:r>
            <a:endParaRPr lang="en-US" sz="4000" dirty="0">
              <a:solidFill>
                <a:srgbClr val="FF0000"/>
              </a:solidFill>
            </a:endParaRPr>
          </a:p>
        </p:txBody>
      </p:sp>
    </p:spTree>
    <p:extLst>
      <p:ext uri="{BB962C8B-B14F-4D97-AF65-F5344CB8AC3E}">
        <p14:creationId xmlns:p14="http://schemas.microsoft.com/office/powerpoint/2010/main" val="1162464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r>
              <a:rPr lang="en-US" b="1" dirty="0" smtClean="0">
                <a:solidFill>
                  <a:srgbClr val="C00000"/>
                </a:solidFill>
              </a:rPr>
              <a:t>                           </a:t>
            </a:r>
            <a:r>
              <a:rPr lang="en-US" sz="4000" b="1" dirty="0" smtClean="0">
                <a:solidFill>
                  <a:srgbClr val="C00000"/>
                </a:solidFill>
              </a:rPr>
              <a:t>Cortisol</a:t>
            </a:r>
          </a:p>
          <a:p>
            <a:r>
              <a:rPr lang="en-US" dirty="0">
                <a:solidFill>
                  <a:srgbClr val="C00000"/>
                </a:solidFill>
              </a:rPr>
              <a:t>H</a:t>
            </a:r>
            <a:r>
              <a:rPr lang="en-US" dirty="0" smtClean="0">
                <a:solidFill>
                  <a:srgbClr val="C00000"/>
                </a:solidFill>
              </a:rPr>
              <a:t>ormone released by adrenal glands in response to stress;</a:t>
            </a:r>
          </a:p>
          <a:p>
            <a:r>
              <a:rPr lang="en-US" dirty="0" smtClean="0">
                <a:solidFill>
                  <a:srgbClr val="00B050"/>
                </a:solidFill>
              </a:rPr>
              <a:t>Can weaken the activity of the immune system;</a:t>
            </a:r>
          </a:p>
          <a:p>
            <a:r>
              <a:rPr lang="en-US" dirty="0" smtClean="0">
                <a:solidFill>
                  <a:srgbClr val="0070C0"/>
                </a:solidFill>
              </a:rPr>
              <a:t>Increases blood pressure; shuts down the reproductive system.</a:t>
            </a:r>
          </a:p>
        </p:txBody>
      </p:sp>
      <p:sp>
        <p:nvSpPr>
          <p:cNvPr id="2" name="Title 1"/>
          <p:cNvSpPr>
            <a:spLocks noGrp="1"/>
          </p:cNvSpPr>
          <p:nvPr>
            <p:ph type="title"/>
          </p:nvPr>
        </p:nvSpPr>
        <p:spPr/>
        <p:txBody>
          <a:bodyPr/>
          <a:lstStyle/>
          <a:p>
            <a:r>
              <a:rPr lang="en-US" b="1" dirty="0" smtClean="0">
                <a:solidFill>
                  <a:srgbClr val="FF0000"/>
                </a:solidFill>
              </a:rPr>
              <a:t>       Other Brain </a:t>
            </a:r>
            <a:r>
              <a:rPr lang="en-US" b="1" dirty="0">
                <a:solidFill>
                  <a:srgbClr val="FF0000"/>
                </a:solidFill>
              </a:rPr>
              <a:t>C</a:t>
            </a:r>
            <a:r>
              <a:rPr lang="en-US" b="1" dirty="0" smtClean="0">
                <a:solidFill>
                  <a:srgbClr val="FF0000"/>
                </a:solidFill>
              </a:rPr>
              <a:t>hemicals</a:t>
            </a:r>
            <a:endParaRPr lang="en-US" b="1" dirty="0">
              <a:solidFill>
                <a:srgbClr val="FF0000"/>
              </a:solidFill>
            </a:endParaRPr>
          </a:p>
        </p:txBody>
      </p:sp>
    </p:spTree>
    <p:extLst>
      <p:ext uri="{BB962C8B-B14F-4D97-AF65-F5344CB8AC3E}">
        <p14:creationId xmlns:p14="http://schemas.microsoft.com/office/powerpoint/2010/main" val="1017256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solidFill>
                  <a:schemeClr val="tx2"/>
                </a:solidFill>
              </a:rPr>
              <a:t>Testosterone: </a:t>
            </a:r>
            <a:r>
              <a:rPr lang="en-US" dirty="0" smtClean="0">
                <a:solidFill>
                  <a:schemeClr val="tx2"/>
                </a:solidFill>
              </a:rPr>
              <a:t>sex hormone that fuels sexual desire in men and women; hormone of reproduction; stimulates aggression</a:t>
            </a:r>
          </a:p>
          <a:p>
            <a:r>
              <a:rPr lang="en-US" b="1" dirty="0" smtClean="0">
                <a:solidFill>
                  <a:srgbClr val="00B050"/>
                </a:solidFill>
              </a:rPr>
              <a:t>Estrogen: </a:t>
            </a:r>
            <a:r>
              <a:rPr lang="en-US" dirty="0" smtClean="0">
                <a:solidFill>
                  <a:srgbClr val="00B050"/>
                </a:solidFill>
              </a:rPr>
              <a:t>sex hormone; increases bonding effects of oxytocin in women; hormone of reproduction</a:t>
            </a:r>
          </a:p>
          <a:p>
            <a:r>
              <a:rPr lang="en-US" b="1" dirty="0" smtClean="0">
                <a:solidFill>
                  <a:srgbClr val="7030A0"/>
                </a:solidFill>
              </a:rPr>
              <a:t>Melatonin: </a:t>
            </a:r>
            <a:r>
              <a:rPr lang="en-US" dirty="0" smtClean="0">
                <a:solidFill>
                  <a:srgbClr val="7030A0"/>
                </a:solidFill>
              </a:rPr>
              <a:t>controls sleep and wake cycles</a:t>
            </a:r>
          </a:p>
          <a:p>
            <a:r>
              <a:rPr lang="en-US" b="1" dirty="0" smtClean="0">
                <a:solidFill>
                  <a:schemeClr val="accent2">
                    <a:lumMod val="50000"/>
                  </a:schemeClr>
                </a:solidFill>
              </a:rPr>
              <a:t>Serotonin: </a:t>
            </a:r>
            <a:r>
              <a:rPr lang="en-US" dirty="0" smtClean="0">
                <a:solidFill>
                  <a:schemeClr val="accent2">
                    <a:lumMod val="50000"/>
                  </a:schemeClr>
                </a:solidFill>
              </a:rPr>
              <a:t>feel good chemical produced by midbrain and brainstem; natural anti-depressant will rise and fall.</a:t>
            </a:r>
            <a:endParaRPr lang="en-US" dirty="0">
              <a:solidFill>
                <a:schemeClr val="accent2">
                  <a:lumMod val="50000"/>
                </a:schemeClr>
              </a:solidFill>
            </a:endParaRPr>
          </a:p>
        </p:txBody>
      </p:sp>
      <p:sp>
        <p:nvSpPr>
          <p:cNvPr id="2" name="Title 1"/>
          <p:cNvSpPr>
            <a:spLocks noGrp="1"/>
          </p:cNvSpPr>
          <p:nvPr>
            <p:ph type="title"/>
          </p:nvPr>
        </p:nvSpPr>
        <p:spPr/>
        <p:txBody>
          <a:bodyPr/>
          <a:lstStyle/>
          <a:p>
            <a:r>
              <a:rPr lang="en-US" dirty="0" smtClean="0">
                <a:solidFill>
                  <a:srgbClr val="FF0000"/>
                </a:solidFill>
              </a:rPr>
              <a:t>Additional Hormones and NTs</a:t>
            </a:r>
            <a:endParaRPr lang="en-US" dirty="0">
              <a:solidFill>
                <a:srgbClr val="FF0000"/>
              </a:solidFill>
            </a:endParaRPr>
          </a:p>
        </p:txBody>
      </p:sp>
    </p:spTree>
    <p:extLst>
      <p:ext uri="{BB962C8B-B14F-4D97-AF65-F5344CB8AC3E}">
        <p14:creationId xmlns:p14="http://schemas.microsoft.com/office/powerpoint/2010/main" val="3233628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dirty="0" smtClean="0">
                <a:solidFill>
                  <a:srgbClr val="00B050"/>
                </a:solidFill>
              </a:rPr>
              <a:t>Brain acts in harmony with two nervous systems:</a:t>
            </a:r>
            <a:r>
              <a:rPr lang="en-US" sz="3200" b="1" dirty="0" smtClean="0">
                <a:solidFill>
                  <a:srgbClr val="FF0000"/>
                </a:solidFill>
              </a:rPr>
              <a:t>                 </a:t>
            </a:r>
          </a:p>
          <a:p>
            <a:pPr marL="109728" indent="0">
              <a:buNone/>
            </a:pPr>
            <a:r>
              <a:rPr lang="en-US" b="1" dirty="0">
                <a:solidFill>
                  <a:srgbClr val="FF0000"/>
                </a:solidFill>
              </a:rPr>
              <a:t> </a:t>
            </a:r>
            <a:r>
              <a:rPr lang="en-US" b="1" dirty="0" smtClean="0">
                <a:solidFill>
                  <a:srgbClr val="FF0000"/>
                </a:solidFill>
              </a:rPr>
              <a:t>                      </a:t>
            </a:r>
            <a:r>
              <a:rPr lang="en-US" sz="4000" b="1" dirty="0" smtClean="0">
                <a:solidFill>
                  <a:srgbClr val="FF0000"/>
                </a:solidFill>
              </a:rPr>
              <a:t>Sympathetic</a:t>
            </a:r>
          </a:p>
          <a:p>
            <a:endParaRPr lang="en-US" dirty="0"/>
          </a:p>
          <a:p>
            <a:pPr marL="109728" indent="0">
              <a:buNone/>
            </a:pPr>
            <a:r>
              <a:rPr lang="en-US" sz="4000" b="1" dirty="0">
                <a:solidFill>
                  <a:schemeClr val="accent1">
                    <a:lumMod val="75000"/>
                  </a:schemeClr>
                </a:solidFill>
              </a:rPr>
              <a:t> </a:t>
            </a:r>
            <a:r>
              <a:rPr lang="en-US" sz="4000" b="1" dirty="0" smtClean="0">
                <a:solidFill>
                  <a:schemeClr val="accent1">
                    <a:lumMod val="75000"/>
                  </a:schemeClr>
                </a:solidFill>
              </a:rPr>
              <a:t>            Parasympathetic</a:t>
            </a:r>
            <a:endParaRPr lang="en-US" sz="4000" b="1" dirty="0">
              <a:solidFill>
                <a:schemeClr val="accent1">
                  <a:lumMod val="75000"/>
                </a:schemeClr>
              </a:solidFill>
            </a:endParaRPr>
          </a:p>
        </p:txBody>
      </p:sp>
      <p:sp>
        <p:nvSpPr>
          <p:cNvPr id="2" name="Title 1"/>
          <p:cNvSpPr>
            <a:spLocks noGrp="1"/>
          </p:cNvSpPr>
          <p:nvPr>
            <p:ph type="title"/>
          </p:nvPr>
        </p:nvSpPr>
        <p:spPr/>
        <p:txBody>
          <a:bodyPr/>
          <a:lstStyle/>
          <a:p>
            <a:r>
              <a:rPr lang="en-US" dirty="0" smtClean="0">
                <a:solidFill>
                  <a:srgbClr val="C00000"/>
                </a:solidFill>
              </a:rPr>
              <a:t>            Nervous Systems</a:t>
            </a:r>
            <a:endParaRPr lang="en-US" dirty="0">
              <a:solidFill>
                <a:srgbClr val="C00000"/>
              </a:solidFill>
            </a:endParaRPr>
          </a:p>
        </p:txBody>
      </p:sp>
    </p:spTree>
    <p:extLst>
      <p:ext uri="{BB962C8B-B14F-4D97-AF65-F5344CB8AC3E}">
        <p14:creationId xmlns:p14="http://schemas.microsoft.com/office/powerpoint/2010/main" val="3850978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solidFill>
                  <a:srgbClr val="7030A0"/>
                </a:solidFill>
              </a:rPr>
              <a:t>Body’s </a:t>
            </a:r>
            <a:r>
              <a:rPr lang="en-US" dirty="0" smtClean="0">
                <a:solidFill>
                  <a:srgbClr val="7030A0"/>
                </a:solidFill>
              </a:rPr>
              <a:t>accelerator; body’s warrior</a:t>
            </a:r>
            <a:endParaRPr lang="en-US" dirty="0" smtClean="0">
              <a:solidFill>
                <a:srgbClr val="7030A0"/>
              </a:solidFill>
            </a:endParaRPr>
          </a:p>
          <a:p>
            <a:endParaRPr lang="en-US" dirty="0" smtClean="0">
              <a:solidFill>
                <a:srgbClr val="7030A0"/>
              </a:solidFill>
            </a:endParaRPr>
          </a:p>
          <a:p>
            <a:r>
              <a:rPr lang="en-US" dirty="0" smtClean="0">
                <a:solidFill>
                  <a:schemeClr val="accent2"/>
                </a:solidFill>
              </a:rPr>
              <a:t>Develops </a:t>
            </a:r>
            <a:r>
              <a:rPr lang="en-US" dirty="0" smtClean="0">
                <a:solidFill>
                  <a:schemeClr val="accent2"/>
                </a:solidFill>
              </a:rPr>
              <a:t>before parasympathetic system which acts as the body’s brakes</a:t>
            </a:r>
          </a:p>
          <a:p>
            <a:endParaRPr lang="en-US" dirty="0" smtClean="0">
              <a:solidFill>
                <a:schemeClr val="accent2"/>
              </a:solidFill>
            </a:endParaRPr>
          </a:p>
          <a:p>
            <a:r>
              <a:rPr lang="en-US" dirty="0" smtClean="0">
                <a:solidFill>
                  <a:srgbClr val="0070C0"/>
                </a:solidFill>
              </a:rPr>
              <a:t>Commands our survival system</a:t>
            </a:r>
          </a:p>
          <a:p>
            <a:endParaRPr lang="en-US" dirty="0" smtClean="0">
              <a:solidFill>
                <a:srgbClr val="0070C0"/>
              </a:solidFill>
            </a:endParaRPr>
          </a:p>
          <a:p>
            <a:r>
              <a:rPr lang="en-US" dirty="0" smtClean="0">
                <a:solidFill>
                  <a:srgbClr val="FF0000"/>
                </a:solidFill>
              </a:rPr>
              <a:t>Mobilizes our body to flee or fight</a:t>
            </a:r>
          </a:p>
          <a:p>
            <a:endParaRPr lang="en-US" dirty="0" smtClean="0">
              <a:solidFill>
                <a:srgbClr val="FF0000"/>
              </a:solidFill>
            </a:endParaRPr>
          </a:p>
          <a:p>
            <a:r>
              <a:rPr lang="en-US" dirty="0" smtClean="0">
                <a:solidFill>
                  <a:srgbClr val="00B050"/>
                </a:solidFill>
              </a:rPr>
              <a:t>Uses cortisol, adrenaline and vasopressin to deliver its message</a:t>
            </a:r>
          </a:p>
          <a:p>
            <a:endParaRPr lang="en-US" dirty="0"/>
          </a:p>
        </p:txBody>
      </p:sp>
      <p:sp>
        <p:nvSpPr>
          <p:cNvPr id="2" name="Title 1"/>
          <p:cNvSpPr>
            <a:spLocks noGrp="1"/>
          </p:cNvSpPr>
          <p:nvPr>
            <p:ph type="title"/>
          </p:nvPr>
        </p:nvSpPr>
        <p:spPr/>
        <p:txBody>
          <a:bodyPr/>
          <a:lstStyle/>
          <a:p>
            <a:r>
              <a:rPr lang="en-US" b="1" dirty="0" smtClean="0">
                <a:solidFill>
                  <a:schemeClr val="accent1">
                    <a:lumMod val="75000"/>
                  </a:schemeClr>
                </a:solidFill>
              </a:rPr>
              <a:t>              Sympathetic</a:t>
            </a:r>
            <a:endParaRPr lang="en-US" b="1" dirty="0">
              <a:solidFill>
                <a:schemeClr val="accent1">
                  <a:lumMod val="75000"/>
                </a:schemeClr>
              </a:solidFill>
            </a:endParaRPr>
          </a:p>
        </p:txBody>
      </p:sp>
    </p:spTree>
    <p:extLst>
      <p:ext uri="{BB962C8B-B14F-4D97-AF65-F5344CB8AC3E}">
        <p14:creationId xmlns:p14="http://schemas.microsoft.com/office/powerpoint/2010/main" val="1099594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00B050"/>
                </a:solidFill>
              </a:rPr>
              <a:t>Acts as the </a:t>
            </a:r>
            <a:r>
              <a:rPr lang="en-US" dirty="0" smtClean="0">
                <a:solidFill>
                  <a:srgbClr val="00B050"/>
                </a:solidFill>
              </a:rPr>
              <a:t>body’s “brakes;” peacemaker</a:t>
            </a:r>
            <a:endParaRPr lang="en-US" dirty="0" smtClean="0">
              <a:solidFill>
                <a:srgbClr val="00B050"/>
              </a:solidFill>
            </a:endParaRPr>
          </a:p>
          <a:p>
            <a:endParaRPr lang="en-US" dirty="0" smtClean="0">
              <a:solidFill>
                <a:srgbClr val="00B050"/>
              </a:solidFill>
            </a:endParaRPr>
          </a:p>
          <a:p>
            <a:r>
              <a:rPr lang="en-US" dirty="0" smtClean="0">
                <a:solidFill>
                  <a:srgbClr val="C00000"/>
                </a:solidFill>
              </a:rPr>
              <a:t>Dominant chemical is </a:t>
            </a:r>
            <a:r>
              <a:rPr lang="en-US" dirty="0" smtClean="0">
                <a:solidFill>
                  <a:srgbClr val="C00000"/>
                </a:solidFill>
              </a:rPr>
              <a:t>oxytocin</a:t>
            </a:r>
            <a:endParaRPr lang="en-US" dirty="0" smtClean="0">
              <a:solidFill>
                <a:srgbClr val="C00000"/>
              </a:solidFill>
            </a:endParaRPr>
          </a:p>
          <a:p>
            <a:endParaRPr lang="en-US" dirty="0" smtClean="0">
              <a:solidFill>
                <a:srgbClr val="C00000"/>
              </a:solidFill>
            </a:endParaRPr>
          </a:p>
          <a:p>
            <a:r>
              <a:rPr lang="en-US" dirty="0" smtClean="0">
                <a:solidFill>
                  <a:schemeClr val="accent1"/>
                </a:solidFill>
              </a:rPr>
              <a:t>The anti-stress system</a:t>
            </a:r>
          </a:p>
          <a:p>
            <a:endParaRPr lang="en-US" dirty="0" smtClean="0">
              <a:solidFill>
                <a:schemeClr val="accent1"/>
              </a:solidFill>
            </a:endParaRPr>
          </a:p>
          <a:p>
            <a:r>
              <a:rPr lang="en-US" dirty="0" smtClean="0">
                <a:solidFill>
                  <a:schemeClr val="accent2">
                    <a:lumMod val="75000"/>
                  </a:schemeClr>
                </a:solidFill>
              </a:rPr>
              <a:t>Is dominant in positive nurturing</a:t>
            </a:r>
          </a:p>
          <a:p>
            <a:endParaRPr lang="en-US" dirty="0" smtClean="0">
              <a:solidFill>
                <a:schemeClr val="accent2">
                  <a:lumMod val="75000"/>
                </a:schemeClr>
              </a:solidFill>
            </a:endParaRPr>
          </a:p>
          <a:p>
            <a:r>
              <a:rPr lang="en-US" dirty="0" smtClean="0">
                <a:solidFill>
                  <a:schemeClr val="accent1"/>
                </a:solidFill>
              </a:rPr>
              <a:t>Involved in self regulation</a:t>
            </a:r>
            <a:endParaRPr lang="en-US" dirty="0">
              <a:solidFill>
                <a:schemeClr val="accent1"/>
              </a:solidFill>
            </a:endParaRPr>
          </a:p>
        </p:txBody>
      </p:sp>
      <p:sp>
        <p:nvSpPr>
          <p:cNvPr id="2" name="Title 1"/>
          <p:cNvSpPr>
            <a:spLocks noGrp="1"/>
          </p:cNvSpPr>
          <p:nvPr>
            <p:ph type="title"/>
          </p:nvPr>
        </p:nvSpPr>
        <p:spPr/>
        <p:txBody>
          <a:bodyPr/>
          <a:lstStyle/>
          <a:p>
            <a:r>
              <a:rPr lang="en-US" dirty="0" smtClean="0">
                <a:solidFill>
                  <a:srgbClr val="C00000"/>
                </a:solidFill>
              </a:rPr>
              <a:t>            Parasympathetic</a:t>
            </a:r>
            <a:endParaRPr lang="en-US" dirty="0">
              <a:solidFill>
                <a:srgbClr val="C00000"/>
              </a:solidFill>
            </a:endParaRPr>
          </a:p>
        </p:txBody>
      </p:sp>
    </p:spTree>
    <p:extLst>
      <p:ext uri="{BB962C8B-B14F-4D97-AF65-F5344CB8AC3E}">
        <p14:creationId xmlns:p14="http://schemas.microsoft.com/office/powerpoint/2010/main" val="654276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smtClean="0"/>
          </a:p>
          <a:p>
            <a:pPr marL="109728" indent="0">
              <a:buNone/>
            </a:pPr>
            <a:r>
              <a:rPr lang="en-US" dirty="0" smtClean="0"/>
              <a:t>Right brain and left brain are connected by the corpus callosum</a:t>
            </a:r>
          </a:p>
          <a:p>
            <a:pPr marL="109728" indent="0">
              <a:buNone/>
            </a:pPr>
            <a:endParaRPr lang="en-US" dirty="0"/>
          </a:p>
          <a:p>
            <a:pPr marL="109728" indent="0">
              <a:buNone/>
            </a:pPr>
            <a:r>
              <a:rPr lang="en-US" dirty="0" smtClean="0"/>
              <a:t>Each side of the brain performs specific and common functions.</a:t>
            </a:r>
          </a:p>
          <a:p>
            <a:pPr marL="109728" indent="0">
              <a:buNone/>
            </a:pPr>
            <a:endParaRPr lang="en-US" dirty="0"/>
          </a:p>
          <a:p>
            <a:pPr marL="109728" indent="0">
              <a:buNone/>
            </a:pPr>
            <a:r>
              <a:rPr lang="en-US" dirty="0" smtClean="0"/>
              <a:t>The amount of blood flow to both sides of the brain regulates the cortical activity.</a:t>
            </a:r>
            <a:endParaRPr lang="en-US" dirty="0"/>
          </a:p>
          <a:p>
            <a:pPr marL="109728" indent="0">
              <a:buNone/>
            </a:pPr>
            <a:endParaRPr lang="en-US" dirty="0" smtClean="0"/>
          </a:p>
          <a:p>
            <a:pPr marL="109728" indent="0">
              <a:buNone/>
            </a:pPr>
            <a:endParaRPr lang="en-US" dirty="0"/>
          </a:p>
          <a:p>
            <a:pPr marL="109728" indent="0">
              <a:buNone/>
            </a:pPr>
            <a:endParaRPr lang="en-US" dirty="0"/>
          </a:p>
        </p:txBody>
      </p:sp>
      <p:sp>
        <p:nvSpPr>
          <p:cNvPr id="3" name="Title 2"/>
          <p:cNvSpPr>
            <a:spLocks noGrp="1"/>
          </p:cNvSpPr>
          <p:nvPr>
            <p:ph type="title"/>
          </p:nvPr>
        </p:nvSpPr>
        <p:spPr/>
        <p:txBody>
          <a:bodyPr/>
          <a:lstStyle/>
          <a:p>
            <a:r>
              <a:rPr lang="en-US" dirty="0" smtClean="0"/>
              <a:t> Different of the “</a:t>
            </a:r>
            <a:r>
              <a:rPr lang="en-US" smtClean="0"/>
              <a:t>Two Brains”</a:t>
            </a:r>
            <a:endParaRPr lang="en-US"/>
          </a:p>
        </p:txBody>
      </p:sp>
    </p:spTree>
    <p:extLst>
      <p:ext uri="{BB962C8B-B14F-4D97-AF65-F5344CB8AC3E}">
        <p14:creationId xmlns:p14="http://schemas.microsoft.com/office/powerpoint/2010/main" val="733472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Males have more blood flow to the left side of the body hence the designation “male brain</a:t>
            </a:r>
            <a:r>
              <a:rPr lang="en-US" dirty="0" smtClean="0"/>
              <a:t>.”</a:t>
            </a:r>
          </a:p>
          <a:p>
            <a:pPr marL="109728" indent="0">
              <a:buNone/>
            </a:pPr>
            <a:endParaRPr lang="en-US" dirty="0"/>
          </a:p>
          <a:p>
            <a:pPr marL="109728" indent="0">
              <a:buNone/>
            </a:pPr>
            <a:r>
              <a:rPr lang="en-US" dirty="0"/>
              <a:t>Females have more blood flow to the right side of the brain increasing cortical activity hence the term “female brain</a:t>
            </a:r>
            <a:r>
              <a:rPr lang="en-US" dirty="0" smtClean="0"/>
              <a:t>.”</a:t>
            </a:r>
          </a:p>
          <a:p>
            <a:pPr marL="109728" indent="0">
              <a:buNone/>
            </a:pPr>
            <a:endParaRPr lang="en-US" dirty="0"/>
          </a:p>
          <a:p>
            <a:pPr marL="109728" indent="0">
              <a:buNone/>
            </a:pPr>
            <a:r>
              <a:rPr lang="en-US" dirty="0" smtClean="0"/>
              <a:t>“Bridge brains”: males and females who have increased blood flow to opposite cortical areas.</a:t>
            </a:r>
            <a:endParaRPr lang="en-US" dirty="0"/>
          </a:p>
          <a:p>
            <a:endParaRPr lang="en-US" dirty="0"/>
          </a:p>
        </p:txBody>
      </p:sp>
      <p:sp>
        <p:nvSpPr>
          <p:cNvPr id="3" name="Title 2"/>
          <p:cNvSpPr>
            <a:spLocks noGrp="1"/>
          </p:cNvSpPr>
          <p:nvPr>
            <p:ph type="title"/>
          </p:nvPr>
        </p:nvSpPr>
        <p:spPr/>
        <p:txBody>
          <a:bodyPr/>
          <a:lstStyle/>
          <a:p>
            <a:r>
              <a:rPr lang="en-US" dirty="0" smtClean="0"/>
              <a:t> Male, Female and Bridge Brains</a:t>
            </a:r>
            <a:endParaRPr lang="en-US" dirty="0"/>
          </a:p>
        </p:txBody>
      </p:sp>
    </p:spTree>
    <p:extLst>
      <p:ext uri="{BB962C8B-B14F-4D97-AF65-F5344CB8AC3E}">
        <p14:creationId xmlns:p14="http://schemas.microsoft.com/office/powerpoint/2010/main" val="2610199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0070C0"/>
                </a:solidFill>
              </a:rPr>
              <a:t>Left </a:t>
            </a:r>
            <a:r>
              <a:rPr lang="en-US" dirty="0" smtClean="0">
                <a:solidFill>
                  <a:srgbClr val="0070C0"/>
                </a:solidFill>
              </a:rPr>
              <a:t>side of the brain </a:t>
            </a:r>
            <a:r>
              <a:rPr lang="en-US" dirty="0" smtClean="0">
                <a:solidFill>
                  <a:srgbClr val="0070C0"/>
                </a:solidFill>
              </a:rPr>
              <a:t>processes information in a linear manner; processes from part to whole. </a:t>
            </a:r>
            <a:endParaRPr lang="en-US" dirty="0">
              <a:solidFill>
                <a:srgbClr val="0070C0"/>
              </a:solidFill>
            </a:endParaRPr>
          </a:p>
          <a:p>
            <a:r>
              <a:rPr lang="en-US" dirty="0" smtClean="0">
                <a:solidFill>
                  <a:srgbClr val="0070C0"/>
                </a:solidFill>
              </a:rPr>
              <a:t>Takes pieces lines them up and presents them in logical order.</a:t>
            </a:r>
          </a:p>
          <a:p>
            <a:r>
              <a:rPr lang="en-US" dirty="0" smtClean="0">
                <a:solidFill>
                  <a:srgbClr val="00B050"/>
                </a:solidFill>
              </a:rPr>
              <a:t>The Right brain processes from whole to parts. </a:t>
            </a:r>
          </a:p>
          <a:p>
            <a:r>
              <a:rPr lang="en-US" dirty="0" smtClean="0">
                <a:solidFill>
                  <a:srgbClr val="00B050"/>
                </a:solidFill>
              </a:rPr>
              <a:t>Right brain sees the whole picture first not the details.</a:t>
            </a:r>
            <a:endParaRPr lang="en-US" dirty="0">
              <a:solidFill>
                <a:srgbClr val="00B050"/>
              </a:solidFill>
            </a:endParaRPr>
          </a:p>
        </p:txBody>
      </p:sp>
      <p:sp>
        <p:nvSpPr>
          <p:cNvPr id="2" name="Title 1"/>
          <p:cNvSpPr>
            <a:spLocks noGrp="1"/>
          </p:cNvSpPr>
          <p:nvPr>
            <p:ph type="title"/>
          </p:nvPr>
        </p:nvSpPr>
        <p:spPr/>
        <p:txBody>
          <a:bodyPr/>
          <a:lstStyle/>
          <a:p>
            <a:r>
              <a:rPr lang="en-US" dirty="0" smtClean="0"/>
              <a:t>           </a:t>
            </a:r>
            <a:r>
              <a:rPr lang="en-US" dirty="0" smtClean="0">
                <a:solidFill>
                  <a:srgbClr val="FF0000"/>
                </a:solidFill>
              </a:rPr>
              <a:t>Linear </a:t>
            </a:r>
            <a:r>
              <a:rPr lang="en-US" dirty="0" err="1" smtClean="0">
                <a:solidFill>
                  <a:srgbClr val="FF0000"/>
                </a:solidFill>
              </a:rPr>
              <a:t>vs</a:t>
            </a:r>
            <a:r>
              <a:rPr lang="en-US" dirty="0" smtClean="0">
                <a:solidFill>
                  <a:srgbClr val="FF0000"/>
                </a:solidFill>
              </a:rPr>
              <a:t> </a:t>
            </a:r>
            <a:r>
              <a:rPr lang="en-US" dirty="0" smtClean="0">
                <a:solidFill>
                  <a:srgbClr val="FF0000"/>
                </a:solidFill>
              </a:rPr>
              <a:t>Holistic</a:t>
            </a:r>
            <a:endParaRPr lang="en-US" dirty="0">
              <a:solidFill>
                <a:srgbClr val="FF0000"/>
              </a:solidFill>
            </a:endParaRPr>
          </a:p>
        </p:txBody>
      </p:sp>
    </p:spTree>
    <p:extLst>
      <p:ext uri="{BB962C8B-B14F-4D97-AF65-F5344CB8AC3E}">
        <p14:creationId xmlns:p14="http://schemas.microsoft.com/office/powerpoint/2010/main" val="42439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109728" indent="0">
              <a:buNone/>
            </a:pPr>
            <a:r>
              <a:rPr lang="en-US" sz="3000" dirty="0"/>
              <a:t> </a:t>
            </a:r>
            <a:r>
              <a:rPr lang="en-US" sz="3000" dirty="0" smtClean="0">
                <a:solidFill>
                  <a:srgbClr val="00B050"/>
                </a:solidFill>
              </a:rPr>
              <a:t>Dominant</a:t>
            </a:r>
            <a:r>
              <a:rPr lang="en-US" sz="3000" dirty="0" smtClean="0">
                <a:solidFill>
                  <a:srgbClr val="00B050"/>
                </a:solidFill>
              </a:rPr>
              <a:t> </a:t>
            </a:r>
            <a:r>
              <a:rPr lang="en-US" sz="3000" dirty="0" smtClean="0">
                <a:solidFill>
                  <a:srgbClr val="00B050"/>
                </a:solidFill>
              </a:rPr>
              <a:t>Left </a:t>
            </a:r>
            <a:r>
              <a:rPr lang="en-US" sz="3000" dirty="0" smtClean="0">
                <a:solidFill>
                  <a:srgbClr val="00B050"/>
                </a:solidFill>
              </a:rPr>
              <a:t>Brain people</a:t>
            </a:r>
            <a:r>
              <a:rPr lang="en-US" sz="3000" dirty="0" smtClean="0">
                <a:solidFill>
                  <a:srgbClr val="00B050"/>
                </a:solidFill>
              </a:rPr>
              <a:t> process </a:t>
            </a:r>
            <a:r>
              <a:rPr lang="en-US" sz="3000" dirty="0" smtClean="0">
                <a:solidFill>
                  <a:srgbClr val="00B050"/>
                </a:solidFill>
              </a:rPr>
              <a:t>in </a:t>
            </a:r>
            <a:r>
              <a:rPr lang="en-US" sz="3000" dirty="0" smtClean="0">
                <a:solidFill>
                  <a:srgbClr val="00B050"/>
                </a:solidFill>
              </a:rPr>
              <a:t>sequence; are </a:t>
            </a:r>
            <a:r>
              <a:rPr lang="en-US" sz="3000" dirty="0" smtClean="0">
                <a:solidFill>
                  <a:srgbClr val="00B050"/>
                </a:solidFill>
              </a:rPr>
              <a:t>list makers; complete tasks in order and checks them </a:t>
            </a:r>
            <a:r>
              <a:rPr lang="en-US" sz="3000" dirty="0" smtClean="0">
                <a:solidFill>
                  <a:srgbClr val="00B050"/>
                </a:solidFill>
              </a:rPr>
              <a:t>off;</a:t>
            </a:r>
            <a:r>
              <a:rPr lang="en-US" sz="3000" dirty="0">
                <a:solidFill>
                  <a:srgbClr val="00B050"/>
                </a:solidFill>
              </a:rPr>
              <a:t> </a:t>
            </a:r>
            <a:r>
              <a:rPr lang="en-US" sz="3000" dirty="0" smtClean="0">
                <a:solidFill>
                  <a:srgbClr val="00B050"/>
                </a:solidFill>
              </a:rPr>
              <a:t>are </a:t>
            </a:r>
            <a:r>
              <a:rPr lang="en-US" sz="3000" dirty="0" smtClean="0">
                <a:solidFill>
                  <a:srgbClr val="00B050"/>
                </a:solidFill>
              </a:rPr>
              <a:t>good spellers; good at following directions; good at linear sequencing of math problems.</a:t>
            </a:r>
          </a:p>
          <a:p>
            <a:pPr marL="109728" indent="0">
              <a:buNone/>
            </a:pPr>
            <a:r>
              <a:rPr lang="en-US" sz="3000" dirty="0" smtClean="0">
                <a:solidFill>
                  <a:srgbClr val="0070C0"/>
                </a:solidFill>
              </a:rPr>
              <a:t>Dominant Right </a:t>
            </a:r>
            <a:r>
              <a:rPr lang="en-US" sz="3000" dirty="0">
                <a:solidFill>
                  <a:srgbClr val="0070C0"/>
                </a:solidFill>
              </a:rPr>
              <a:t>B</a:t>
            </a:r>
            <a:r>
              <a:rPr lang="en-US" sz="3000" dirty="0" smtClean="0">
                <a:solidFill>
                  <a:srgbClr val="0070C0"/>
                </a:solidFill>
              </a:rPr>
              <a:t>rain </a:t>
            </a:r>
            <a:r>
              <a:rPr lang="en-US" sz="3000" dirty="0" smtClean="0">
                <a:solidFill>
                  <a:srgbClr val="0070C0"/>
                </a:solidFill>
              </a:rPr>
              <a:t>people are random; flit from one task to another; lose track of time being involved in another task; are late turning in </a:t>
            </a:r>
            <a:r>
              <a:rPr lang="en-US" sz="3000" dirty="0" smtClean="0">
                <a:solidFill>
                  <a:srgbClr val="0070C0"/>
                </a:solidFill>
              </a:rPr>
              <a:t>projects</a:t>
            </a:r>
            <a:r>
              <a:rPr lang="en-US" sz="3000" dirty="0">
                <a:solidFill>
                  <a:srgbClr val="0070C0"/>
                </a:solidFill>
              </a:rPr>
              <a:t> </a:t>
            </a:r>
            <a:r>
              <a:rPr lang="en-US" sz="3000" dirty="0" smtClean="0">
                <a:solidFill>
                  <a:srgbClr val="0070C0"/>
                </a:solidFill>
              </a:rPr>
              <a:t>and</a:t>
            </a:r>
            <a:r>
              <a:rPr lang="en-US" sz="3000" dirty="0" smtClean="0">
                <a:solidFill>
                  <a:srgbClr val="0070C0"/>
                </a:solidFill>
              </a:rPr>
              <a:t> </a:t>
            </a:r>
            <a:r>
              <a:rPr lang="en-US" sz="3000" dirty="0" smtClean="0">
                <a:solidFill>
                  <a:srgbClr val="0070C0"/>
                </a:solidFill>
              </a:rPr>
              <a:t>need to make lists to keep life in order.</a:t>
            </a:r>
          </a:p>
          <a:p>
            <a:endParaRPr lang="en-US" sz="2800" dirty="0" smtClean="0"/>
          </a:p>
          <a:p>
            <a:endParaRPr lang="en-US" dirty="0"/>
          </a:p>
        </p:txBody>
      </p:sp>
      <p:sp>
        <p:nvSpPr>
          <p:cNvPr id="2" name="Title 1"/>
          <p:cNvSpPr>
            <a:spLocks noGrp="1"/>
          </p:cNvSpPr>
          <p:nvPr>
            <p:ph type="title"/>
          </p:nvPr>
        </p:nvSpPr>
        <p:spPr/>
        <p:txBody>
          <a:bodyPr>
            <a:normAutofit fontScale="90000"/>
          </a:bodyPr>
          <a:lstStyle/>
          <a:p>
            <a:r>
              <a:rPr lang="en-US" dirty="0" smtClean="0">
                <a:solidFill>
                  <a:srgbClr val="FF0000"/>
                </a:solidFill>
              </a:rPr>
              <a:t>Sequential </a:t>
            </a:r>
            <a:r>
              <a:rPr lang="en-US" dirty="0" err="1" smtClean="0">
                <a:solidFill>
                  <a:srgbClr val="FF0000"/>
                </a:solidFill>
              </a:rPr>
              <a:t>vs</a:t>
            </a:r>
            <a:r>
              <a:rPr lang="en-US" dirty="0" smtClean="0">
                <a:solidFill>
                  <a:srgbClr val="FF0000"/>
                </a:solidFill>
              </a:rPr>
              <a:t> Random Processing</a:t>
            </a:r>
            <a:endParaRPr lang="en-US" dirty="0">
              <a:solidFill>
                <a:srgbClr val="FF0000"/>
              </a:solidFill>
            </a:endParaRPr>
          </a:p>
        </p:txBody>
      </p:sp>
    </p:spTree>
    <p:extLst>
      <p:ext uri="{BB962C8B-B14F-4D97-AF65-F5344CB8AC3E}">
        <p14:creationId xmlns:p14="http://schemas.microsoft.com/office/powerpoint/2010/main" val="146755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accent2"/>
                </a:solidFill>
              </a:rPr>
              <a:t>Brain is made up of five major parts:</a:t>
            </a:r>
          </a:p>
          <a:p>
            <a:pPr marL="0" indent="0">
              <a:buNone/>
            </a:pPr>
            <a:endParaRPr lang="en-US" dirty="0" smtClean="0"/>
          </a:p>
          <a:p>
            <a:r>
              <a:rPr lang="en-US" b="1" dirty="0" smtClean="0">
                <a:solidFill>
                  <a:srgbClr val="00B050"/>
                </a:solidFill>
              </a:rPr>
              <a:t>Brainstem: </a:t>
            </a:r>
            <a:r>
              <a:rPr lang="en-US" dirty="0" smtClean="0">
                <a:solidFill>
                  <a:srgbClr val="00B050"/>
                </a:solidFill>
              </a:rPr>
              <a:t>Fully developed at Birth. Brainstem is responsible for functions such as blood pressure, heart rate and body temperature. The brainstem must be fully functional at birth for the baby to survive.</a:t>
            </a:r>
            <a:endParaRPr lang="en-US" dirty="0">
              <a:solidFill>
                <a:srgbClr val="00B050"/>
              </a:solidFill>
            </a:endParaRPr>
          </a:p>
        </p:txBody>
      </p:sp>
      <p:sp>
        <p:nvSpPr>
          <p:cNvPr id="2" name="Title 1"/>
          <p:cNvSpPr>
            <a:spLocks noGrp="1"/>
          </p:cNvSpPr>
          <p:nvPr>
            <p:ph type="title"/>
          </p:nvPr>
        </p:nvSpPr>
        <p:spPr/>
        <p:txBody>
          <a:bodyPr/>
          <a:lstStyle/>
          <a:p>
            <a:r>
              <a:rPr lang="en-US" dirty="0" smtClean="0">
                <a:solidFill>
                  <a:srgbClr val="FF0000"/>
                </a:solidFill>
              </a:rPr>
              <a:t>          Brain Development</a:t>
            </a:r>
            <a:endParaRPr lang="en-US" dirty="0">
              <a:solidFill>
                <a:srgbClr val="FF0000"/>
              </a:solidFill>
            </a:endParaRPr>
          </a:p>
        </p:txBody>
      </p:sp>
    </p:spTree>
    <p:extLst>
      <p:ext uri="{BB962C8B-B14F-4D97-AF65-F5344CB8AC3E}">
        <p14:creationId xmlns:p14="http://schemas.microsoft.com/office/powerpoint/2010/main" val="3801750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r>
              <a:rPr lang="en-US" dirty="0" smtClean="0">
                <a:solidFill>
                  <a:srgbClr val="00B050"/>
                </a:solidFill>
              </a:rPr>
              <a:t>Dominant Left </a:t>
            </a:r>
            <a:r>
              <a:rPr lang="en-US" dirty="0" smtClean="0">
                <a:solidFill>
                  <a:srgbClr val="00B050"/>
                </a:solidFill>
              </a:rPr>
              <a:t>brain people easily process symbols; enjoy mathematical and linguistic </a:t>
            </a:r>
            <a:r>
              <a:rPr lang="en-US" dirty="0" smtClean="0">
                <a:solidFill>
                  <a:srgbClr val="00B050"/>
                </a:solidFill>
              </a:rPr>
              <a:t>endeavors;</a:t>
            </a:r>
            <a:r>
              <a:rPr lang="en-US" dirty="0">
                <a:solidFill>
                  <a:srgbClr val="00B050"/>
                </a:solidFill>
              </a:rPr>
              <a:t> </a:t>
            </a:r>
            <a:r>
              <a:rPr lang="en-US" dirty="0" smtClean="0">
                <a:solidFill>
                  <a:srgbClr val="00B050"/>
                </a:solidFill>
              </a:rPr>
              <a:t>m</a:t>
            </a:r>
            <a:r>
              <a:rPr lang="en-US" dirty="0" smtClean="0">
                <a:solidFill>
                  <a:srgbClr val="00B050"/>
                </a:solidFill>
              </a:rPr>
              <a:t>emorize </a:t>
            </a:r>
            <a:r>
              <a:rPr lang="en-US" dirty="0" smtClean="0">
                <a:solidFill>
                  <a:srgbClr val="00B050"/>
                </a:solidFill>
              </a:rPr>
              <a:t>formulas and </a:t>
            </a:r>
            <a:r>
              <a:rPr lang="en-US" dirty="0" smtClean="0">
                <a:solidFill>
                  <a:srgbClr val="00B050"/>
                </a:solidFill>
              </a:rPr>
              <a:t>words.</a:t>
            </a:r>
          </a:p>
          <a:p>
            <a:pPr marL="109728" indent="0">
              <a:buNone/>
            </a:pPr>
            <a:endParaRPr lang="en-US" dirty="0" smtClean="0"/>
          </a:p>
          <a:p>
            <a:pPr marL="109728" indent="0">
              <a:buNone/>
            </a:pPr>
            <a:r>
              <a:rPr lang="en-US" dirty="0" smtClean="0">
                <a:solidFill>
                  <a:srgbClr val="0070C0"/>
                </a:solidFill>
              </a:rPr>
              <a:t>Dominant </a:t>
            </a:r>
            <a:r>
              <a:rPr lang="en-US" dirty="0" smtClean="0">
                <a:solidFill>
                  <a:srgbClr val="0070C0"/>
                </a:solidFill>
              </a:rPr>
              <a:t>Right </a:t>
            </a:r>
            <a:r>
              <a:rPr lang="en-US" dirty="0" smtClean="0">
                <a:solidFill>
                  <a:srgbClr val="0070C0"/>
                </a:solidFill>
              </a:rPr>
              <a:t>brain people want things to be concrete; want to feel and see the real object; may have trouble learning to read using </a:t>
            </a:r>
            <a:r>
              <a:rPr lang="en-US" dirty="0" smtClean="0">
                <a:solidFill>
                  <a:srgbClr val="0070C0"/>
                </a:solidFill>
              </a:rPr>
              <a:t>phonics</a:t>
            </a:r>
            <a:r>
              <a:rPr lang="en-US" dirty="0">
                <a:solidFill>
                  <a:srgbClr val="0070C0"/>
                </a:solidFill>
              </a:rPr>
              <a:t> </a:t>
            </a:r>
            <a:r>
              <a:rPr lang="en-US" dirty="0" smtClean="0">
                <a:solidFill>
                  <a:srgbClr val="0070C0"/>
                </a:solidFill>
              </a:rPr>
              <a:t>and</a:t>
            </a:r>
            <a:r>
              <a:rPr lang="en-US" dirty="0" smtClean="0">
                <a:solidFill>
                  <a:srgbClr val="0070C0"/>
                </a:solidFill>
              </a:rPr>
              <a:t> </a:t>
            </a:r>
            <a:r>
              <a:rPr lang="en-US" dirty="0" smtClean="0">
                <a:solidFill>
                  <a:srgbClr val="0070C0"/>
                </a:solidFill>
              </a:rPr>
              <a:t>prefer to see words in context and how a formula works.</a:t>
            </a:r>
            <a:endParaRPr lang="en-US" dirty="0">
              <a:solidFill>
                <a:srgbClr val="0070C0"/>
              </a:solidFill>
            </a:endParaRPr>
          </a:p>
        </p:txBody>
      </p:sp>
      <p:sp>
        <p:nvSpPr>
          <p:cNvPr id="2" name="Title 1"/>
          <p:cNvSpPr>
            <a:spLocks noGrp="1"/>
          </p:cNvSpPr>
          <p:nvPr>
            <p:ph type="title"/>
          </p:nvPr>
        </p:nvSpPr>
        <p:spPr/>
        <p:txBody>
          <a:bodyPr>
            <a:normAutofit fontScale="90000"/>
          </a:bodyPr>
          <a:lstStyle/>
          <a:p>
            <a:r>
              <a:rPr lang="en-US" dirty="0" smtClean="0">
                <a:solidFill>
                  <a:srgbClr val="FF0000"/>
                </a:solidFill>
              </a:rPr>
              <a:t>  Symbolic </a:t>
            </a:r>
            <a:r>
              <a:rPr lang="en-US" dirty="0" err="1" smtClean="0">
                <a:solidFill>
                  <a:srgbClr val="FF0000"/>
                </a:solidFill>
              </a:rPr>
              <a:t>vs</a:t>
            </a:r>
            <a:r>
              <a:rPr lang="en-US" dirty="0" smtClean="0">
                <a:solidFill>
                  <a:srgbClr val="FF0000"/>
                </a:solidFill>
              </a:rPr>
              <a:t> Concrete Processing</a:t>
            </a:r>
            <a:endParaRPr lang="en-US" dirty="0">
              <a:solidFill>
                <a:srgbClr val="FF0000"/>
              </a:solidFill>
            </a:endParaRPr>
          </a:p>
        </p:txBody>
      </p:sp>
    </p:spTree>
    <p:extLst>
      <p:ext uri="{BB962C8B-B14F-4D97-AF65-F5344CB8AC3E}">
        <p14:creationId xmlns:p14="http://schemas.microsoft.com/office/powerpoint/2010/main" val="2262621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r>
              <a:rPr lang="en-US" dirty="0" smtClean="0">
                <a:solidFill>
                  <a:srgbClr val="00B050"/>
                </a:solidFill>
              </a:rPr>
              <a:t>Dominant Left brain people process </a:t>
            </a:r>
            <a:r>
              <a:rPr lang="en-US" dirty="0" smtClean="0">
                <a:solidFill>
                  <a:srgbClr val="00B050"/>
                </a:solidFill>
              </a:rPr>
              <a:t>in a logical, sequential and linear fashion; use information piece by piece to solve problems; make logical conclusions</a:t>
            </a:r>
            <a:r>
              <a:rPr lang="en-US" dirty="0" smtClean="0">
                <a:solidFill>
                  <a:srgbClr val="00B050"/>
                </a:solidFill>
              </a:rPr>
              <a:t>.</a:t>
            </a:r>
          </a:p>
          <a:p>
            <a:pPr marL="109728" indent="0">
              <a:buNone/>
            </a:pPr>
            <a:endParaRPr lang="en-US" dirty="0" smtClean="0"/>
          </a:p>
          <a:p>
            <a:pPr marL="109728" indent="0">
              <a:buNone/>
            </a:pPr>
            <a:r>
              <a:rPr lang="en-US" dirty="0" smtClean="0">
                <a:solidFill>
                  <a:srgbClr val="0070C0"/>
                </a:solidFill>
              </a:rPr>
              <a:t>Dominant Right </a:t>
            </a:r>
            <a:r>
              <a:rPr lang="en-US" dirty="0" smtClean="0">
                <a:solidFill>
                  <a:srgbClr val="0070C0"/>
                </a:solidFill>
              </a:rPr>
              <a:t>brain people use intuition; may solve a math problem but can’t explain how; have “gut” feeling regarding the right answer. </a:t>
            </a:r>
            <a:endParaRPr lang="en-US" dirty="0">
              <a:solidFill>
                <a:srgbClr val="0070C0"/>
              </a:solidFill>
            </a:endParaRPr>
          </a:p>
        </p:txBody>
      </p:sp>
      <p:sp>
        <p:nvSpPr>
          <p:cNvPr id="2" name="Title 1"/>
          <p:cNvSpPr>
            <a:spLocks noGrp="1"/>
          </p:cNvSpPr>
          <p:nvPr>
            <p:ph type="title"/>
          </p:nvPr>
        </p:nvSpPr>
        <p:spPr/>
        <p:txBody>
          <a:bodyPr/>
          <a:lstStyle/>
          <a:p>
            <a:r>
              <a:rPr lang="en-US" dirty="0" smtClean="0">
                <a:solidFill>
                  <a:srgbClr val="FF0000"/>
                </a:solidFill>
              </a:rPr>
              <a:t>Logical </a:t>
            </a:r>
            <a:r>
              <a:rPr lang="en-US" dirty="0" err="1" smtClean="0">
                <a:solidFill>
                  <a:srgbClr val="FF0000"/>
                </a:solidFill>
              </a:rPr>
              <a:t>vs</a:t>
            </a:r>
            <a:r>
              <a:rPr lang="en-US" dirty="0" smtClean="0">
                <a:solidFill>
                  <a:srgbClr val="FF0000"/>
                </a:solidFill>
              </a:rPr>
              <a:t> Intuitive Processing</a:t>
            </a:r>
            <a:endParaRPr lang="en-US" dirty="0">
              <a:solidFill>
                <a:srgbClr val="FF0000"/>
              </a:solidFill>
            </a:endParaRPr>
          </a:p>
        </p:txBody>
      </p:sp>
    </p:spTree>
    <p:extLst>
      <p:ext uri="{BB962C8B-B14F-4D97-AF65-F5344CB8AC3E}">
        <p14:creationId xmlns:p14="http://schemas.microsoft.com/office/powerpoint/2010/main" val="1096077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109728" indent="0">
              <a:buNone/>
            </a:pPr>
            <a:r>
              <a:rPr lang="en-US" dirty="0" smtClean="0">
                <a:solidFill>
                  <a:srgbClr val="00B050"/>
                </a:solidFill>
              </a:rPr>
              <a:t>Dominant Left brain people </a:t>
            </a:r>
            <a:r>
              <a:rPr lang="en-US" dirty="0" smtClean="0">
                <a:solidFill>
                  <a:srgbClr val="00B050"/>
                </a:solidFill>
              </a:rPr>
              <a:t>have </a:t>
            </a:r>
            <a:r>
              <a:rPr lang="en-US" dirty="0" smtClean="0">
                <a:solidFill>
                  <a:srgbClr val="00B050"/>
                </a:solidFill>
              </a:rPr>
              <a:t>little trouble </a:t>
            </a:r>
            <a:r>
              <a:rPr lang="en-US" dirty="0" smtClean="0">
                <a:solidFill>
                  <a:srgbClr val="00B050"/>
                </a:solidFill>
              </a:rPr>
              <a:t>expressing themself in words; are precise in giving </a:t>
            </a:r>
            <a:r>
              <a:rPr lang="en-US" dirty="0" smtClean="0">
                <a:solidFill>
                  <a:srgbClr val="00B050"/>
                </a:solidFill>
              </a:rPr>
              <a:t>directions using distance: “go two miles, turn left on pine street, then in a half mile………”</a:t>
            </a:r>
            <a:endParaRPr lang="en-US" dirty="0" smtClean="0">
              <a:solidFill>
                <a:srgbClr val="00B050"/>
              </a:solidFill>
            </a:endParaRPr>
          </a:p>
          <a:p>
            <a:pPr marL="109728" indent="0">
              <a:buNone/>
            </a:pPr>
            <a:endParaRPr lang="en-US" dirty="0"/>
          </a:p>
          <a:p>
            <a:pPr marL="109728" indent="0">
              <a:buNone/>
            </a:pPr>
            <a:r>
              <a:rPr lang="en-US" dirty="0" smtClean="0">
                <a:solidFill>
                  <a:srgbClr val="0070C0"/>
                </a:solidFill>
              </a:rPr>
              <a:t>Dominant Right brain people </a:t>
            </a:r>
            <a:r>
              <a:rPr lang="en-US" dirty="0" smtClean="0">
                <a:solidFill>
                  <a:srgbClr val="0070C0"/>
                </a:solidFill>
              </a:rPr>
              <a:t>may know what they mean but have difficulty finding the right words; are much less precise in giving directions; use buildings and landmarks rather than </a:t>
            </a:r>
            <a:r>
              <a:rPr lang="en-US" dirty="0" smtClean="0">
                <a:solidFill>
                  <a:srgbClr val="0070C0"/>
                </a:solidFill>
              </a:rPr>
              <a:t>distance: “keep going straight until you reach this outdoor restaurant, then turn by the gas station, then…”</a:t>
            </a:r>
            <a:endParaRPr lang="en-US" dirty="0">
              <a:solidFill>
                <a:srgbClr val="0070C0"/>
              </a:solidFill>
            </a:endParaRPr>
          </a:p>
        </p:txBody>
      </p:sp>
      <p:sp>
        <p:nvSpPr>
          <p:cNvPr id="2" name="Title 1"/>
          <p:cNvSpPr>
            <a:spLocks noGrp="1"/>
          </p:cNvSpPr>
          <p:nvPr>
            <p:ph type="title"/>
          </p:nvPr>
        </p:nvSpPr>
        <p:spPr/>
        <p:txBody>
          <a:bodyPr/>
          <a:lstStyle/>
          <a:p>
            <a:r>
              <a:rPr lang="en-US" dirty="0" smtClean="0">
                <a:solidFill>
                  <a:srgbClr val="FF0000"/>
                </a:solidFill>
              </a:rPr>
              <a:t>Verbal </a:t>
            </a:r>
            <a:r>
              <a:rPr lang="en-US" dirty="0" err="1" smtClean="0">
                <a:solidFill>
                  <a:srgbClr val="FF0000"/>
                </a:solidFill>
              </a:rPr>
              <a:t>vs</a:t>
            </a:r>
            <a:r>
              <a:rPr lang="en-US" dirty="0" smtClean="0">
                <a:solidFill>
                  <a:srgbClr val="FF0000"/>
                </a:solidFill>
              </a:rPr>
              <a:t> Nonverbal Processing</a:t>
            </a:r>
            <a:endParaRPr lang="en-US" dirty="0">
              <a:solidFill>
                <a:srgbClr val="FF0000"/>
              </a:solidFill>
            </a:endParaRPr>
          </a:p>
        </p:txBody>
      </p:sp>
    </p:spTree>
    <p:extLst>
      <p:ext uri="{BB962C8B-B14F-4D97-AF65-F5344CB8AC3E}">
        <p14:creationId xmlns:p14="http://schemas.microsoft.com/office/powerpoint/2010/main" val="1397436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109728" indent="0">
              <a:buNone/>
            </a:pPr>
            <a:r>
              <a:rPr lang="en-US" dirty="0" smtClean="0">
                <a:solidFill>
                  <a:srgbClr val="0070C0"/>
                </a:solidFill>
              </a:rPr>
              <a:t>Dominant Left</a:t>
            </a:r>
            <a:r>
              <a:rPr lang="en-US" dirty="0" smtClean="0">
                <a:solidFill>
                  <a:srgbClr val="0070C0"/>
                </a:solidFill>
              </a:rPr>
              <a:t> brain people deal </a:t>
            </a:r>
            <a:r>
              <a:rPr lang="en-US" dirty="0" smtClean="0">
                <a:solidFill>
                  <a:srgbClr val="0070C0"/>
                </a:solidFill>
              </a:rPr>
              <a:t>with the way things are in reality; adjust to changes </a:t>
            </a:r>
            <a:r>
              <a:rPr lang="en-US" dirty="0" smtClean="0">
                <a:solidFill>
                  <a:srgbClr val="0070C0"/>
                </a:solidFill>
              </a:rPr>
              <a:t>in</a:t>
            </a:r>
            <a:r>
              <a:rPr lang="en-US" dirty="0" smtClean="0">
                <a:solidFill>
                  <a:srgbClr val="0070C0"/>
                </a:solidFill>
              </a:rPr>
              <a:t> </a:t>
            </a:r>
            <a:r>
              <a:rPr lang="en-US" dirty="0" smtClean="0">
                <a:solidFill>
                  <a:srgbClr val="0070C0"/>
                </a:solidFill>
              </a:rPr>
              <a:t>their environment; want to know the rules and follow them; will make up rules to follow if there aren’t any in place; know </a:t>
            </a:r>
            <a:r>
              <a:rPr lang="en-US" dirty="0" smtClean="0">
                <a:solidFill>
                  <a:srgbClr val="0070C0"/>
                </a:solidFill>
              </a:rPr>
              <a:t>the consequences </a:t>
            </a:r>
            <a:r>
              <a:rPr lang="en-US" dirty="0" smtClean="0">
                <a:solidFill>
                  <a:srgbClr val="0070C0"/>
                </a:solidFill>
              </a:rPr>
              <a:t>of their </a:t>
            </a:r>
            <a:r>
              <a:rPr lang="en-US" dirty="0" smtClean="0">
                <a:solidFill>
                  <a:srgbClr val="0070C0"/>
                </a:solidFill>
              </a:rPr>
              <a:t>actions.</a:t>
            </a:r>
          </a:p>
          <a:p>
            <a:pPr marL="109728" indent="0">
              <a:buNone/>
            </a:pPr>
            <a:r>
              <a:rPr lang="en-US" dirty="0" smtClean="0">
                <a:solidFill>
                  <a:srgbClr val="00B050"/>
                </a:solidFill>
              </a:rPr>
              <a:t>Dominant </a:t>
            </a:r>
            <a:r>
              <a:rPr lang="en-US" dirty="0" smtClean="0">
                <a:solidFill>
                  <a:srgbClr val="00B050"/>
                </a:solidFill>
              </a:rPr>
              <a:t>Right brain people deal with the way things could be; try </a:t>
            </a:r>
            <a:r>
              <a:rPr lang="en-US" dirty="0" smtClean="0">
                <a:solidFill>
                  <a:srgbClr val="00B050"/>
                </a:solidFill>
              </a:rPr>
              <a:t>to change the </a:t>
            </a:r>
            <a:r>
              <a:rPr lang="en-US" dirty="0" smtClean="0">
                <a:solidFill>
                  <a:srgbClr val="00B050"/>
                </a:solidFill>
              </a:rPr>
              <a:t>environment rather than adapt; </a:t>
            </a:r>
            <a:r>
              <a:rPr lang="en-US" dirty="0" smtClean="0">
                <a:solidFill>
                  <a:srgbClr val="00B050"/>
                </a:solidFill>
              </a:rPr>
              <a:t>generally “bend” the rules; are not aware that there is something wrong; are often </a:t>
            </a:r>
            <a:r>
              <a:rPr lang="en-US" dirty="0" smtClean="0">
                <a:solidFill>
                  <a:srgbClr val="00B050"/>
                </a:solidFill>
              </a:rPr>
              <a:t>creative. </a:t>
            </a:r>
            <a:endParaRPr lang="en-US" dirty="0">
              <a:solidFill>
                <a:srgbClr val="00B050"/>
              </a:solidFill>
            </a:endParaRPr>
          </a:p>
        </p:txBody>
      </p:sp>
      <p:sp>
        <p:nvSpPr>
          <p:cNvPr id="2" name="Title 1"/>
          <p:cNvSpPr>
            <a:spLocks noGrp="1"/>
          </p:cNvSpPr>
          <p:nvPr>
            <p:ph type="title"/>
          </p:nvPr>
        </p:nvSpPr>
        <p:spPr/>
        <p:txBody>
          <a:bodyPr>
            <a:normAutofit fontScale="90000"/>
          </a:bodyPr>
          <a:lstStyle/>
          <a:p>
            <a:r>
              <a:rPr lang="en-US" dirty="0" smtClean="0">
                <a:solidFill>
                  <a:srgbClr val="FF0000"/>
                </a:solidFill>
              </a:rPr>
              <a:t>Reality Based </a:t>
            </a:r>
            <a:r>
              <a:rPr lang="en-US" dirty="0" err="1" smtClean="0">
                <a:solidFill>
                  <a:srgbClr val="FF0000"/>
                </a:solidFill>
              </a:rPr>
              <a:t>vs</a:t>
            </a:r>
            <a:r>
              <a:rPr lang="en-US" dirty="0" smtClean="0">
                <a:solidFill>
                  <a:srgbClr val="FF0000"/>
                </a:solidFill>
              </a:rPr>
              <a:t> Fantasy Oriented  </a:t>
            </a:r>
            <a:endParaRPr lang="en-US" dirty="0">
              <a:solidFill>
                <a:srgbClr val="FF0000"/>
              </a:solidFill>
            </a:endParaRPr>
          </a:p>
        </p:txBody>
      </p:sp>
    </p:spTree>
    <p:extLst>
      <p:ext uri="{BB962C8B-B14F-4D97-AF65-F5344CB8AC3E}">
        <p14:creationId xmlns:p14="http://schemas.microsoft.com/office/powerpoint/2010/main" val="17611587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00B050"/>
                </a:solidFill>
              </a:rPr>
              <a:t>Researchers have long believed </a:t>
            </a:r>
            <a:r>
              <a:rPr lang="en-US" dirty="0" smtClean="0">
                <a:solidFill>
                  <a:srgbClr val="00B050"/>
                </a:solidFill>
              </a:rPr>
              <a:t>male </a:t>
            </a:r>
            <a:r>
              <a:rPr lang="en-US" dirty="0" smtClean="0">
                <a:solidFill>
                  <a:srgbClr val="00B050"/>
                </a:solidFill>
              </a:rPr>
              <a:t>and </a:t>
            </a:r>
            <a:r>
              <a:rPr lang="en-US" dirty="0" smtClean="0">
                <a:solidFill>
                  <a:srgbClr val="00B050"/>
                </a:solidFill>
              </a:rPr>
              <a:t>female </a:t>
            </a:r>
            <a:r>
              <a:rPr lang="en-US" dirty="0" smtClean="0">
                <a:solidFill>
                  <a:srgbClr val="00B050"/>
                </a:solidFill>
              </a:rPr>
              <a:t>brains are different</a:t>
            </a:r>
            <a:r>
              <a:rPr lang="en-US" dirty="0" smtClean="0">
                <a:solidFill>
                  <a:srgbClr val="00B050"/>
                </a:solidFill>
              </a:rPr>
              <a:t>.</a:t>
            </a:r>
          </a:p>
          <a:p>
            <a:endParaRPr lang="en-US" dirty="0" smtClean="0">
              <a:solidFill>
                <a:srgbClr val="00B050"/>
              </a:solidFill>
            </a:endParaRPr>
          </a:p>
          <a:p>
            <a:r>
              <a:rPr lang="en-US" dirty="0" smtClean="0">
                <a:solidFill>
                  <a:srgbClr val="0070C0"/>
                </a:solidFill>
              </a:rPr>
              <a:t>Sex hormones begin to exert their influence 26 weeks after conception</a:t>
            </a:r>
            <a:r>
              <a:rPr lang="en-US" dirty="0" smtClean="0">
                <a:solidFill>
                  <a:srgbClr val="0070C0"/>
                </a:solidFill>
              </a:rPr>
              <a:t>.</a:t>
            </a:r>
          </a:p>
          <a:p>
            <a:pPr marL="109728" indent="0">
              <a:buNone/>
            </a:pPr>
            <a:endParaRPr lang="en-US" dirty="0" smtClean="0">
              <a:solidFill>
                <a:srgbClr val="0070C0"/>
              </a:solidFill>
            </a:endParaRPr>
          </a:p>
          <a:p>
            <a:r>
              <a:rPr lang="en-US" dirty="0" smtClean="0">
                <a:solidFill>
                  <a:srgbClr val="7030A0"/>
                </a:solidFill>
              </a:rPr>
              <a:t>Corpus </a:t>
            </a:r>
            <a:r>
              <a:rPr lang="en-US" dirty="0" smtClean="0">
                <a:solidFill>
                  <a:srgbClr val="7030A0"/>
                </a:solidFill>
              </a:rPr>
              <a:t>callosum, the </a:t>
            </a:r>
            <a:r>
              <a:rPr lang="en-US" dirty="0" smtClean="0">
                <a:solidFill>
                  <a:srgbClr val="7030A0"/>
                </a:solidFill>
              </a:rPr>
              <a:t>bridge of nerve </a:t>
            </a:r>
            <a:r>
              <a:rPr lang="en-US" dirty="0" smtClean="0">
                <a:solidFill>
                  <a:srgbClr val="7030A0"/>
                </a:solidFill>
              </a:rPr>
              <a:t>tissues </a:t>
            </a:r>
            <a:r>
              <a:rPr lang="en-US" dirty="0" smtClean="0">
                <a:solidFill>
                  <a:srgbClr val="7030A0"/>
                </a:solidFill>
              </a:rPr>
              <a:t>that connects the left and right </a:t>
            </a:r>
            <a:r>
              <a:rPr lang="en-US" dirty="0" smtClean="0">
                <a:solidFill>
                  <a:srgbClr val="7030A0"/>
                </a:solidFill>
              </a:rPr>
              <a:t>brain, </a:t>
            </a:r>
            <a:r>
              <a:rPr lang="en-US" dirty="0" smtClean="0">
                <a:solidFill>
                  <a:srgbClr val="7030A0"/>
                </a:solidFill>
              </a:rPr>
              <a:t>is thicker in girls than </a:t>
            </a:r>
            <a:r>
              <a:rPr lang="en-US" dirty="0" smtClean="0">
                <a:solidFill>
                  <a:srgbClr val="7030A0"/>
                </a:solidFill>
              </a:rPr>
              <a:t>boys allowing for more multitasking in females.</a:t>
            </a:r>
            <a:endParaRPr lang="en-US" dirty="0">
              <a:solidFill>
                <a:srgbClr val="7030A0"/>
              </a:solidFill>
            </a:endParaRPr>
          </a:p>
        </p:txBody>
      </p:sp>
      <p:sp>
        <p:nvSpPr>
          <p:cNvPr id="2" name="Title 1"/>
          <p:cNvSpPr>
            <a:spLocks noGrp="1"/>
          </p:cNvSpPr>
          <p:nvPr>
            <p:ph type="title"/>
          </p:nvPr>
        </p:nvSpPr>
        <p:spPr/>
        <p:txBody>
          <a:bodyPr>
            <a:normAutofit fontScale="90000"/>
          </a:bodyPr>
          <a:lstStyle/>
          <a:p>
            <a:r>
              <a:rPr lang="en-US" dirty="0" smtClean="0">
                <a:solidFill>
                  <a:srgbClr val="FF0000"/>
                </a:solidFill>
              </a:rPr>
              <a:t>Male and Female Brain Functioning</a:t>
            </a:r>
            <a:endParaRPr lang="en-US" dirty="0">
              <a:solidFill>
                <a:srgbClr val="FF0000"/>
              </a:solidFill>
            </a:endParaRPr>
          </a:p>
        </p:txBody>
      </p:sp>
    </p:spTree>
    <p:extLst>
      <p:ext uri="{BB962C8B-B14F-4D97-AF65-F5344CB8AC3E}">
        <p14:creationId xmlns:p14="http://schemas.microsoft.com/office/powerpoint/2010/main" val="4152172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4525963"/>
          </a:xfrm>
        </p:spPr>
        <p:txBody>
          <a:bodyPr/>
          <a:lstStyle/>
          <a:p>
            <a:r>
              <a:rPr lang="en-US" dirty="0" smtClean="0">
                <a:solidFill>
                  <a:srgbClr val="00B050"/>
                </a:solidFill>
              </a:rPr>
              <a:t>Females have language functioning in both sides of the brain. </a:t>
            </a:r>
          </a:p>
          <a:p>
            <a:r>
              <a:rPr lang="en-US" dirty="0" smtClean="0">
                <a:solidFill>
                  <a:srgbClr val="FF0000"/>
                </a:solidFill>
              </a:rPr>
              <a:t>Males have a smaller corpus callosum resulting in more blood flow to the left side of the brain.</a:t>
            </a:r>
          </a:p>
          <a:p>
            <a:r>
              <a:rPr lang="en-US" dirty="0" smtClean="0">
                <a:solidFill>
                  <a:srgbClr val="0070C0"/>
                </a:solidFill>
              </a:rPr>
              <a:t>As a whole, girls out perform boys in language skills and fine motor skills until puberty.</a:t>
            </a:r>
          </a:p>
          <a:p>
            <a:r>
              <a:rPr lang="en-US" dirty="0" smtClean="0">
                <a:solidFill>
                  <a:srgbClr val="7030A0"/>
                </a:solidFill>
              </a:rPr>
              <a:t>More boys identified with learning disabilities.</a:t>
            </a:r>
            <a:endParaRPr lang="en-US" dirty="0">
              <a:solidFill>
                <a:srgbClr val="7030A0"/>
              </a:solidFill>
            </a:endParaRPr>
          </a:p>
        </p:txBody>
      </p:sp>
    </p:spTree>
    <p:extLst>
      <p:ext uri="{BB962C8B-B14F-4D97-AF65-F5344CB8AC3E}">
        <p14:creationId xmlns:p14="http://schemas.microsoft.com/office/powerpoint/2010/main" val="1664739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7030A0"/>
                </a:solidFill>
              </a:rPr>
              <a:t>More </a:t>
            </a:r>
            <a:r>
              <a:rPr lang="en-US" dirty="0" smtClean="0">
                <a:solidFill>
                  <a:srgbClr val="7030A0"/>
                </a:solidFill>
              </a:rPr>
              <a:t>boys diagnosed </a:t>
            </a:r>
            <a:r>
              <a:rPr lang="en-US" dirty="0" smtClean="0">
                <a:solidFill>
                  <a:srgbClr val="7030A0"/>
                </a:solidFill>
              </a:rPr>
              <a:t>with dyslexia than girls</a:t>
            </a:r>
          </a:p>
          <a:p>
            <a:r>
              <a:rPr lang="en-US" dirty="0" smtClean="0">
                <a:solidFill>
                  <a:srgbClr val="00B050"/>
                </a:solidFill>
              </a:rPr>
              <a:t>More </a:t>
            </a:r>
            <a:r>
              <a:rPr lang="en-US" dirty="0" smtClean="0">
                <a:solidFill>
                  <a:srgbClr val="00B050"/>
                </a:solidFill>
              </a:rPr>
              <a:t>boys diagnosed </a:t>
            </a:r>
            <a:r>
              <a:rPr lang="en-US" dirty="0" smtClean="0">
                <a:solidFill>
                  <a:srgbClr val="00B050"/>
                </a:solidFill>
              </a:rPr>
              <a:t>ADHD than girls (lower levels of oxytocin).</a:t>
            </a:r>
          </a:p>
          <a:p>
            <a:r>
              <a:rPr lang="en-US" dirty="0" smtClean="0">
                <a:solidFill>
                  <a:srgbClr val="FF0000"/>
                </a:solidFill>
              </a:rPr>
              <a:t>Girls with ADHD show difficulty with inattention---boys with impulse control.</a:t>
            </a:r>
          </a:p>
          <a:p>
            <a:r>
              <a:rPr lang="en-US" dirty="0" smtClean="0">
                <a:solidFill>
                  <a:srgbClr val="0070C0"/>
                </a:solidFill>
              </a:rPr>
              <a:t>Boys better in math and geometry (left side). These areas of the brain mature about four years earlier in boys then girls.</a:t>
            </a:r>
          </a:p>
          <a:p>
            <a:endParaRPr lang="en-US" dirty="0"/>
          </a:p>
        </p:txBody>
      </p:sp>
    </p:spTree>
    <p:extLst>
      <p:ext uri="{BB962C8B-B14F-4D97-AF65-F5344CB8AC3E}">
        <p14:creationId xmlns:p14="http://schemas.microsoft.com/office/powerpoint/2010/main" val="525048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solidFill>
                  <a:srgbClr val="0070C0"/>
                </a:solidFill>
              </a:rPr>
              <a:t>Language and fine motor skills mature six years earlier in girls then in boys</a:t>
            </a:r>
            <a:r>
              <a:rPr lang="en-US" dirty="0" smtClean="0">
                <a:solidFill>
                  <a:srgbClr val="0070C0"/>
                </a:solidFill>
              </a:rPr>
              <a:t>.</a:t>
            </a:r>
          </a:p>
          <a:p>
            <a:pPr marL="109728" indent="0">
              <a:buNone/>
            </a:pPr>
            <a:endParaRPr lang="en-US" dirty="0" smtClean="0">
              <a:solidFill>
                <a:srgbClr val="0070C0"/>
              </a:solidFill>
            </a:endParaRPr>
          </a:p>
          <a:p>
            <a:r>
              <a:rPr lang="en-US" dirty="0" smtClean="0">
                <a:solidFill>
                  <a:srgbClr val="00B050"/>
                </a:solidFill>
              </a:rPr>
              <a:t>Men tend to have fight or flight response to stress; estrogen in females tends to enhance oxytocin (anti stress) in </a:t>
            </a:r>
            <a:r>
              <a:rPr lang="en-US" dirty="0" smtClean="0">
                <a:solidFill>
                  <a:srgbClr val="00B050"/>
                </a:solidFill>
              </a:rPr>
              <a:t>women which facilitates problem solving and compromise skills.</a:t>
            </a:r>
          </a:p>
          <a:p>
            <a:pPr marL="109728" indent="0">
              <a:buNone/>
            </a:pPr>
            <a:endParaRPr lang="en-US" dirty="0" smtClean="0">
              <a:solidFill>
                <a:srgbClr val="00B050"/>
              </a:solidFill>
            </a:endParaRPr>
          </a:p>
          <a:p>
            <a:r>
              <a:rPr lang="en-US" dirty="0" smtClean="0">
                <a:solidFill>
                  <a:srgbClr val="FF0000"/>
                </a:solidFill>
              </a:rPr>
              <a:t>Women have a large thick Limbic system which allows them to be more in touch with their emotions and better able to express </a:t>
            </a:r>
            <a:r>
              <a:rPr lang="en-US" dirty="0" smtClean="0">
                <a:solidFill>
                  <a:srgbClr val="FF0000"/>
                </a:solidFill>
              </a:rPr>
              <a:t>them with their increased use of words.</a:t>
            </a:r>
            <a:endParaRPr lang="en-US" dirty="0" smtClean="0">
              <a:solidFill>
                <a:srgbClr val="FF0000"/>
              </a:solidFill>
            </a:endParaRPr>
          </a:p>
          <a:p>
            <a:endParaRPr lang="en-US" dirty="0"/>
          </a:p>
        </p:txBody>
      </p:sp>
    </p:spTree>
    <p:extLst>
      <p:ext uri="{BB962C8B-B14F-4D97-AF65-F5344CB8AC3E}">
        <p14:creationId xmlns:p14="http://schemas.microsoft.com/office/powerpoint/2010/main" val="1038546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solidFill>
                  <a:srgbClr val="FF0000"/>
                </a:solidFill>
              </a:rPr>
              <a:t>Men have smaller tear ducts then women and cry </a:t>
            </a:r>
            <a:r>
              <a:rPr lang="en-US" dirty="0" smtClean="0">
                <a:solidFill>
                  <a:srgbClr val="FF0000"/>
                </a:solidFill>
              </a:rPr>
              <a:t>less.</a:t>
            </a:r>
          </a:p>
          <a:p>
            <a:endParaRPr lang="en-US" dirty="0" smtClean="0">
              <a:solidFill>
                <a:srgbClr val="FF0000"/>
              </a:solidFill>
            </a:endParaRPr>
          </a:p>
          <a:p>
            <a:r>
              <a:rPr lang="en-US" dirty="0" smtClean="0">
                <a:solidFill>
                  <a:srgbClr val="00B050"/>
                </a:solidFill>
              </a:rPr>
              <a:t>Women express their pain more often and are more likely to seek medical care. </a:t>
            </a:r>
            <a:endParaRPr lang="en-US" dirty="0" smtClean="0">
              <a:solidFill>
                <a:srgbClr val="00B050"/>
              </a:solidFill>
            </a:endParaRPr>
          </a:p>
          <a:p>
            <a:pPr marL="109728" indent="0">
              <a:buNone/>
            </a:pPr>
            <a:endParaRPr lang="en-US" dirty="0" smtClean="0">
              <a:solidFill>
                <a:srgbClr val="00B050"/>
              </a:solidFill>
            </a:endParaRPr>
          </a:p>
          <a:p>
            <a:r>
              <a:rPr lang="en-US" dirty="0" smtClean="0">
                <a:solidFill>
                  <a:srgbClr val="0070C0"/>
                </a:solidFill>
              </a:rPr>
              <a:t>Men feel pain the right side of the amygdala which controls external functions; women feel pain on the left side of their amygdala which controls internal functions.</a:t>
            </a:r>
            <a:r>
              <a:rPr lang="en-US" dirty="0" smtClean="0">
                <a:solidFill>
                  <a:srgbClr val="0070C0"/>
                </a:solidFill>
                <a:latin typeface="Arial"/>
              </a:rPr>
              <a:t> </a:t>
            </a:r>
            <a:endParaRPr lang="en-US" dirty="0">
              <a:solidFill>
                <a:srgbClr val="0070C0"/>
              </a:solidFill>
            </a:endParaRPr>
          </a:p>
        </p:txBody>
      </p:sp>
    </p:spTree>
    <p:extLst>
      <p:ext uri="{BB962C8B-B14F-4D97-AF65-F5344CB8AC3E}">
        <p14:creationId xmlns:p14="http://schemas.microsoft.com/office/powerpoint/2010/main" val="39241795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5715000"/>
          </a:xfrm>
        </p:spPr>
        <p:txBody>
          <a:bodyPr>
            <a:normAutofit/>
          </a:bodyPr>
          <a:lstStyle/>
          <a:p>
            <a:r>
              <a:rPr lang="en-US" dirty="0">
                <a:solidFill>
                  <a:srgbClr val="FF0000"/>
                </a:solidFill>
                <a:latin typeface="+mj-lt"/>
              </a:rPr>
              <a:t>Because of the way men and women use the two hemispheres of the brain differently, there are some </a:t>
            </a:r>
            <a:r>
              <a:rPr lang="en-US" dirty="0">
                <a:solidFill>
                  <a:srgbClr val="FF0000"/>
                </a:solidFill>
                <a:latin typeface="+mj-lt"/>
                <a:hlinkClick r:id="rId3"/>
              </a:rPr>
              <a:t>disorders that men and women are susceptible to in different ways</a:t>
            </a:r>
            <a:r>
              <a:rPr lang="en-US" dirty="0">
                <a:solidFill>
                  <a:srgbClr val="FF0000"/>
                </a:solidFill>
                <a:latin typeface="+mj-lt"/>
              </a:rPr>
              <a:t>. </a:t>
            </a:r>
            <a:endParaRPr lang="en-US" dirty="0" smtClean="0">
              <a:solidFill>
                <a:srgbClr val="FF0000"/>
              </a:solidFill>
              <a:latin typeface="+mj-lt"/>
            </a:endParaRPr>
          </a:p>
          <a:p>
            <a:endParaRPr lang="en-US" dirty="0" smtClean="0">
              <a:solidFill>
                <a:srgbClr val="0070C0"/>
              </a:solidFill>
              <a:latin typeface="+mj-lt"/>
            </a:endParaRPr>
          </a:p>
          <a:p>
            <a:r>
              <a:rPr lang="en-US" dirty="0" smtClean="0">
                <a:solidFill>
                  <a:srgbClr val="00B050"/>
                </a:solidFill>
                <a:latin typeface="+mj-lt"/>
              </a:rPr>
              <a:t>Men </a:t>
            </a:r>
            <a:r>
              <a:rPr lang="en-US" dirty="0">
                <a:solidFill>
                  <a:srgbClr val="00B050"/>
                </a:solidFill>
                <a:latin typeface="+mj-lt"/>
              </a:rPr>
              <a:t>are more apt to have dyslexia or other language problems. </a:t>
            </a:r>
            <a:r>
              <a:rPr lang="en-US" dirty="0" smtClean="0">
                <a:solidFill>
                  <a:srgbClr val="00B050"/>
                </a:solidFill>
                <a:latin typeface="+mj-lt"/>
              </a:rPr>
              <a:t>If </a:t>
            </a:r>
            <a:r>
              <a:rPr lang="en-US" dirty="0">
                <a:solidFill>
                  <a:srgbClr val="00B050"/>
                </a:solidFill>
                <a:latin typeface="+mj-lt"/>
              </a:rPr>
              <a:t>women have dyslexia, they are more likely to </a:t>
            </a:r>
            <a:r>
              <a:rPr lang="en-US" dirty="0" smtClean="0">
                <a:solidFill>
                  <a:srgbClr val="00B050"/>
                </a:solidFill>
                <a:latin typeface="+mj-lt"/>
              </a:rPr>
              <a:t>compensate </a:t>
            </a:r>
            <a:r>
              <a:rPr lang="en-US" dirty="0">
                <a:solidFill>
                  <a:srgbClr val="00B050"/>
                </a:solidFill>
                <a:latin typeface="+mj-lt"/>
              </a:rPr>
              <a:t>for it. </a:t>
            </a:r>
            <a:endParaRPr lang="en-US" dirty="0" smtClean="0">
              <a:solidFill>
                <a:srgbClr val="00B050"/>
              </a:solidFill>
              <a:latin typeface="+mj-lt"/>
            </a:endParaRPr>
          </a:p>
          <a:p>
            <a:pPr marL="109728" indent="0">
              <a:buNone/>
            </a:pPr>
            <a:endParaRPr lang="en-US" dirty="0" smtClean="0">
              <a:solidFill>
                <a:srgbClr val="444444"/>
              </a:solidFill>
              <a:latin typeface="+mj-lt"/>
            </a:endParaRPr>
          </a:p>
          <a:p>
            <a:r>
              <a:rPr lang="en-US" dirty="0" smtClean="0">
                <a:solidFill>
                  <a:srgbClr val="0070C0"/>
                </a:solidFill>
                <a:latin typeface="+mj-lt"/>
              </a:rPr>
              <a:t>Women</a:t>
            </a:r>
            <a:r>
              <a:rPr lang="en-US" dirty="0">
                <a:solidFill>
                  <a:srgbClr val="0070C0"/>
                </a:solidFill>
                <a:latin typeface="+mj-lt"/>
              </a:rPr>
              <a:t>, on the other hand, are more susceptible to mood disorders such as depression and anxiety. </a:t>
            </a:r>
            <a:endParaRPr lang="en-US" dirty="0" smtClean="0">
              <a:solidFill>
                <a:srgbClr val="0070C0"/>
              </a:solidFill>
              <a:latin typeface="+mj-lt"/>
            </a:endParaRPr>
          </a:p>
          <a:p>
            <a:endParaRPr lang="en-US" dirty="0"/>
          </a:p>
        </p:txBody>
      </p:sp>
    </p:spTree>
    <p:extLst>
      <p:ext uri="{BB962C8B-B14F-4D97-AF65-F5344CB8AC3E}">
        <p14:creationId xmlns:p14="http://schemas.microsoft.com/office/powerpoint/2010/main" val="3832325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00B050"/>
                </a:solidFill>
              </a:rPr>
              <a:t>Controls a person’s automatic movements and balance: dancing, kicking a football and bringing a cup to your lips to drink are all coordinated by the cerebellum</a:t>
            </a:r>
          </a:p>
          <a:p>
            <a:endParaRPr lang="en-US" dirty="0" smtClean="0">
              <a:solidFill>
                <a:srgbClr val="00B050"/>
              </a:solidFill>
            </a:endParaRPr>
          </a:p>
          <a:p>
            <a:r>
              <a:rPr lang="en-US" dirty="0" smtClean="0">
                <a:solidFill>
                  <a:schemeClr val="accent5">
                    <a:lumMod val="75000"/>
                  </a:schemeClr>
                </a:solidFill>
              </a:rPr>
              <a:t>If the cerebellum is damaged, the brain cannot coordinate movement.</a:t>
            </a:r>
          </a:p>
        </p:txBody>
      </p:sp>
      <p:sp>
        <p:nvSpPr>
          <p:cNvPr id="2" name="Title 1"/>
          <p:cNvSpPr>
            <a:spLocks noGrp="1"/>
          </p:cNvSpPr>
          <p:nvPr>
            <p:ph type="title"/>
          </p:nvPr>
        </p:nvSpPr>
        <p:spPr/>
        <p:txBody>
          <a:bodyPr/>
          <a:lstStyle/>
          <a:p>
            <a:r>
              <a:rPr lang="en-US" b="1" dirty="0" smtClean="0">
                <a:solidFill>
                  <a:srgbClr val="FF0000"/>
                </a:solidFill>
              </a:rPr>
              <a:t>               Cerebellum</a:t>
            </a:r>
            <a:endParaRPr lang="en-US" b="1" dirty="0">
              <a:solidFill>
                <a:srgbClr val="FF0000"/>
              </a:solidFill>
            </a:endParaRPr>
          </a:p>
        </p:txBody>
      </p:sp>
    </p:spTree>
    <p:extLst>
      <p:ext uri="{BB962C8B-B14F-4D97-AF65-F5344CB8AC3E}">
        <p14:creationId xmlns:p14="http://schemas.microsoft.com/office/powerpoint/2010/main" val="18879868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rgbClr val="0070C0"/>
                </a:solidFill>
                <a:latin typeface="Arial"/>
              </a:rPr>
              <a:t>While handedness is not a disorder, these brain tendencies also explain why more men are left-handed than are women</a:t>
            </a:r>
            <a:r>
              <a:rPr lang="en-US" dirty="0" smtClean="0">
                <a:solidFill>
                  <a:srgbClr val="0070C0"/>
                </a:solidFill>
                <a:latin typeface="Arial"/>
              </a:rPr>
              <a:t>.</a:t>
            </a:r>
          </a:p>
          <a:p>
            <a:pPr marL="109728" indent="0">
              <a:buNone/>
            </a:pPr>
            <a:endParaRPr lang="en-US" dirty="0">
              <a:solidFill>
                <a:srgbClr val="0070C0"/>
              </a:solidFill>
              <a:latin typeface="Arial"/>
            </a:endParaRPr>
          </a:p>
          <a:p>
            <a:r>
              <a:rPr lang="en-US" dirty="0">
                <a:solidFill>
                  <a:srgbClr val="0070C0"/>
                </a:solidFill>
                <a:latin typeface="Arial"/>
              </a:rPr>
              <a:t> </a:t>
            </a:r>
            <a:r>
              <a:rPr lang="en-US" dirty="0">
                <a:solidFill>
                  <a:srgbClr val="FF0000"/>
                </a:solidFill>
                <a:latin typeface="Arial"/>
              </a:rPr>
              <a:t>Men are also </a:t>
            </a:r>
            <a:r>
              <a:rPr lang="en-US" dirty="0">
                <a:solidFill>
                  <a:srgbClr val="FF0000"/>
                </a:solidFill>
                <a:latin typeface="Arial"/>
                <a:hlinkClick r:id="rId3"/>
              </a:rPr>
              <a:t>more likely to be diagnosed</a:t>
            </a:r>
            <a:r>
              <a:rPr lang="en-US" dirty="0">
                <a:solidFill>
                  <a:srgbClr val="FF0000"/>
                </a:solidFill>
                <a:latin typeface="Arial"/>
              </a:rPr>
              <a:t> with autism, ADHD, and Tourette’s Syndrome</a:t>
            </a:r>
            <a:r>
              <a:rPr lang="en-US" dirty="0" smtClean="0">
                <a:solidFill>
                  <a:srgbClr val="FF0000"/>
                </a:solidFill>
                <a:latin typeface="Arial"/>
              </a:rPr>
              <a:t>.</a:t>
            </a:r>
          </a:p>
          <a:p>
            <a:endParaRPr lang="en-US" dirty="0" smtClean="0">
              <a:solidFill>
                <a:srgbClr val="FF0000"/>
              </a:solidFill>
              <a:latin typeface="Arial"/>
            </a:endParaRPr>
          </a:p>
          <a:p>
            <a:r>
              <a:rPr lang="en-US" dirty="0" smtClean="0">
                <a:solidFill>
                  <a:srgbClr val="00B050"/>
                </a:solidFill>
                <a:latin typeface="Arial"/>
              </a:rPr>
              <a:t>Males have an action oriented empathy; females have a feelings oriented empathy.</a:t>
            </a:r>
            <a:endParaRPr lang="en-US" dirty="0">
              <a:solidFill>
                <a:srgbClr val="00B050"/>
              </a:solidFill>
            </a:endParaRPr>
          </a:p>
          <a:p>
            <a:endParaRPr lang="en-US" dirty="0"/>
          </a:p>
        </p:txBody>
      </p:sp>
    </p:spTree>
    <p:extLst>
      <p:ext uri="{BB962C8B-B14F-4D97-AF65-F5344CB8AC3E}">
        <p14:creationId xmlns:p14="http://schemas.microsoft.com/office/powerpoint/2010/main" val="2384956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70C0"/>
                </a:solidFill>
              </a:rPr>
              <a:t>Dominance in left and right brain functioning has created stereo-types which can breed discrimination.</a:t>
            </a:r>
          </a:p>
          <a:p>
            <a:endParaRPr lang="en-US" dirty="0"/>
          </a:p>
          <a:p>
            <a:r>
              <a:rPr lang="en-US" dirty="0" smtClean="0">
                <a:solidFill>
                  <a:srgbClr val="00B050"/>
                </a:solidFill>
              </a:rPr>
              <a:t>Most people are “bridge brains” who function equally well using both sides of the brain.</a:t>
            </a:r>
          </a:p>
          <a:p>
            <a:endParaRPr lang="en-US" dirty="0"/>
          </a:p>
          <a:p>
            <a:r>
              <a:rPr lang="en-US" dirty="0" smtClean="0">
                <a:solidFill>
                  <a:srgbClr val="7030A0"/>
                </a:solidFill>
              </a:rPr>
              <a:t>Nurture, the type of environment children grow up in, plays a crucial in reinforcing right and left brain dominance. </a:t>
            </a:r>
            <a:endParaRPr lang="en-US" dirty="0">
              <a:solidFill>
                <a:srgbClr val="7030A0"/>
              </a:solidFill>
            </a:endParaRPr>
          </a:p>
        </p:txBody>
      </p:sp>
      <p:sp>
        <p:nvSpPr>
          <p:cNvPr id="3" name="Title 2"/>
          <p:cNvSpPr>
            <a:spLocks noGrp="1"/>
          </p:cNvSpPr>
          <p:nvPr>
            <p:ph type="title"/>
          </p:nvPr>
        </p:nvSpPr>
        <p:spPr/>
        <p:txBody>
          <a:bodyPr/>
          <a:lstStyle/>
          <a:p>
            <a:r>
              <a:rPr lang="en-US" dirty="0" smtClean="0"/>
              <a:t>    </a:t>
            </a:r>
            <a:r>
              <a:rPr lang="en-US" dirty="0" smtClean="0">
                <a:solidFill>
                  <a:srgbClr val="FF0000"/>
                </a:solidFill>
              </a:rPr>
              <a:t>Differences are the Norm</a:t>
            </a:r>
            <a:endParaRPr lang="en-US" dirty="0">
              <a:solidFill>
                <a:srgbClr val="FF0000"/>
              </a:solidFill>
            </a:endParaRPr>
          </a:p>
        </p:txBody>
      </p:sp>
    </p:spTree>
    <p:extLst>
      <p:ext uri="{BB962C8B-B14F-4D97-AF65-F5344CB8AC3E}">
        <p14:creationId xmlns:p14="http://schemas.microsoft.com/office/powerpoint/2010/main" val="4167217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0070C0"/>
                </a:solidFill>
              </a:rPr>
              <a:t>Controls sleep, arousal responses, appetite and motor movements such as running and skipping.</a:t>
            </a:r>
          </a:p>
          <a:p>
            <a:pPr marL="109728" indent="0">
              <a:buNone/>
            </a:pPr>
            <a:endParaRPr lang="en-US" dirty="0" smtClean="0">
              <a:solidFill>
                <a:srgbClr val="0070C0"/>
              </a:solidFill>
            </a:endParaRPr>
          </a:p>
          <a:p>
            <a:r>
              <a:rPr lang="en-US" dirty="0" smtClean="0">
                <a:solidFill>
                  <a:srgbClr val="00B050"/>
                </a:solidFill>
              </a:rPr>
              <a:t>The midbrain is very important for moving.</a:t>
            </a:r>
            <a:endParaRPr lang="en-US" dirty="0">
              <a:solidFill>
                <a:srgbClr val="00B050"/>
              </a:solidFill>
            </a:endParaRPr>
          </a:p>
        </p:txBody>
      </p:sp>
      <p:sp>
        <p:nvSpPr>
          <p:cNvPr id="2" name="Title 1"/>
          <p:cNvSpPr>
            <a:spLocks noGrp="1"/>
          </p:cNvSpPr>
          <p:nvPr>
            <p:ph type="title"/>
          </p:nvPr>
        </p:nvSpPr>
        <p:spPr/>
        <p:txBody>
          <a:bodyPr/>
          <a:lstStyle/>
          <a:p>
            <a:r>
              <a:rPr lang="en-US" b="1" dirty="0" smtClean="0">
                <a:solidFill>
                  <a:srgbClr val="FF0000"/>
                </a:solidFill>
              </a:rPr>
              <a:t>                 Midbrain</a:t>
            </a:r>
            <a:endParaRPr lang="en-US" b="1" dirty="0">
              <a:solidFill>
                <a:srgbClr val="FF0000"/>
              </a:solidFill>
            </a:endParaRPr>
          </a:p>
        </p:txBody>
      </p:sp>
    </p:spTree>
    <p:extLst>
      <p:ext uri="{BB962C8B-B14F-4D97-AF65-F5344CB8AC3E}">
        <p14:creationId xmlns:p14="http://schemas.microsoft.com/office/powerpoint/2010/main" val="2151976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0070C0"/>
                </a:solidFill>
              </a:rPr>
              <a:t>Controls emotions and long term memories.</a:t>
            </a:r>
          </a:p>
          <a:p>
            <a:endParaRPr lang="en-US" dirty="0" smtClean="0">
              <a:solidFill>
                <a:srgbClr val="0070C0"/>
              </a:solidFill>
            </a:endParaRPr>
          </a:p>
          <a:p>
            <a:r>
              <a:rPr lang="en-US" dirty="0" smtClean="0">
                <a:solidFill>
                  <a:srgbClr val="00B050"/>
                </a:solidFill>
              </a:rPr>
              <a:t>Can override rational thoughts and parts of the brain controlled by the brain stem.</a:t>
            </a:r>
          </a:p>
          <a:p>
            <a:pPr marL="109728" indent="0">
              <a:buNone/>
            </a:pPr>
            <a:endParaRPr lang="en-US" dirty="0" smtClean="0">
              <a:solidFill>
                <a:srgbClr val="00B050"/>
              </a:solidFill>
            </a:endParaRPr>
          </a:p>
          <a:p>
            <a:r>
              <a:rPr lang="en-US" dirty="0" smtClean="0">
                <a:solidFill>
                  <a:schemeClr val="accent2">
                    <a:lumMod val="75000"/>
                  </a:schemeClr>
                </a:solidFill>
              </a:rPr>
              <a:t>Part of the limbic system is involved in attaching emotions to memory.</a:t>
            </a:r>
          </a:p>
          <a:p>
            <a:endParaRPr lang="en-US" dirty="0"/>
          </a:p>
        </p:txBody>
      </p:sp>
      <p:sp>
        <p:nvSpPr>
          <p:cNvPr id="2" name="Title 1"/>
          <p:cNvSpPr>
            <a:spLocks noGrp="1"/>
          </p:cNvSpPr>
          <p:nvPr>
            <p:ph type="title"/>
          </p:nvPr>
        </p:nvSpPr>
        <p:spPr/>
        <p:txBody>
          <a:bodyPr/>
          <a:lstStyle/>
          <a:p>
            <a:r>
              <a:rPr lang="en-US" b="1" dirty="0" smtClean="0">
                <a:solidFill>
                  <a:srgbClr val="FF0000"/>
                </a:solidFill>
              </a:rPr>
              <a:t>             Limbic System  </a:t>
            </a:r>
            <a:endParaRPr lang="en-US" b="1" dirty="0">
              <a:solidFill>
                <a:srgbClr val="FF0000"/>
              </a:solidFill>
            </a:endParaRPr>
          </a:p>
        </p:txBody>
      </p:sp>
    </p:spTree>
    <p:extLst>
      <p:ext uri="{BB962C8B-B14F-4D97-AF65-F5344CB8AC3E}">
        <p14:creationId xmlns:p14="http://schemas.microsoft.com/office/powerpoint/2010/main" val="3525231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solidFill>
                  <a:srgbClr val="00B050"/>
                </a:solidFill>
              </a:rPr>
              <a:t>Executive branch of the brain.</a:t>
            </a:r>
          </a:p>
          <a:p>
            <a:endParaRPr lang="en-US" dirty="0" smtClean="0">
              <a:solidFill>
                <a:srgbClr val="00B050"/>
              </a:solidFill>
            </a:endParaRPr>
          </a:p>
          <a:p>
            <a:r>
              <a:rPr lang="en-US" dirty="0" smtClean="0">
                <a:solidFill>
                  <a:srgbClr val="0070C0"/>
                </a:solidFill>
              </a:rPr>
              <a:t>Regulates decision making and makes judgments about incoming information.</a:t>
            </a:r>
          </a:p>
          <a:p>
            <a:endParaRPr lang="en-US" dirty="0" smtClean="0">
              <a:solidFill>
                <a:srgbClr val="0070C0"/>
              </a:solidFill>
            </a:endParaRPr>
          </a:p>
          <a:p>
            <a:r>
              <a:rPr lang="en-US" dirty="0" smtClean="0">
                <a:solidFill>
                  <a:srgbClr val="7030A0"/>
                </a:solidFill>
              </a:rPr>
              <a:t>Different region of the cortex are responsible for processing our vision, touch, hearing, speech, language development and problem solving.</a:t>
            </a:r>
          </a:p>
          <a:p>
            <a:endParaRPr lang="en-US" dirty="0" smtClean="0">
              <a:solidFill>
                <a:srgbClr val="7030A0"/>
              </a:solidFill>
            </a:endParaRPr>
          </a:p>
          <a:p>
            <a:r>
              <a:rPr lang="en-US" dirty="0" smtClean="0">
                <a:solidFill>
                  <a:srgbClr val="C00000"/>
                </a:solidFill>
              </a:rPr>
              <a:t>Allows us to plan for the future.</a:t>
            </a:r>
          </a:p>
          <a:p>
            <a:endParaRPr lang="en-US" dirty="0"/>
          </a:p>
        </p:txBody>
      </p:sp>
      <p:sp>
        <p:nvSpPr>
          <p:cNvPr id="2" name="Title 1"/>
          <p:cNvSpPr>
            <a:spLocks noGrp="1"/>
          </p:cNvSpPr>
          <p:nvPr>
            <p:ph type="title"/>
          </p:nvPr>
        </p:nvSpPr>
        <p:spPr/>
        <p:txBody>
          <a:bodyPr/>
          <a:lstStyle/>
          <a:p>
            <a:r>
              <a:rPr lang="en-US" b="1" dirty="0" smtClean="0">
                <a:solidFill>
                  <a:srgbClr val="FF0000"/>
                </a:solidFill>
              </a:rPr>
              <a:t>                   Cortex</a:t>
            </a:r>
            <a:endParaRPr lang="en-US" b="1" dirty="0">
              <a:solidFill>
                <a:srgbClr val="FF0000"/>
              </a:solidFill>
            </a:endParaRPr>
          </a:p>
        </p:txBody>
      </p:sp>
    </p:spTree>
    <p:extLst>
      <p:ext uri="{BB962C8B-B14F-4D97-AF65-F5344CB8AC3E}">
        <p14:creationId xmlns:p14="http://schemas.microsoft.com/office/powerpoint/2010/main" val="3916584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solidFill>
                  <a:srgbClr val="0070C0"/>
                </a:solidFill>
              </a:rPr>
              <a:t>Nature: </a:t>
            </a:r>
            <a:r>
              <a:rPr lang="en-US" dirty="0" smtClean="0">
                <a:solidFill>
                  <a:srgbClr val="0070C0"/>
                </a:solidFill>
              </a:rPr>
              <a:t>Physical traits and genetic predispositions received upon conception.</a:t>
            </a:r>
          </a:p>
          <a:p>
            <a:r>
              <a:rPr lang="en-US" b="1" dirty="0" smtClean="0">
                <a:solidFill>
                  <a:srgbClr val="0070C0"/>
                </a:solidFill>
              </a:rPr>
              <a:t>Nature</a:t>
            </a:r>
            <a:r>
              <a:rPr lang="en-US" dirty="0" smtClean="0">
                <a:solidFill>
                  <a:srgbClr val="0070C0"/>
                </a:solidFill>
              </a:rPr>
              <a:t> also contains the elements that make us human beings.</a:t>
            </a:r>
            <a:endParaRPr lang="en-US" dirty="0">
              <a:solidFill>
                <a:srgbClr val="0070C0"/>
              </a:solidFill>
            </a:endParaRPr>
          </a:p>
          <a:p>
            <a:r>
              <a:rPr lang="en-US" b="1" dirty="0" smtClean="0">
                <a:solidFill>
                  <a:schemeClr val="accent2">
                    <a:lumMod val="75000"/>
                  </a:schemeClr>
                </a:solidFill>
              </a:rPr>
              <a:t>Nurture: </a:t>
            </a:r>
            <a:r>
              <a:rPr lang="en-US" dirty="0" smtClean="0">
                <a:solidFill>
                  <a:schemeClr val="accent2">
                    <a:lumMod val="75000"/>
                  </a:schemeClr>
                </a:solidFill>
              </a:rPr>
              <a:t>the positive or negative influences the environment has on our genetic predispositions.</a:t>
            </a:r>
          </a:p>
          <a:p>
            <a:r>
              <a:rPr lang="en-US" b="1" dirty="0" smtClean="0">
                <a:solidFill>
                  <a:schemeClr val="accent2">
                    <a:lumMod val="75000"/>
                  </a:schemeClr>
                </a:solidFill>
              </a:rPr>
              <a:t>Nurture</a:t>
            </a:r>
            <a:r>
              <a:rPr lang="en-US" dirty="0" smtClean="0">
                <a:solidFill>
                  <a:schemeClr val="accent2">
                    <a:lumMod val="75000"/>
                  </a:schemeClr>
                </a:solidFill>
              </a:rPr>
              <a:t> can be positive or negative</a:t>
            </a:r>
            <a:r>
              <a:rPr lang="en-US" dirty="0" smtClean="0"/>
              <a:t>.</a:t>
            </a:r>
          </a:p>
          <a:p>
            <a:endParaRPr lang="en-US" dirty="0" smtClean="0"/>
          </a:p>
        </p:txBody>
      </p:sp>
      <p:sp>
        <p:nvSpPr>
          <p:cNvPr id="2" name="Title 1"/>
          <p:cNvSpPr>
            <a:spLocks noGrp="1"/>
          </p:cNvSpPr>
          <p:nvPr>
            <p:ph type="title"/>
          </p:nvPr>
        </p:nvSpPr>
        <p:spPr/>
        <p:txBody>
          <a:bodyPr/>
          <a:lstStyle/>
          <a:p>
            <a:r>
              <a:rPr lang="en-US" dirty="0" smtClean="0">
                <a:solidFill>
                  <a:srgbClr val="00B050"/>
                </a:solidFill>
              </a:rPr>
              <a:t>           Nature vs. Nurture</a:t>
            </a:r>
            <a:endParaRPr lang="en-US" dirty="0">
              <a:solidFill>
                <a:srgbClr val="00B050"/>
              </a:solidFill>
            </a:endParaRPr>
          </a:p>
        </p:txBody>
      </p:sp>
    </p:spTree>
    <p:extLst>
      <p:ext uri="{BB962C8B-B14F-4D97-AF65-F5344CB8AC3E}">
        <p14:creationId xmlns:p14="http://schemas.microsoft.com/office/powerpoint/2010/main" val="599228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0070C0"/>
                </a:solidFill>
              </a:rPr>
              <a:t>Neurotransmitters: chemicals that regulate the electrical signals between nerve cells and the brain.</a:t>
            </a:r>
          </a:p>
          <a:p>
            <a:endParaRPr lang="en-US" dirty="0" smtClean="0">
              <a:solidFill>
                <a:srgbClr val="0070C0"/>
              </a:solidFill>
            </a:endParaRPr>
          </a:p>
          <a:p>
            <a:r>
              <a:rPr lang="en-US" dirty="0" smtClean="0">
                <a:solidFill>
                  <a:srgbClr val="002060"/>
                </a:solidFill>
              </a:rPr>
              <a:t>Humans are born with 27 billion brain cells.</a:t>
            </a:r>
          </a:p>
          <a:p>
            <a:endParaRPr lang="en-US" dirty="0" smtClean="0">
              <a:solidFill>
                <a:srgbClr val="002060"/>
              </a:solidFill>
            </a:endParaRPr>
          </a:p>
          <a:p>
            <a:r>
              <a:rPr lang="en-US" dirty="0" smtClean="0">
                <a:solidFill>
                  <a:srgbClr val="00B050"/>
                </a:solidFill>
              </a:rPr>
              <a:t>Brain cells connect to form neurological networks which influence many aspects of the cortex.</a:t>
            </a:r>
            <a:endParaRPr lang="en-US" dirty="0">
              <a:solidFill>
                <a:srgbClr val="00B050"/>
              </a:solidFill>
            </a:endParaRPr>
          </a:p>
        </p:txBody>
      </p:sp>
      <p:sp>
        <p:nvSpPr>
          <p:cNvPr id="2" name="Title 1"/>
          <p:cNvSpPr>
            <a:spLocks noGrp="1"/>
          </p:cNvSpPr>
          <p:nvPr>
            <p:ph type="title"/>
          </p:nvPr>
        </p:nvSpPr>
        <p:spPr/>
        <p:txBody>
          <a:bodyPr/>
          <a:lstStyle/>
          <a:p>
            <a:r>
              <a:rPr lang="en-US" b="1" dirty="0" smtClean="0">
                <a:solidFill>
                  <a:srgbClr val="FF0000"/>
                </a:solidFill>
              </a:rPr>
              <a:t>             Brain Chemistry</a:t>
            </a:r>
            <a:endParaRPr lang="en-US" b="1" dirty="0">
              <a:solidFill>
                <a:srgbClr val="FF0000"/>
              </a:solidFill>
            </a:endParaRPr>
          </a:p>
        </p:txBody>
      </p:sp>
    </p:spTree>
    <p:extLst>
      <p:ext uri="{BB962C8B-B14F-4D97-AF65-F5344CB8AC3E}">
        <p14:creationId xmlns:p14="http://schemas.microsoft.com/office/powerpoint/2010/main" val="2053637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00B050"/>
                </a:solidFill>
              </a:rPr>
              <a:t>Hormones: released by the endocrine system of glands each of which secretes a type of hormone directly into the blood stream to regulate the body.</a:t>
            </a:r>
          </a:p>
          <a:p>
            <a:pPr marL="109728" indent="0">
              <a:buNone/>
            </a:pPr>
            <a:endParaRPr lang="en-US" dirty="0" smtClean="0">
              <a:solidFill>
                <a:srgbClr val="00B050"/>
              </a:solidFill>
            </a:endParaRPr>
          </a:p>
          <a:p>
            <a:r>
              <a:rPr lang="en-US" dirty="0" smtClean="0">
                <a:solidFill>
                  <a:srgbClr val="0070C0"/>
                </a:solidFill>
              </a:rPr>
              <a:t>Hormones regulate various human functions including metabolism, growth and development, tissue function and mood.</a:t>
            </a:r>
          </a:p>
          <a:p>
            <a:endParaRPr lang="en-US" dirty="0" smtClean="0"/>
          </a:p>
        </p:txBody>
      </p:sp>
      <p:sp>
        <p:nvSpPr>
          <p:cNvPr id="2" name="Title 1"/>
          <p:cNvSpPr>
            <a:spLocks noGrp="1"/>
          </p:cNvSpPr>
          <p:nvPr>
            <p:ph type="title"/>
          </p:nvPr>
        </p:nvSpPr>
        <p:spPr/>
        <p:txBody>
          <a:bodyPr/>
          <a:lstStyle/>
          <a:p>
            <a:r>
              <a:rPr lang="en-US" b="1" dirty="0" smtClean="0">
                <a:solidFill>
                  <a:srgbClr val="FF0000"/>
                </a:solidFill>
              </a:rPr>
              <a:t>             Brain Chemistry</a:t>
            </a:r>
            <a:endParaRPr lang="en-US" b="1" dirty="0">
              <a:solidFill>
                <a:srgbClr val="FF0000"/>
              </a:solidFill>
            </a:endParaRPr>
          </a:p>
        </p:txBody>
      </p:sp>
    </p:spTree>
    <p:extLst>
      <p:ext uri="{BB962C8B-B14F-4D97-AF65-F5344CB8AC3E}">
        <p14:creationId xmlns:p14="http://schemas.microsoft.com/office/powerpoint/2010/main" val="21076177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231</TotalTime>
  <Words>1585</Words>
  <Application>Microsoft Office PowerPoint</Application>
  <PresentationFormat>On-screen Show (4:3)</PresentationFormat>
  <Paragraphs>196</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Concourse</vt:lpstr>
      <vt:lpstr>Male and Female Brain Functioning:  Left Brain and Right Brain</vt:lpstr>
      <vt:lpstr>          Brain Development</vt:lpstr>
      <vt:lpstr>               Cerebellum</vt:lpstr>
      <vt:lpstr>                 Midbrain</vt:lpstr>
      <vt:lpstr>             Limbic System  </vt:lpstr>
      <vt:lpstr>                   Cortex</vt:lpstr>
      <vt:lpstr>           Nature vs. Nurture</vt:lpstr>
      <vt:lpstr>             Brain Chemistry</vt:lpstr>
      <vt:lpstr>             Brain Chemistry</vt:lpstr>
      <vt:lpstr>   Common Neurotransmitters                and Hormones</vt:lpstr>
      <vt:lpstr>       Other Brain Chemicals</vt:lpstr>
      <vt:lpstr>Additional Hormones and NTs</vt:lpstr>
      <vt:lpstr>            Nervous Systems</vt:lpstr>
      <vt:lpstr>              Sympathetic</vt:lpstr>
      <vt:lpstr>            Parasympathetic</vt:lpstr>
      <vt:lpstr> Different of the “Two Brains”</vt:lpstr>
      <vt:lpstr> Male, Female and Bridge Brains</vt:lpstr>
      <vt:lpstr>           Linear vs Holistic</vt:lpstr>
      <vt:lpstr>Sequential vs Random Processing</vt:lpstr>
      <vt:lpstr>  Symbolic vs Concrete Processing</vt:lpstr>
      <vt:lpstr>Logical vs Intuitive Processing</vt:lpstr>
      <vt:lpstr>Verbal vs Nonverbal Processing</vt:lpstr>
      <vt:lpstr>Reality Based vs Fantasy Oriented  </vt:lpstr>
      <vt:lpstr>Male and Female Brain Functioning</vt:lpstr>
      <vt:lpstr>PowerPoint Presentation</vt:lpstr>
      <vt:lpstr>PowerPoint Presentation</vt:lpstr>
      <vt:lpstr>PowerPoint Presentation</vt:lpstr>
      <vt:lpstr>PowerPoint Presentation</vt:lpstr>
      <vt:lpstr>PowerPoint Presentation</vt:lpstr>
      <vt:lpstr>PowerPoint Presentation</vt:lpstr>
      <vt:lpstr>    Differences are the Norm</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Male and Female Brain Functioning:  Left Brain vs Right Brain</dc:title>
  <dc:creator>Wolf</dc:creator>
  <cp:lastModifiedBy>Wolf</cp:lastModifiedBy>
  <cp:revision>28</cp:revision>
  <dcterms:created xsi:type="dcterms:W3CDTF">2012-02-23T06:54:44Z</dcterms:created>
  <dcterms:modified xsi:type="dcterms:W3CDTF">2012-02-25T18:15:11Z</dcterms:modified>
</cp:coreProperties>
</file>