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1"/>
  </p:notesMasterIdLst>
  <p:sldIdLst>
    <p:sldId id="464" r:id="rId2"/>
    <p:sldId id="465" r:id="rId3"/>
    <p:sldId id="467" r:id="rId4"/>
    <p:sldId id="468" r:id="rId5"/>
    <p:sldId id="469" r:id="rId6"/>
    <p:sldId id="470" r:id="rId7"/>
    <p:sldId id="471" r:id="rId8"/>
    <p:sldId id="472" r:id="rId9"/>
    <p:sldId id="474" r:id="rId10"/>
    <p:sldId id="429" r:id="rId11"/>
    <p:sldId id="430" r:id="rId12"/>
    <p:sldId id="431" r:id="rId13"/>
    <p:sldId id="432" r:id="rId14"/>
    <p:sldId id="433" r:id="rId15"/>
    <p:sldId id="434" r:id="rId16"/>
    <p:sldId id="436" r:id="rId17"/>
    <p:sldId id="437" r:id="rId18"/>
    <p:sldId id="466" r:id="rId19"/>
    <p:sldId id="452" r:id="rId20"/>
    <p:sldId id="483" r:id="rId21"/>
    <p:sldId id="484" r:id="rId22"/>
    <p:sldId id="477" r:id="rId23"/>
    <p:sldId id="478" r:id="rId24"/>
    <p:sldId id="479" r:id="rId25"/>
    <p:sldId id="480" r:id="rId26"/>
    <p:sldId id="454" r:id="rId27"/>
    <p:sldId id="455" r:id="rId28"/>
    <p:sldId id="485" r:id="rId29"/>
    <p:sldId id="456" r:id="rId30"/>
    <p:sldId id="457" r:id="rId31"/>
    <p:sldId id="458" r:id="rId32"/>
    <p:sldId id="459" r:id="rId33"/>
    <p:sldId id="460" r:id="rId34"/>
    <p:sldId id="461" r:id="rId35"/>
    <p:sldId id="481" r:id="rId36"/>
    <p:sldId id="462" r:id="rId37"/>
    <p:sldId id="439" r:id="rId38"/>
    <p:sldId id="442" r:id="rId39"/>
    <p:sldId id="443" r:id="rId40"/>
    <p:sldId id="413" r:id="rId41"/>
    <p:sldId id="417" r:id="rId42"/>
    <p:sldId id="406" r:id="rId43"/>
    <p:sldId id="407" r:id="rId44"/>
    <p:sldId id="408" r:id="rId45"/>
    <p:sldId id="409" r:id="rId46"/>
    <p:sldId id="410" r:id="rId47"/>
    <p:sldId id="415" r:id="rId48"/>
    <p:sldId id="475" r:id="rId49"/>
    <p:sldId id="476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D41"/>
    <a:srgbClr val="EB3D94"/>
    <a:srgbClr val="660066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86" autoAdjust="0"/>
  </p:normalViewPr>
  <p:slideViewPr>
    <p:cSldViewPr>
      <p:cViewPr>
        <p:scale>
          <a:sx n="50" d="100"/>
          <a:sy n="50" d="100"/>
        </p:scale>
        <p:origin x="-1272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3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B2367A2-6612-4BAB-ACE9-AD273492EE6A}" type="datetimeFigureOut">
              <a:rPr lang="en-US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CCE3662-0921-4276-8210-B4531952E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798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09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7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12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20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88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12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66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75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15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52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2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590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119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769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47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449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365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623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368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572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682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90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90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886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945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216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267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489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687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179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5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477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55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578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336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127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815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489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411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770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147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138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617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68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70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46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13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01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3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9259055-65DB-471C-83F7-62824C0DCF03}" type="datetimeFigureOut">
              <a:rPr lang="en-US"/>
              <a:pPr>
                <a:defRPr/>
              </a:pPr>
              <a:t>6/11/2012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C3E5628-1DF3-4B8F-86C6-9A58AC9BE1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13112-CA95-4D48-AFA8-F1DA38DA8AF3}" type="datetimeFigureOut">
              <a:rPr lang="en-US"/>
              <a:pPr>
                <a:defRPr/>
              </a:pPr>
              <a:t>6/11/2012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AC840-469E-41DF-9656-80B2C52FEF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31CE4-E5A7-4515-8341-F34036159E12}" type="datetimeFigureOut">
              <a:rPr lang="en-US"/>
              <a:pPr>
                <a:defRPr/>
              </a:pPr>
              <a:t>6/11/2012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89B3F-2F60-49B5-A25B-DBF7C4AE42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574EC-944F-49B5-90DB-5173E865DFD6}" type="datetimeFigureOut">
              <a:rPr lang="en-US"/>
              <a:pPr>
                <a:defRPr/>
              </a:pPr>
              <a:t>6/11/2012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31D3B-CD9A-4E63-8CF3-4C69620AFF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EAAAF7-DFA5-43A7-BD1F-448BBBA799C8}" type="datetimeFigureOut">
              <a:rPr lang="en-US"/>
              <a:pPr>
                <a:defRPr/>
              </a:pPr>
              <a:t>6/11/2012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EBE28D-FAED-4263-96F5-6527507F71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568252-381B-4383-9372-D4BF2C92D0AF}" type="datetimeFigureOut">
              <a:rPr lang="en-US"/>
              <a:pPr>
                <a:defRPr/>
              </a:pPr>
              <a:t>6/11/2012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F287B7-1A39-4479-8A40-701BDB6C4E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701E14-C7D5-47CC-AACC-461768FF2A7D}" type="datetimeFigureOut">
              <a:rPr lang="en-US"/>
              <a:pPr>
                <a:defRPr/>
              </a:pPr>
              <a:t>6/11/2012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4088EF-69D4-4554-8723-8155791004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7C6598-49A4-4142-A8ED-3D18901307AC}" type="datetimeFigureOut">
              <a:rPr lang="en-US"/>
              <a:pPr>
                <a:defRPr/>
              </a:pPr>
              <a:t>6/11/2012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DDB57C-B365-4449-B1D7-5B863C80A5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E1A04-73F5-42F0-8C30-B15B0C198789}" type="datetimeFigureOut">
              <a:rPr lang="en-US"/>
              <a:pPr>
                <a:defRPr/>
              </a:pPr>
              <a:t>6/11/2012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72102-8B99-4A34-9910-7875AFBCAB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4F0B94-DEFC-4CC7-9BBA-8BA8573F8E48}" type="datetimeFigureOut">
              <a:rPr lang="en-US"/>
              <a:pPr>
                <a:defRPr/>
              </a:pPr>
              <a:t>6/11/2012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EA7420-BDD8-4EDD-B3AB-10E575ABB0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1B1A8DA-EA35-4A2D-A4B1-1EC6B216E9ED}" type="datetimeFigureOut">
              <a:rPr lang="en-US"/>
              <a:pPr>
                <a:defRPr/>
              </a:pPr>
              <a:t>6/11/2012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A679D42-6977-409C-9A3A-7B32ED92A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CF501D6-E24E-4FEB-8F14-BA88871D721E}" type="datetimeFigureOut">
              <a:rPr lang="en-US"/>
              <a:pPr>
                <a:defRPr/>
              </a:pPr>
              <a:t>6/11/2012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0E7E7D1-62BA-4362-B192-CDA6832A1D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27" r:id="rId2"/>
    <p:sldLayoutId id="2147484032" r:id="rId3"/>
    <p:sldLayoutId id="2147484033" r:id="rId4"/>
    <p:sldLayoutId id="2147484034" r:id="rId5"/>
    <p:sldLayoutId id="2147484035" r:id="rId6"/>
    <p:sldLayoutId id="2147484028" r:id="rId7"/>
    <p:sldLayoutId id="2147484036" r:id="rId8"/>
    <p:sldLayoutId id="2147484037" r:id="rId9"/>
    <p:sldLayoutId id="2147484029" r:id="rId10"/>
    <p:sldLayoutId id="21474840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914401"/>
            <a:ext cx="7924800" cy="2057399"/>
          </a:xfrm>
        </p:spPr>
        <p:txBody>
          <a:bodyPr/>
          <a:lstStyle/>
          <a:p>
            <a:r>
              <a:rPr lang="en-US" dirty="0" smtClean="0"/>
              <a:t>Creating a Culture of </a:t>
            </a:r>
            <a:r>
              <a:rPr lang="en-US" sz="6600" dirty="0" smtClean="0"/>
              <a:t>Nurturing</a:t>
            </a:r>
            <a:endParaRPr lang="en-US" sz="6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 smtClean="0"/>
              <a:t>Stephen J. Bavolek, Ph.D.</a:t>
            </a:r>
          </a:p>
          <a:p>
            <a:r>
              <a:rPr lang="en-US" sz="1800" dirty="0" smtClean="0"/>
              <a:t>Author of the Nurturing Parenting Programs</a:t>
            </a:r>
          </a:p>
          <a:p>
            <a:r>
              <a:rPr lang="en-US" sz="1800" dirty="0" smtClean="0"/>
              <a:t>June 2012</a:t>
            </a:r>
          </a:p>
          <a:p>
            <a:r>
              <a:rPr lang="en-US" sz="1800" dirty="0" smtClean="0"/>
              <a:t>Yreka, California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71347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word </a:t>
            </a:r>
            <a:r>
              <a:rPr lang="en-US" b="1" dirty="0"/>
              <a:t>nurturing</a:t>
            </a:r>
            <a:r>
              <a:rPr lang="en-US" dirty="0"/>
              <a:t> comes from the Latin word </a:t>
            </a:r>
            <a:r>
              <a:rPr lang="en-US" sz="4400" b="1" dirty="0">
                <a:solidFill>
                  <a:srgbClr val="FF0000"/>
                </a:solidFill>
              </a:rPr>
              <a:t>nu tri </a:t>
            </a:r>
            <a:r>
              <a:rPr lang="en-US" sz="4400" b="1" dirty="0" err="1">
                <a:solidFill>
                  <a:srgbClr val="FF0000"/>
                </a:solidFill>
              </a:rPr>
              <a:t>tura</a:t>
            </a:r>
            <a:r>
              <a:rPr lang="en-US" sz="4400" b="1" dirty="0">
                <a:solidFill>
                  <a:srgbClr val="FF000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  <a:p>
            <a:pPr>
              <a:buNone/>
              <a:defRPr/>
            </a:pPr>
            <a:r>
              <a:rPr lang="en-US" dirty="0"/>
              <a:t> to</a:t>
            </a:r>
            <a:r>
              <a:rPr lang="en-US" sz="2800" dirty="0"/>
              <a:t> </a:t>
            </a:r>
            <a:r>
              <a:rPr lang="en-US" sz="3200" b="1" dirty="0">
                <a:solidFill>
                  <a:srgbClr val="7030A0"/>
                </a:solidFill>
              </a:rPr>
              <a:t>Promote</a:t>
            </a:r>
            <a:r>
              <a:rPr lang="en-US" b="1" dirty="0">
                <a:solidFill>
                  <a:srgbClr val="7030A0"/>
                </a:solidFill>
              </a:rPr>
              <a:t>,  </a:t>
            </a:r>
          </a:p>
          <a:p>
            <a:pPr>
              <a:buNone/>
              <a:defRPr/>
            </a:pPr>
            <a:r>
              <a:rPr lang="en-US" sz="4000" b="1" dirty="0"/>
              <a:t>              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Nurse, 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  <a:defRPr/>
            </a:pPr>
            <a:r>
              <a:rPr lang="en-US" sz="4000" b="1" dirty="0"/>
              <a:t>                         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</a:rPr>
              <a:t>Nourish Life</a:t>
            </a:r>
          </a:p>
          <a:p>
            <a:pPr>
              <a:buNone/>
              <a:defRPr/>
            </a:pPr>
            <a:r>
              <a:rPr lang="en-US" dirty="0"/>
              <a:t>Nurturing is the single most critical process for creating and sustaining life.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Philosophy of Nurturing Parenting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613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latin typeface="Verdana" pitchFamily="34" charset="0"/>
                <a:ea typeface="Times New Roman" pitchFamily="18" charset="0"/>
                <a:cs typeface="Arial" charset="0"/>
              </a:rPr>
              <a:t>The energy of nurturing is non-discriminatory. </a:t>
            </a:r>
            <a:endParaRPr lang="en-US" sz="2800" dirty="0">
              <a:latin typeface="Verdana" pitchFamily="34" charset="0"/>
              <a:ea typeface="Times New Roman" pitchFamily="18" charset="0"/>
              <a:cs typeface="Arial" charset="0"/>
            </a:endParaRPr>
          </a:p>
          <a:p>
            <a:pPr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Times New Roman" pitchFamily="18" charset="0"/>
                <a:cs typeface="Arial" charset="0"/>
              </a:rPr>
              <a:t>Both positive and negative nurturing exists.  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Times New Roman" pitchFamily="18" charset="0"/>
              <a:cs typeface="Arial" charset="0"/>
            </a:endParaRPr>
          </a:p>
          <a:p>
            <a:pPr>
              <a:defRPr/>
            </a:pPr>
            <a:endParaRPr lang="en-US" sz="2800" dirty="0">
              <a:solidFill>
                <a:schemeClr val="accent6">
                  <a:lumMod val="75000"/>
                </a:schemeClr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00B050"/>
                </a:solidFill>
              </a:rPr>
              <a:t>Positive nurturing </a:t>
            </a:r>
            <a:r>
              <a:rPr lang="en-US" sz="2800" dirty="0">
                <a:solidFill>
                  <a:srgbClr val="00B050"/>
                </a:solidFill>
              </a:rPr>
              <a:t>is nourishing the aspects of life we want</a:t>
            </a:r>
            <a:r>
              <a:rPr lang="en-US" sz="2800" dirty="0" smtClean="0">
                <a:solidFill>
                  <a:srgbClr val="00B050"/>
                </a:solidFill>
              </a:rPr>
              <a:t>.</a:t>
            </a:r>
            <a:endParaRPr lang="en-US" sz="2800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US" sz="2800" b="1" dirty="0">
                <a:solidFill>
                  <a:srgbClr val="EB3D94"/>
                </a:solidFill>
              </a:rPr>
              <a:t>Negative nurturing </a:t>
            </a:r>
            <a:r>
              <a:rPr lang="en-US" sz="2800" dirty="0"/>
              <a:t>is nourishing the aspects of life we </a:t>
            </a:r>
            <a:r>
              <a:rPr lang="en-US" sz="2800" dirty="0">
                <a:solidFill>
                  <a:srgbClr val="EB3D94"/>
                </a:solidFill>
              </a:rPr>
              <a:t>don’t want, </a:t>
            </a:r>
            <a:r>
              <a:rPr lang="en-US" sz="2800" dirty="0"/>
              <a:t>but get anyway.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Two Types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Nurturing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41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Positive nurturing is called </a:t>
            </a:r>
            <a:r>
              <a:rPr lang="en-US" sz="3600" b="1" dirty="0"/>
              <a:t>EMPATHY</a:t>
            </a:r>
            <a:r>
              <a:rPr lang="en-US" sz="3600" dirty="0"/>
              <a:t> </a:t>
            </a:r>
            <a:r>
              <a:rPr lang="en-US" dirty="0"/>
              <a:t>which </a:t>
            </a:r>
          </a:p>
          <a:p>
            <a:pPr>
              <a:buNone/>
            </a:pPr>
            <a:r>
              <a:rPr lang="en-US" dirty="0"/>
              <a:t>Comes from the Greek word</a:t>
            </a:r>
          </a:p>
          <a:p>
            <a:pPr>
              <a:buNone/>
            </a:pPr>
            <a:r>
              <a:rPr lang="en-US" dirty="0"/>
              <a:t>       </a:t>
            </a:r>
            <a:r>
              <a:rPr lang="en-US" dirty="0">
                <a:solidFill>
                  <a:srgbClr val="EB3D94"/>
                </a:solidFill>
              </a:rPr>
              <a:t> </a:t>
            </a:r>
            <a:r>
              <a:rPr lang="en-US" sz="8800" b="1" dirty="0" err="1">
                <a:solidFill>
                  <a:srgbClr val="EB3D94"/>
                </a:solidFill>
              </a:rPr>
              <a:t>empatheia</a:t>
            </a:r>
            <a:endParaRPr lang="en-US" sz="8800" dirty="0">
              <a:solidFill>
                <a:srgbClr val="EB3D94"/>
              </a:solidFill>
            </a:endParaRPr>
          </a:p>
          <a:p>
            <a:endParaRPr lang="en-US" dirty="0"/>
          </a:p>
          <a:p>
            <a:r>
              <a:rPr lang="en-US" dirty="0"/>
              <a:t>Empathy is one of the most important characteristics of a nurturing parent.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        Positive </a:t>
            </a:r>
            <a:r>
              <a:rPr lang="en-US" dirty="0">
                <a:solidFill>
                  <a:srgbClr val="00B0F0"/>
                </a:solidFill>
              </a:rPr>
              <a:t>Nurturing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655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ability </a:t>
            </a:r>
            <a:r>
              <a:rPr lang="en-US" b="1" dirty="0">
                <a:solidFill>
                  <a:srgbClr val="EB3D94"/>
                </a:solidFill>
              </a:rPr>
              <a:t>to imagine </a:t>
            </a:r>
            <a:r>
              <a:rPr lang="en-US" dirty="0"/>
              <a:t>yourself in someone else’s position and to intuit what that person is feeling.</a:t>
            </a:r>
          </a:p>
          <a:p>
            <a:r>
              <a:rPr lang="en-US" b="1" dirty="0">
                <a:solidFill>
                  <a:srgbClr val="EB3D94"/>
                </a:solidFill>
              </a:rPr>
              <a:t>to project </a:t>
            </a:r>
            <a:r>
              <a:rPr lang="en-US" dirty="0"/>
              <a:t>into or identify with another.</a:t>
            </a:r>
          </a:p>
          <a:p>
            <a:r>
              <a:rPr lang="en-US" b="1" dirty="0">
                <a:solidFill>
                  <a:srgbClr val="EB3D94"/>
                </a:solidFill>
              </a:rPr>
              <a:t>to</a:t>
            </a:r>
            <a:r>
              <a:rPr lang="en-US" dirty="0"/>
              <a:t> enter fully through </a:t>
            </a:r>
            <a:r>
              <a:rPr lang="en-US" b="1" dirty="0">
                <a:solidFill>
                  <a:srgbClr val="EB3D94"/>
                </a:solidFill>
              </a:rPr>
              <a:t>understanding</a:t>
            </a:r>
            <a:r>
              <a:rPr lang="en-US" b="1" dirty="0"/>
              <a:t> </a:t>
            </a:r>
            <a:r>
              <a:rPr lang="en-US" dirty="0"/>
              <a:t>another’s feelings or motives.</a:t>
            </a:r>
          </a:p>
          <a:p>
            <a:r>
              <a:rPr lang="en-US" dirty="0"/>
              <a:t>To stand in someone’s shoes, </a:t>
            </a:r>
            <a:r>
              <a:rPr lang="en-US" b="1" dirty="0">
                <a:solidFill>
                  <a:srgbClr val="EB3D94"/>
                </a:solidFill>
              </a:rPr>
              <a:t>to see </a:t>
            </a:r>
            <a:r>
              <a:rPr lang="en-US" dirty="0"/>
              <a:t>what they see, </a:t>
            </a:r>
            <a:r>
              <a:rPr lang="en-US" b="1" dirty="0">
                <a:solidFill>
                  <a:srgbClr val="EB3D94"/>
                </a:solidFill>
              </a:rPr>
              <a:t>to hear </a:t>
            </a:r>
            <a:r>
              <a:rPr lang="en-US" dirty="0"/>
              <a:t>what they hear, and </a:t>
            </a:r>
            <a:r>
              <a:rPr lang="en-US" b="1" dirty="0">
                <a:solidFill>
                  <a:srgbClr val="EB3D94"/>
                </a:solidFill>
              </a:rPr>
              <a:t>to feel </a:t>
            </a:r>
            <a:r>
              <a:rPr lang="en-US" dirty="0"/>
              <a:t>with your heart.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0070C0"/>
                </a:solidFill>
              </a:rPr>
              <a:t>               Empathy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008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Negative nurturing is called </a:t>
            </a:r>
          </a:p>
          <a:p>
            <a:pPr>
              <a:buNone/>
            </a:pPr>
            <a:r>
              <a:rPr lang="en-US" sz="4400" b="1" dirty="0">
                <a:solidFill>
                  <a:srgbClr val="C00000"/>
                </a:solidFill>
              </a:rPr>
              <a:t>      abuse and neglect</a:t>
            </a:r>
            <a:r>
              <a:rPr lang="en-US" sz="4400" dirty="0">
                <a:solidFill>
                  <a:srgbClr val="C00000"/>
                </a:solidFill>
              </a:rPr>
              <a:t>. </a:t>
            </a:r>
          </a:p>
          <a:p>
            <a:pPr>
              <a:buNone/>
            </a:pPr>
            <a:r>
              <a:rPr lang="en-US" dirty="0"/>
              <a:t>   The word abuse comes from the Latin word </a:t>
            </a:r>
            <a:endParaRPr lang="en-US" b="1" dirty="0"/>
          </a:p>
          <a:p>
            <a:pPr>
              <a:buNone/>
            </a:pPr>
            <a:r>
              <a:rPr lang="en-US" sz="6600" b="1" dirty="0">
                <a:solidFill>
                  <a:srgbClr val="FF0000"/>
                </a:solidFill>
              </a:rPr>
              <a:t>        </a:t>
            </a:r>
            <a:r>
              <a:rPr lang="en-US" sz="8000" b="1" dirty="0" err="1">
                <a:solidFill>
                  <a:srgbClr val="C00000"/>
                </a:solidFill>
              </a:rPr>
              <a:t>abusus</a:t>
            </a:r>
            <a:endParaRPr lang="en-US" sz="80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/>
              <a:t>  which means to mistreat; cruel and harsh punishment.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C00000"/>
                </a:solidFill>
              </a:rPr>
              <a:t>         Negative </a:t>
            </a:r>
            <a:r>
              <a:rPr lang="en-US" sz="4400" dirty="0">
                <a:solidFill>
                  <a:srgbClr val="C00000"/>
                </a:solidFill>
              </a:rPr>
              <a:t>Nurturing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89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b="1" dirty="0">
                <a:solidFill>
                  <a:srgbClr val="C00000"/>
                </a:solidFill>
              </a:rPr>
              <a:t>Neglect</a:t>
            </a:r>
            <a:r>
              <a:rPr lang="en-US" dirty="0"/>
              <a:t> comes from the Latin word</a:t>
            </a:r>
          </a:p>
          <a:p>
            <a:pPr>
              <a:buNone/>
            </a:pPr>
            <a:r>
              <a:rPr lang="en-US" dirty="0">
                <a:solidFill>
                  <a:srgbClr val="C00000"/>
                </a:solidFill>
              </a:rPr>
              <a:t>               </a:t>
            </a:r>
            <a:r>
              <a:rPr lang="en-US" sz="6000" dirty="0" err="1">
                <a:solidFill>
                  <a:srgbClr val="C00000"/>
                </a:solidFill>
              </a:rPr>
              <a:t>neglegere</a:t>
            </a:r>
            <a:r>
              <a:rPr lang="en-US" dirty="0">
                <a:solidFill>
                  <a:srgbClr val="C00000"/>
                </a:solidFill>
              </a:rPr>
              <a:t>             </a:t>
            </a:r>
          </a:p>
          <a:p>
            <a:pPr>
              <a:buNone/>
            </a:pPr>
            <a:r>
              <a:rPr lang="en-US" dirty="0"/>
              <a:t>          </a:t>
            </a:r>
            <a:r>
              <a:rPr lang="en-US" sz="3200" b="1" dirty="0" err="1"/>
              <a:t>neg</a:t>
            </a:r>
            <a:r>
              <a:rPr lang="en-US" sz="3200" dirty="0"/>
              <a:t> </a:t>
            </a:r>
            <a:r>
              <a:rPr lang="en-US" dirty="0"/>
              <a:t>means </a:t>
            </a:r>
            <a:r>
              <a:rPr lang="en-US" sz="4800" b="1" dirty="0"/>
              <a:t>“not” </a:t>
            </a:r>
            <a:r>
              <a:rPr lang="en-US" dirty="0"/>
              <a:t>and </a:t>
            </a:r>
          </a:p>
          <a:p>
            <a:r>
              <a:rPr lang="en-US" sz="3200" b="1" dirty="0" err="1"/>
              <a:t>legere</a:t>
            </a:r>
            <a:r>
              <a:rPr lang="en-US" dirty="0"/>
              <a:t> means </a:t>
            </a:r>
            <a:r>
              <a:rPr lang="en-US" sz="4800" b="1" dirty="0"/>
              <a:t>“pick up.”              </a:t>
            </a:r>
            <a:endParaRPr lang="en-US" dirty="0"/>
          </a:p>
          <a:p>
            <a:r>
              <a:rPr lang="en-US" dirty="0"/>
              <a:t>Neglectful parenting means not holding or touching children.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C00000"/>
                </a:solidFill>
              </a:rPr>
              <a:t>         Negative </a:t>
            </a:r>
            <a:r>
              <a:rPr lang="en-US" sz="4400" dirty="0">
                <a:solidFill>
                  <a:srgbClr val="C00000"/>
                </a:solidFill>
              </a:rPr>
              <a:t>Nurturing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91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400" b="1" dirty="0"/>
              <a:t> </a:t>
            </a:r>
            <a:r>
              <a:rPr lang="en-US" sz="1400" b="1" dirty="0" smtClean="0"/>
              <a:t>          </a:t>
            </a:r>
            <a:r>
              <a:rPr lang="en-US" sz="1400" b="1" dirty="0" smtClean="0"/>
              <a:t>                      </a:t>
            </a:r>
            <a:r>
              <a:rPr lang="en-US" sz="2400" b="1" dirty="0" smtClean="0">
                <a:solidFill>
                  <a:srgbClr val="00B050"/>
                </a:solidFill>
              </a:rPr>
              <a:t>Positive </a:t>
            </a:r>
            <a:r>
              <a:rPr lang="en-US" sz="2400" b="1" dirty="0">
                <a:solidFill>
                  <a:srgbClr val="00B050"/>
                </a:solidFill>
              </a:rPr>
              <a:t>Nurturing (Empathy)</a:t>
            </a:r>
            <a:endParaRPr lang="en-US" sz="2400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1400" dirty="0"/>
              <a:t> </a:t>
            </a:r>
          </a:p>
          <a:p>
            <a:pPr>
              <a:buNone/>
            </a:pPr>
            <a:r>
              <a:rPr lang="en-US" sz="1400" b="1" dirty="0"/>
              <a:t>   Frequency </a:t>
            </a:r>
            <a:r>
              <a:rPr lang="en-US" sz="1400" dirty="0"/>
              <a:t>        Always          Frequent       Sometimes      Infrequent           Never         </a:t>
            </a:r>
          </a:p>
          <a:p>
            <a:pPr>
              <a:buNone/>
            </a:pPr>
            <a:r>
              <a:rPr lang="en-US" sz="1400" b="1" dirty="0"/>
              <a:t>     Intensity</a:t>
            </a:r>
            <a:r>
              <a:rPr lang="en-US" sz="1400" dirty="0"/>
              <a:t>         Very High          </a:t>
            </a:r>
            <a:r>
              <a:rPr lang="en-US" sz="1400" dirty="0" err="1"/>
              <a:t>High</a:t>
            </a:r>
            <a:r>
              <a:rPr lang="en-US" sz="1400" dirty="0"/>
              <a:t>             Average           Low            Not Present</a:t>
            </a:r>
          </a:p>
          <a:p>
            <a:pPr>
              <a:buNone/>
            </a:pPr>
            <a:r>
              <a:rPr lang="en-US" sz="1400" dirty="0"/>
              <a:t>                            10                  9   8   7            6   5   4        3   2   1                 0</a:t>
            </a:r>
          </a:p>
          <a:p>
            <a:endParaRPr lang="en-US" sz="1400" dirty="0"/>
          </a:p>
          <a:p>
            <a:pPr>
              <a:buNone/>
            </a:pPr>
            <a:r>
              <a:rPr lang="en-US" sz="1400" b="1" dirty="0"/>
              <a:t>       </a:t>
            </a:r>
            <a:r>
              <a:rPr lang="en-US" sz="1400" b="1" dirty="0" smtClean="0"/>
              <a:t>             </a:t>
            </a:r>
            <a:r>
              <a:rPr lang="en-US" sz="2400" b="1" dirty="0" smtClean="0">
                <a:solidFill>
                  <a:srgbClr val="FF0000"/>
                </a:solidFill>
              </a:rPr>
              <a:t>Negative </a:t>
            </a:r>
            <a:r>
              <a:rPr lang="en-US" sz="2400" b="1" dirty="0">
                <a:solidFill>
                  <a:srgbClr val="FF0000"/>
                </a:solidFill>
              </a:rPr>
              <a:t>Nurturing (Abuse and Neglect)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400" dirty="0"/>
              <a:t>                                                                                            </a:t>
            </a:r>
          </a:p>
          <a:p>
            <a:pPr>
              <a:buNone/>
            </a:pPr>
            <a:r>
              <a:rPr lang="en-US" sz="1400" b="1" dirty="0"/>
              <a:t>    Frequency</a:t>
            </a:r>
            <a:r>
              <a:rPr lang="en-US" sz="1400" dirty="0"/>
              <a:t>       Never             Infrequent     Sometimes       Frequent           Always</a:t>
            </a:r>
          </a:p>
          <a:p>
            <a:pPr>
              <a:buNone/>
            </a:pPr>
            <a:r>
              <a:rPr lang="en-US" sz="1400" b="1" dirty="0"/>
              <a:t>      Intensity</a:t>
            </a:r>
            <a:r>
              <a:rPr lang="en-US" sz="1400" dirty="0"/>
              <a:t>     Not Present            Low             Average           High              Very High      </a:t>
            </a:r>
          </a:p>
          <a:p>
            <a:pPr>
              <a:buNone/>
            </a:pPr>
            <a:r>
              <a:rPr lang="en-US" sz="1400" dirty="0"/>
              <a:t>                                0               </a:t>
            </a:r>
            <a:r>
              <a:rPr lang="en-US" sz="1400" dirty="0" smtClean="0"/>
              <a:t>1   </a:t>
            </a:r>
            <a:r>
              <a:rPr lang="en-US" sz="1400" dirty="0"/>
              <a:t>2    3          4   5   6         7   8   9                10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    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  </a:t>
            </a:r>
            <a:r>
              <a:rPr lang="en-US" sz="4400" dirty="0" smtClean="0"/>
              <a:t>       </a:t>
            </a:r>
            <a:r>
              <a:rPr lang="en-US" sz="4400" dirty="0" smtClean="0">
                <a:solidFill>
                  <a:srgbClr val="C00000"/>
                </a:solidFill>
              </a:rPr>
              <a:t>Continuum of Caring</a:t>
            </a:r>
            <a:r>
              <a:rPr lang="en-US" sz="7200" dirty="0">
                <a:solidFill>
                  <a:srgbClr val="FF0000"/>
                </a:solidFill>
              </a:rPr>
              <a:t/>
            </a:r>
            <a:br>
              <a:rPr lang="en-US" sz="7200" dirty="0">
                <a:solidFill>
                  <a:srgbClr val="FF0000"/>
                </a:solidFill>
              </a:rPr>
            </a:br>
            <a:r>
              <a:rPr lang="en-US" sz="4400" dirty="0"/>
              <a:t>                                                                                          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295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The following chart displays how personalities and behavior patterns are influenced early in life based on the quality of life in childhood portrayed in hours.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There are approximately </a:t>
            </a:r>
          </a:p>
          <a:p>
            <a:pPr>
              <a:buNone/>
            </a:pPr>
            <a:r>
              <a:rPr lang="en-US" b="1" dirty="0"/>
              <a:t>                 </a:t>
            </a:r>
            <a:r>
              <a:rPr lang="en-US" sz="4400" b="1" dirty="0">
                <a:solidFill>
                  <a:srgbClr val="FFC000"/>
                </a:solidFill>
              </a:rPr>
              <a:t>157,776 hours </a:t>
            </a:r>
            <a:endParaRPr lang="en-US" sz="4000" b="1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dirty="0"/>
              <a:t>                            in the first 18 years of life.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Childhood </a:t>
            </a:r>
            <a:r>
              <a:rPr lang="en-US" dirty="0"/>
              <a:t>Hours</a:t>
            </a:r>
          </a:p>
        </p:txBody>
      </p:sp>
    </p:spTree>
    <p:extLst>
      <p:ext uri="{BB962C8B-B14F-4D97-AF65-F5344CB8AC3E}">
        <p14:creationId xmlns:p14="http://schemas.microsoft.com/office/powerpoint/2010/main" val="190035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sz="2400" b="1" dirty="0">
                <a:solidFill>
                  <a:srgbClr val="00B0F0"/>
                </a:solidFill>
              </a:rPr>
              <a:t>Positive %  </a:t>
            </a:r>
            <a:r>
              <a:rPr lang="en-US" sz="2400" b="1" dirty="0">
                <a:solidFill>
                  <a:srgbClr val="FF0000"/>
                </a:solidFill>
              </a:rPr>
              <a:t>Negative %      </a:t>
            </a:r>
            <a:r>
              <a:rPr lang="en-US" sz="2400" b="1" dirty="0" err="1">
                <a:solidFill>
                  <a:srgbClr val="00B0F0"/>
                </a:solidFill>
              </a:rPr>
              <a:t>Pos</a:t>
            </a:r>
            <a:r>
              <a:rPr lang="en-US" sz="2400" b="1" dirty="0">
                <a:solidFill>
                  <a:srgbClr val="00B0F0"/>
                </a:solidFill>
              </a:rPr>
              <a:t> Hours  </a:t>
            </a:r>
            <a:r>
              <a:rPr lang="en-US" sz="2400" b="1" dirty="0">
                <a:solidFill>
                  <a:srgbClr val="FF0000"/>
                </a:solidFill>
              </a:rPr>
              <a:t>Neg Hours</a:t>
            </a:r>
            <a:endParaRPr lang="en-US" sz="2400" dirty="0">
              <a:solidFill>
                <a:srgbClr val="FF000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  </a:t>
            </a:r>
            <a:r>
              <a:rPr lang="en-US" sz="2400" dirty="0">
                <a:solidFill>
                  <a:srgbClr val="00B0F0"/>
                </a:solidFill>
              </a:rPr>
              <a:t>20%   </a:t>
            </a:r>
            <a:r>
              <a:rPr lang="en-US" sz="2400" dirty="0"/>
              <a:t>	     </a:t>
            </a:r>
            <a:r>
              <a:rPr lang="en-US" sz="2400" dirty="0">
                <a:solidFill>
                  <a:srgbClr val="FF0000"/>
                </a:solidFill>
              </a:rPr>
              <a:t>80%</a:t>
            </a:r>
            <a:r>
              <a:rPr lang="en-US" sz="2400" dirty="0"/>
              <a:t>	       31,555       </a:t>
            </a:r>
            <a:r>
              <a:rPr lang="en-US" sz="2400" dirty="0">
                <a:solidFill>
                  <a:srgbClr val="FF0000"/>
                </a:solidFill>
              </a:rPr>
              <a:t>126,220  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  </a:t>
            </a:r>
            <a:r>
              <a:rPr lang="en-US" sz="2400" dirty="0">
                <a:solidFill>
                  <a:srgbClr val="00B0F0"/>
                </a:solidFill>
              </a:rPr>
              <a:t>30%</a:t>
            </a:r>
            <a:r>
              <a:rPr lang="en-US" sz="2400" dirty="0"/>
              <a:t>	     </a:t>
            </a:r>
            <a:r>
              <a:rPr lang="en-US" sz="2400" dirty="0">
                <a:solidFill>
                  <a:srgbClr val="FF0000"/>
                </a:solidFill>
              </a:rPr>
              <a:t>70%	</a:t>
            </a:r>
            <a:r>
              <a:rPr lang="en-US" sz="2400" dirty="0"/>
              <a:t>       </a:t>
            </a:r>
            <a:r>
              <a:rPr lang="en-US" sz="2400" dirty="0">
                <a:solidFill>
                  <a:srgbClr val="FF0000"/>
                </a:solidFill>
              </a:rPr>
              <a:t>47,333       110,443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>
                <a:solidFill>
                  <a:srgbClr val="00B050"/>
                </a:solidFill>
              </a:rPr>
              <a:t>  50%	     50%	       78,888         78,888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  </a:t>
            </a:r>
            <a:r>
              <a:rPr lang="en-US" sz="2400" dirty="0">
                <a:solidFill>
                  <a:srgbClr val="00B050"/>
                </a:solidFill>
              </a:rPr>
              <a:t>70%	      30%	     110,443         47,333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  </a:t>
            </a:r>
            <a:r>
              <a:rPr lang="en-US" sz="2400" dirty="0">
                <a:solidFill>
                  <a:srgbClr val="EB3D94"/>
                </a:solidFill>
              </a:rPr>
              <a:t>80%	      20%	     126,221         31,555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>
                <a:solidFill>
                  <a:srgbClr val="00B0F0"/>
                </a:solidFill>
              </a:rPr>
              <a:t>  </a:t>
            </a:r>
            <a:r>
              <a:rPr lang="en-US" sz="2400" dirty="0">
                <a:solidFill>
                  <a:srgbClr val="EB3D94"/>
                </a:solidFill>
              </a:rPr>
              <a:t>90%	      10%	     141,998         15,778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>
                <a:solidFill>
                  <a:srgbClr val="7030A0"/>
                </a:solidFill>
              </a:rPr>
              <a:t>95%              5%          </a:t>
            </a:r>
            <a:r>
              <a:rPr lang="en-US" sz="2400" dirty="0" smtClean="0">
                <a:solidFill>
                  <a:srgbClr val="7030A0"/>
                </a:solidFill>
              </a:rPr>
              <a:t>   149,887           </a:t>
            </a:r>
            <a:r>
              <a:rPr lang="en-US" sz="2400" dirty="0">
                <a:solidFill>
                  <a:srgbClr val="7030A0"/>
                </a:solidFill>
              </a:rPr>
              <a:t>7,889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>
                <a:solidFill>
                  <a:srgbClr val="7030A0"/>
                </a:solidFill>
              </a:rPr>
              <a:t>  99%	        1%	     156,198           1,578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100%             0%          </a:t>
            </a:r>
            <a:r>
              <a:rPr lang="en-US" sz="2400" dirty="0" smtClean="0">
                <a:solidFill>
                  <a:srgbClr val="FF0000"/>
                </a:solidFill>
              </a:rPr>
              <a:t>   157,776                 </a:t>
            </a:r>
            <a:r>
              <a:rPr lang="en-US" sz="2400" dirty="0">
                <a:solidFill>
                  <a:srgbClr val="FF0000"/>
                </a:solidFill>
              </a:rPr>
              <a:t>0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e-Harmony or e-Chaos?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315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r>
              <a:rPr lang="en-US" sz="3600" dirty="0" smtClean="0"/>
              <a:t>Adults, Children and their Behavior</a:t>
            </a:r>
            <a:endParaRPr lang="en-US" sz="3600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endParaRPr lang="en-US" dirty="0" smtClean="0"/>
          </a:p>
          <a:p>
            <a:pPr marL="109537" indent="0">
              <a:buNone/>
            </a:pPr>
            <a:r>
              <a:rPr lang="en-US" sz="4000" dirty="0" smtClean="0"/>
              <a:t>The </a:t>
            </a:r>
            <a:r>
              <a:rPr lang="en-US" sz="4000" dirty="0"/>
              <a:t>positive and negative impact of life’s past             events shape our  </a:t>
            </a:r>
            <a:r>
              <a:rPr lang="en-US" sz="4000" b="1" dirty="0">
                <a:solidFill>
                  <a:srgbClr val="00B050"/>
                </a:solidFill>
              </a:rPr>
              <a:t>cognitive,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b="1" dirty="0">
                <a:solidFill>
                  <a:srgbClr val="0070C0"/>
                </a:solidFill>
              </a:rPr>
              <a:t>emotional</a:t>
            </a:r>
            <a:r>
              <a:rPr lang="en-US" sz="4000" dirty="0"/>
              <a:t> and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neurological</a:t>
            </a:r>
            <a:r>
              <a:rPr lang="en-US" sz="4000" dirty="0"/>
              <a:t>      responses to current events.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69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marR="0" indent="0" eaLnBrk="1" hangingPunct="1">
              <a:buNone/>
            </a:pPr>
            <a:r>
              <a:rPr lang="en-US" sz="4800" b="1" dirty="0" smtClean="0">
                <a:solidFill>
                  <a:srgbClr val="139D41"/>
                </a:solidFill>
              </a:rPr>
              <a:t>Compassion</a:t>
            </a:r>
            <a:r>
              <a:rPr lang="en-US" sz="4800" b="1" dirty="0">
                <a:solidFill>
                  <a:srgbClr val="139D41"/>
                </a:solidFill>
              </a:rPr>
              <a:t>,</a:t>
            </a:r>
          </a:p>
          <a:p>
            <a:pPr marL="109537" marR="0" indent="0" eaLnBrk="1" hangingPunct="1">
              <a:buNone/>
            </a:pPr>
            <a:r>
              <a:rPr lang="en-US" sz="4800" b="1" dirty="0">
                <a:solidFill>
                  <a:srgbClr val="139D41"/>
                </a:solidFill>
              </a:rPr>
              <a:t>    </a:t>
            </a:r>
            <a:r>
              <a:rPr lang="en-US" sz="4800" b="1" dirty="0" smtClean="0">
                <a:solidFill>
                  <a:srgbClr val="00B0F0"/>
                </a:solidFill>
              </a:rPr>
              <a:t>Communication</a:t>
            </a:r>
            <a:r>
              <a:rPr lang="en-US" sz="4800" b="1" dirty="0">
                <a:solidFill>
                  <a:srgbClr val="00B0F0"/>
                </a:solidFill>
              </a:rPr>
              <a:t>,</a:t>
            </a:r>
          </a:p>
          <a:p>
            <a:pPr marL="109537" marR="0" indent="0" eaLnBrk="1" hangingPunct="1">
              <a:buNone/>
            </a:pPr>
            <a:r>
              <a:rPr lang="en-US" sz="4800" b="1" dirty="0">
                <a:solidFill>
                  <a:srgbClr val="00B0F0"/>
                </a:solidFill>
              </a:rPr>
              <a:t>        </a:t>
            </a:r>
            <a:r>
              <a:rPr lang="en-US" sz="4800" b="1" dirty="0" smtClean="0">
                <a:solidFill>
                  <a:srgbClr val="00B0F0"/>
                </a:solidFill>
              </a:rPr>
              <a:t>       </a:t>
            </a:r>
            <a:r>
              <a:rPr lang="en-US" sz="4800" b="1" dirty="0" smtClean="0">
                <a:solidFill>
                  <a:srgbClr val="EB3D94"/>
                </a:solidFill>
              </a:rPr>
              <a:t>Cooperation,</a:t>
            </a:r>
            <a:endParaRPr lang="en-US" sz="4800" b="1" dirty="0">
              <a:solidFill>
                <a:srgbClr val="EB3D94"/>
              </a:solidFill>
            </a:endParaRPr>
          </a:p>
          <a:p>
            <a:pPr marL="109537" marR="0" indent="0" eaLnBrk="1" hangingPunct="1">
              <a:buNone/>
            </a:pP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smtClean="0">
                <a:solidFill>
                  <a:srgbClr val="00B0F0"/>
                </a:solidFill>
              </a:rPr>
              <a:t>                     </a:t>
            </a:r>
            <a:r>
              <a:rPr lang="en-US" sz="4800" b="1" dirty="0" smtClean="0">
                <a:solidFill>
                  <a:srgbClr val="FFC000"/>
                </a:solidFill>
              </a:rPr>
              <a:t>Confidence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endParaRPr lang="en-US" sz="4800" b="1" dirty="0">
              <a:solidFill>
                <a:srgbClr val="7030A0"/>
              </a:solidFill>
            </a:endParaRPr>
          </a:p>
          <a:p>
            <a:pPr marL="109537" marR="0" indent="0" eaLnBrk="1" hangingPunct="1">
              <a:buNone/>
            </a:pPr>
            <a:r>
              <a:rPr lang="en-US" sz="4800" b="1" dirty="0" smtClean="0">
                <a:solidFill>
                  <a:srgbClr val="7030A0"/>
                </a:solidFill>
              </a:rPr>
              <a:t>  in Parents and Children</a:t>
            </a:r>
            <a:endParaRPr lang="en-US" sz="4800" b="1" dirty="0">
              <a:solidFill>
                <a:srgbClr val="7030A0"/>
              </a:solidFill>
            </a:endParaRPr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       Nurturing 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66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>
                <a:solidFill>
                  <a:srgbClr val="EB3D94"/>
                </a:solidFill>
              </a:rPr>
              <a:t>Positive nurturing parenting </a:t>
            </a:r>
            <a:r>
              <a:rPr lang="en-US" sz="2400" dirty="0">
                <a:solidFill>
                  <a:srgbClr val="EB3D94"/>
                </a:solidFill>
              </a:rPr>
              <a:t>is nourishing the aspects of life we want.</a:t>
            </a:r>
          </a:p>
          <a:p>
            <a:pPr marL="623887" indent="-514350" eaLnBrk="1" fontAlgn="auto" hangingPunct="1">
              <a:spcAft>
                <a:spcPts val="0"/>
              </a:spcAft>
              <a:buFont typeface="Wingdings 3"/>
              <a:buAutoNum type="alphaUcPeriod"/>
              <a:defRPr/>
            </a:pPr>
            <a:r>
              <a:rPr lang="en-US" sz="2400" dirty="0">
                <a:solidFill>
                  <a:srgbClr val="0070C0"/>
                </a:solidFill>
              </a:rPr>
              <a:t>Developing positive self worth by having appropriate expectations.</a:t>
            </a:r>
          </a:p>
          <a:p>
            <a:pPr marL="623887" indent="-514350" eaLnBrk="1" fontAlgn="auto" hangingPunct="1">
              <a:spcAft>
                <a:spcPts val="0"/>
              </a:spcAft>
              <a:buFont typeface="Wingdings 3"/>
              <a:buAutoNum type="alphaUcPeriod"/>
              <a:defRPr/>
            </a:pPr>
            <a:r>
              <a:rPr lang="en-US" sz="2400" dirty="0">
                <a:solidFill>
                  <a:srgbClr val="139D41"/>
                </a:solidFill>
              </a:rPr>
              <a:t>Developing a sense of caring and compassion by building empathy in parents and children.</a:t>
            </a:r>
          </a:p>
          <a:p>
            <a:pPr marL="623887" indent="-514350" eaLnBrk="1" fontAlgn="auto" hangingPunct="1">
              <a:spcAft>
                <a:spcPts val="0"/>
              </a:spcAft>
              <a:buFont typeface="Wingdings 3"/>
              <a:buAutoNum type="alphaUcPeriod"/>
              <a:defRPr/>
            </a:pPr>
            <a:r>
              <a:rPr lang="en-US" sz="2400" dirty="0">
                <a:solidFill>
                  <a:schemeClr val="accent6"/>
                </a:solidFill>
              </a:rPr>
              <a:t>Providing children with dignified discipline.</a:t>
            </a:r>
          </a:p>
          <a:p>
            <a:pPr marL="623887" indent="-514350" eaLnBrk="1" fontAlgn="auto" hangingPunct="1">
              <a:spcAft>
                <a:spcPts val="0"/>
              </a:spcAft>
              <a:buFont typeface="Wingdings 3"/>
              <a:buAutoNum type="alphaUcPeriod"/>
              <a:defRPr/>
            </a:pPr>
            <a:r>
              <a:rPr lang="en-US" sz="2400" dirty="0">
                <a:solidFill>
                  <a:srgbClr val="FF0000"/>
                </a:solidFill>
              </a:rPr>
              <a:t>Increasing awareness in parents and children of appropriate family functioning.</a:t>
            </a:r>
          </a:p>
          <a:p>
            <a:pPr marL="623887" indent="-514350" eaLnBrk="1" fontAlgn="auto" hangingPunct="1">
              <a:spcAft>
                <a:spcPts val="0"/>
              </a:spcAft>
              <a:buFont typeface="Wingdings 3"/>
              <a:buAutoNum type="alphaUcPeriod"/>
              <a:defRPr/>
            </a:pPr>
            <a:r>
              <a:rPr lang="en-US" sz="2400" dirty="0">
                <a:solidFill>
                  <a:schemeClr val="accent5"/>
                </a:solidFill>
              </a:rPr>
              <a:t>Developing a healthy sense of empowerment in parents and children.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Positive Nurturing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752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dirty="0">
                <a:solidFill>
                  <a:srgbClr val="EB3D94"/>
                </a:solidFill>
              </a:rPr>
              <a:t>Negative nurturing parenting </a:t>
            </a:r>
            <a:r>
              <a:rPr lang="en-US" sz="2400" dirty="0"/>
              <a:t>is nourishing the aspects of life we </a:t>
            </a:r>
            <a:r>
              <a:rPr lang="en-US" sz="2400" dirty="0">
                <a:solidFill>
                  <a:srgbClr val="EB3D94"/>
                </a:solidFill>
              </a:rPr>
              <a:t>don’t want, </a:t>
            </a:r>
            <a:r>
              <a:rPr lang="en-US" sz="2400" dirty="0"/>
              <a:t>but get anyway.</a:t>
            </a:r>
          </a:p>
          <a:p>
            <a:pPr eaLnBrk="1" hangingPunct="1"/>
            <a:r>
              <a:rPr lang="en-US" sz="2400" dirty="0">
                <a:solidFill>
                  <a:srgbClr val="00B050"/>
                </a:solidFill>
              </a:rPr>
              <a:t>Low or negative self-worth through inappropriate expectations of children.</a:t>
            </a:r>
          </a:p>
          <a:p>
            <a:pPr eaLnBrk="1" hangingPunct="1"/>
            <a:r>
              <a:rPr lang="en-US" sz="2400" dirty="0">
                <a:solidFill>
                  <a:srgbClr val="0070C0"/>
                </a:solidFill>
              </a:rPr>
              <a:t>Lacking an empathic response to self and children’s needs.</a:t>
            </a:r>
          </a:p>
          <a:p>
            <a:pPr eaLnBrk="1" hangingPunct="1"/>
            <a:r>
              <a:rPr lang="en-US" sz="2400" dirty="0"/>
              <a:t>Using physical and verbal punishments on children.</a:t>
            </a:r>
          </a:p>
          <a:p>
            <a:pPr eaLnBrk="1" hangingPunct="1"/>
            <a:r>
              <a:rPr lang="en-US" sz="2400" dirty="0">
                <a:solidFill>
                  <a:srgbClr val="C00000"/>
                </a:solidFill>
              </a:rPr>
              <a:t>Reversing family roles where children “parent” the adult.</a:t>
            </a:r>
          </a:p>
          <a:p>
            <a:pPr eaLnBrk="1" hangingPunct="1"/>
            <a:r>
              <a:rPr lang="en-US" sz="2400" dirty="0">
                <a:solidFill>
                  <a:srgbClr val="7030A0"/>
                </a:solidFill>
              </a:rPr>
              <a:t>Oppressing children’s power and independence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Negative Nurturing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736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>
                <a:solidFill>
                  <a:srgbClr val="00B0F0"/>
                </a:solidFill>
              </a:rPr>
              <a:t>Nature: Physical traits and genetic predispositions received upon conception.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>
                <a:solidFill>
                  <a:srgbClr val="00B0F0"/>
                </a:solidFill>
              </a:rPr>
              <a:t>Nature also entails the predisposed characteristics of the species called “homo </a:t>
            </a:r>
            <a:r>
              <a:rPr lang="en-US" sz="2400" dirty="0" err="1">
                <a:solidFill>
                  <a:srgbClr val="00B0F0"/>
                </a:solidFill>
              </a:rPr>
              <a:t>sapien</a:t>
            </a:r>
            <a:r>
              <a:rPr lang="en-US" sz="2400" dirty="0">
                <a:solidFill>
                  <a:srgbClr val="00B0F0"/>
                </a:solidFill>
              </a:rPr>
              <a:t>” (the wise man).</a:t>
            </a:r>
          </a:p>
          <a:p>
            <a:pPr marL="109537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400" dirty="0">
              <a:solidFill>
                <a:srgbClr val="00B0F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>
                <a:solidFill>
                  <a:srgbClr val="139D41"/>
                </a:solidFill>
              </a:rPr>
              <a:t>Nurture: The positive or negative influences  the environment has on our nature (genetic predispositions</a:t>
            </a:r>
            <a:r>
              <a:rPr lang="en-US" sz="2400" dirty="0" smtClean="0">
                <a:solidFill>
                  <a:srgbClr val="139D41"/>
                </a:solidFill>
              </a:rPr>
              <a:t>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>
              <a:solidFill>
                <a:srgbClr val="139D41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Human personality is </a:t>
            </a:r>
            <a:r>
              <a:rPr lang="en-US" sz="2400" dirty="0">
                <a:solidFill>
                  <a:srgbClr val="FF0000"/>
                </a:solidFill>
              </a:rPr>
              <a:t>80% Nurture; 20% </a:t>
            </a:r>
            <a:r>
              <a:rPr lang="en-US" sz="2400" dirty="0" smtClean="0">
                <a:solidFill>
                  <a:srgbClr val="FF0000"/>
                </a:solidFill>
              </a:rPr>
              <a:t>Nature.</a:t>
            </a:r>
            <a:endParaRPr lang="en-US" sz="2400" dirty="0">
              <a:solidFill>
                <a:srgbClr val="FF000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Nature </a:t>
            </a:r>
            <a:r>
              <a:rPr lang="en-US" dirty="0" err="1" smtClean="0"/>
              <a:t>vs</a:t>
            </a:r>
            <a:r>
              <a:rPr lang="en-US" dirty="0" smtClean="0"/>
              <a:t> Nurture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452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>
                <a:solidFill>
                  <a:srgbClr val="7030A0"/>
                </a:solidFill>
              </a:rPr>
              <a:t>A heritable trait is one that’s caused by your genes rather than your upbringing.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>
                <a:solidFill>
                  <a:srgbClr val="00B050"/>
                </a:solidFill>
              </a:rPr>
              <a:t>Dominant and Recessive Genes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>
                <a:solidFill>
                  <a:srgbClr val="00B0F0"/>
                </a:solidFill>
              </a:rPr>
              <a:t>Physical traits and behaviors passed on through DNA: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>
                <a:solidFill>
                  <a:srgbClr val="00B0F0"/>
                </a:solidFill>
              </a:rPr>
              <a:t>Eye color            Tongue roller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>
                <a:solidFill>
                  <a:srgbClr val="00B0F0"/>
                </a:solidFill>
              </a:rPr>
              <a:t>Patterned baldness        Height</a:t>
            </a:r>
          </a:p>
          <a:p>
            <a:pPr marL="109537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>
                <a:solidFill>
                  <a:srgbClr val="00B0F0"/>
                </a:solidFill>
              </a:rPr>
              <a:t>  Intelligence   Blood type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B3D94"/>
                </a:solidFill>
              </a:rPr>
              <a:t>     Genetic-Heritable </a:t>
            </a:r>
            <a:r>
              <a:rPr lang="en-US" dirty="0">
                <a:solidFill>
                  <a:srgbClr val="EB3D94"/>
                </a:solidFill>
              </a:rPr>
              <a:t>Traits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415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/>
              <a:t>Predisposition: a tendency; inclination; </a:t>
            </a:r>
          </a:p>
          <a:p>
            <a:pPr marL="109537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>
                <a:solidFill>
                  <a:srgbClr val="7030A0"/>
                </a:solidFill>
              </a:rPr>
              <a:t>ADHD- Attention Deficit Hyperactivity Disorder</a:t>
            </a:r>
          </a:p>
          <a:p>
            <a:pPr marL="109537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>
                <a:solidFill>
                  <a:srgbClr val="7030A0"/>
                </a:solidFill>
              </a:rPr>
              <a:t>Alcohol addiction</a:t>
            </a:r>
          </a:p>
          <a:p>
            <a:pPr marL="109537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>
                <a:solidFill>
                  <a:srgbClr val="7030A0"/>
                </a:solidFill>
              </a:rPr>
              <a:t>Depression and other mental health  conditions</a:t>
            </a:r>
          </a:p>
          <a:p>
            <a:pPr marL="109537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>
                <a:solidFill>
                  <a:srgbClr val="7030A0"/>
                </a:solidFill>
              </a:rPr>
              <a:t>Temperament</a:t>
            </a:r>
          </a:p>
          <a:p>
            <a:pPr marL="109537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>
                <a:solidFill>
                  <a:srgbClr val="7030A0"/>
                </a:solidFill>
              </a:rPr>
              <a:t>Predisposition to certain cancers and illnesses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Nature’s Predispositions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27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2"/>
          </a:xfrm>
        </p:spPr>
        <p:txBody>
          <a:bodyPr/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solidFill>
                  <a:srgbClr val="139D41"/>
                </a:solidFill>
              </a:rPr>
              <a:t>Researchers </a:t>
            </a:r>
            <a:r>
              <a:rPr lang="en-US" sz="2400" dirty="0">
                <a:solidFill>
                  <a:srgbClr val="139D41"/>
                </a:solidFill>
              </a:rPr>
              <a:t>now agree that certain negative characteristics of nature can be “nurtured” out in future generations</a:t>
            </a:r>
            <a:r>
              <a:rPr lang="en-US" sz="2400" dirty="0" smtClean="0">
                <a:solidFill>
                  <a:srgbClr val="139D41"/>
                </a:solidFill>
              </a:rPr>
              <a:t>.</a:t>
            </a:r>
            <a:endParaRPr lang="en-US" sz="2400" dirty="0">
              <a:solidFill>
                <a:srgbClr val="139D41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>
                <a:solidFill>
                  <a:srgbClr val="00B0F0"/>
                </a:solidFill>
              </a:rPr>
              <a:t>Epigenetics is showing how your environment and your choices can influence your genetic code as well as your children’s genetic code</a:t>
            </a:r>
            <a:r>
              <a:rPr lang="en-US" sz="2400" dirty="0" smtClean="0">
                <a:solidFill>
                  <a:srgbClr val="00B0F0"/>
                </a:solidFill>
              </a:rPr>
              <a:t>.</a:t>
            </a:r>
            <a:endParaRPr lang="en-US" sz="2400" dirty="0">
              <a:solidFill>
                <a:srgbClr val="00B0F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>
                <a:solidFill>
                  <a:srgbClr val="EB3D94"/>
                </a:solidFill>
              </a:rPr>
              <a:t>Example: Diet, stress and prenatal nutrition can make an imprint on genes that is passed to the next generation.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Research on Nature </a:t>
            </a:r>
            <a:r>
              <a:rPr lang="en-US" dirty="0" err="1" smtClean="0"/>
              <a:t>vs</a:t>
            </a:r>
            <a:r>
              <a:rPr lang="en-US" dirty="0" smtClean="0"/>
              <a:t> Nurture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592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</a:t>
            </a:r>
            <a:r>
              <a:rPr lang="en-US" dirty="0" smtClean="0">
                <a:solidFill>
                  <a:srgbClr val="FF0000"/>
                </a:solidFill>
              </a:rPr>
              <a:t>Our “I” and Our “Self”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7" descr="Beliefs Diagram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524000"/>
            <a:ext cx="8377298" cy="3505200"/>
          </a:xfrm>
        </p:spPr>
      </p:pic>
    </p:spTree>
    <p:extLst>
      <p:ext uri="{BB962C8B-B14F-4D97-AF65-F5344CB8AC3E}">
        <p14:creationId xmlns:p14="http://schemas.microsoft.com/office/powerpoint/2010/main" val="1834000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7" indent="-514350">
              <a:buAutoNum type="arabicPeriod"/>
            </a:pPr>
            <a:r>
              <a:rPr lang="en-US" dirty="0" smtClean="0">
                <a:solidFill>
                  <a:srgbClr val="139D41"/>
                </a:solidFill>
              </a:rPr>
              <a:t>Predisposed to form and sustain long term positive nurturing relationships.</a:t>
            </a:r>
          </a:p>
          <a:p>
            <a:pPr marL="623887" indent="-514350"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Predisposed to seek moral and spiritual meaning.</a:t>
            </a:r>
          </a:p>
          <a:p>
            <a:pPr marL="623887" indent="-514350">
              <a:buAutoNum type="arabicPeriod"/>
            </a:pPr>
            <a:r>
              <a:rPr lang="en-US" dirty="0" smtClean="0">
                <a:solidFill>
                  <a:srgbClr val="EB3D94"/>
                </a:solidFill>
              </a:rPr>
              <a:t>Positive nurturing relationships and a connection to your spiritual power improve long term health.</a:t>
            </a:r>
          </a:p>
          <a:p>
            <a:pPr marL="623887" indent="-514350"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Positive nurturing environment shapes children’s emotions, thoughts, behavior and brain development.</a:t>
            </a:r>
          </a:p>
          <a:p>
            <a:pPr marL="623887" indent="-514350"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  <a:r>
              <a:rPr lang="en-US" dirty="0" smtClean="0">
                <a:solidFill>
                  <a:srgbClr val="FF0000"/>
                </a:solidFill>
              </a:rPr>
              <a:t>Characteristics of “I”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98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sz="3600" dirty="0" smtClean="0"/>
              <a:t>The following are basic beliefs and practices that </a:t>
            </a:r>
            <a:r>
              <a:rPr lang="en-US" sz="3600" dirty="0"/>
              <a:t>a</a:t>
            </a:r>
            <a:r>
              <a:rPr lang="en-US" sz="3600" dirty="0" smtClean="0"/>
              <a:t>dults need to adopt into their personal life to be prepared to implement the nurturing philosophy into their parenting and teaching practices.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Beliefs and Practices of Adults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66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fontAlgn="auto" hangingPunct="0">
              <a:spcAft>
                <a:spcPts val="0"/>
              </a:spcAft>
              <a:buClr>
                <a:srgbClr val="72A376"/>
              </a:buClr>
              <a:buFont typeface="Wingdings 3"/>
              <a:buChar char=""/>
              <a:defRPr/>
            </a:pPr>
            <a:endParaRPr lang="en-US" sz="2800" dirty="0">
              <a:solidFill>
                <a:srgbClr val="002060"/>
              </a:solidFill>
            </a:endParaRPr>
          </a:p>
          <a:p>
            <a:pPr eaLnBrk="0" fontAlgn="auto" hangingPunct="0">
              <a:spcAft>
                <a:spcPts val="0"/>
              </a:spcAft>
              <a:buClr>
                <a:srgbClr val="72A376"/>
              </a:buClr>
              <a:buFont typeface="Wingdings 3"/>
              <a:buChar char=""/>
              <a:defRPr/>
            </a:pPr>
            <a:r>
              <a:rPr lang="en-US" sz="2800" dirty="0">
                <a:solidFill>
                  <a:srgbClr val="002060"/>
                </a:solidFill>
              </a:rPr>
              <a:t>“Being” constitutes the core elements of our identity; our personality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</a:p>
          <a:p>
            <a:pPr eaLnBrk="0" fontAlgn="auto" hangingPunct="0">
              <a:spcAft>
                <a:spcPts val="0"/>
              </a:spcAft>
              <a:buClr>
                <a:srgbClr val="72A376"/>
              </a:buClr>
              <a:buFont typeface="Wingdings 3"/>
              <a:buChar char=""/>
              <a:defRPr/>
            </a:pPr>
            <a:endParaRPr lang="en-US" sz="2800" dirty="0">
              <a:solidFill>
                <a:srgbClr val="002060"/>
              </a:solidFill>
            </a:endParaRPr>
          </a:p>
          <a:p>
            <a:pPr eaLnBrk="0" fontAlgn="auto" hangingPunct="0">
              <a:spcAft>
                <a:spcPts val="0"/>
              </a:spcAft>
              <a:buClr>
                <a:srgbClr val="72A376"/>
              </a:buClr>
              <a:buFont typeface="Wingdings 3"/>
              <a:buChar char=""/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“Doing” constitutes our behavior</a:t>
            </a:r>
            <a:endParaRPr lang="en-US" sz="2800" dirty="0">
              <a:solidFill>
                <a:srgbClr val="002060"/>
              </a:solidFill>
            </a:endParaRPr>
          </a:p>
          <a:p>
            <a:pPr marL="109537" indent="0" eaLnBrk="0" fontAlgn="auto" hangingPunct="0">
              <a:spcAft>
                <a:spcPts val="0"/>
              </a:spcAft>
              <a:buClr>
                <a:srgbClr val="72A376"/>
              </a:buClr>
              <a:buFont typeface="Wingdings 3"/>
              <a:buNone/>
              <a:defRPr/>
            </a:pPr>
            <a:endParaRPr lang="en-US" dirty="0">
              <a:solidFill>
                <a:srgbClr val="002060"/>
              </a:solidFill>
            </a:endParaRPr>
          </a:p>
          <a:p>
            <a:pPr eaLnBrk="0" fontAlgn="auto" hangingPunct="0">
              <a:spcAft>
                <a:spcPts val="0"/>
              </a:spcAft>
              <a:buClr>
                <a:srgbClr val="72A376"/>
              </a:buClr>
              <a:buFont typeface="Wingdings 3"/>
              <a:buChar char=""/>
              <a:defRPr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Behavior does not define a person, rather describes a person’s actions and state of consciousness at that moment.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100" dirty="0" smtClean="0">
                <a:solidFill>
                  <a:srgbClr val="139D41"/>
                </a:solidFill>
              </a:rPr>
              <a:t> In humans </a:t>
            </a:r>
            <a:r>
              <a:rPr lang="en-US" sz="3100" dirty="0">
                <a:solidFill>
                  <a:srgbClr val="139D41"/>
                </a:solidFill>
              </a:rPr>
              <a:t>there is an essential difference between our “being” and our “</a:t>
            </a:r>
            <a:r>
              <a:rPr lang="en-US" sz="3100" dirty="0" smtClean="0">
                <a:solidFill>
                  <a:srgbClr val="139D41"/>
                </a:solidFill>
              </a:rPr>
              <a:t>doing.”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159648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</a:rPr>
              <a:t>Philosophy is a well thought out set of beliefs.</a:t>
            </a:r>
          </a:p>
          <a:p>
            <a:pPr eaLnBrk="1" hangingPunct="1"/>
            <a:r>
              <a:rPr lang="en-US" dirty="0">
                <a:solidFill>
                  <a:srgbClr val="EB3D94"/>
                </a:solidFill>
              </a:rPr>
              <a:t>A defined philosophy allows individuals to make conscious, congruent choices.</a:t>
            </a:r>
          </a:p>
          <a:p>
            <a:pPr eaLnBrk="1" hangingPunct="1"/>
            <a:r>
              <a:rPr lang="en-US" dirty="0">
                <a:solidFill>
                  <a:srgbClr val="0070C0"/>
                </a:solidFill>
              </a:rPr>
              <a:t>Parenting entails a set of unconscious beliefs and practices that have been past down and recycled to another generation of children without understanding or challenge.</a:t>
            </a:r>
          </a:p>
          <a:p>
            <a:pPr eaLnBrk="1" hangingPunct="1"/>
            <a:r>
              <a:rPr lang="en-US" dirty="0">
                <a:solidFill>
                  <a:srgbClr val="660066"/>
                </a:solidFill>
              </a:rPr>
              <a:t>The best parents/teachers make conscious, informed choices in raising/teaching their children.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Understanding your Philosophy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3289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rgbClr val="0070C0"/>
                </a:solidFill>
              </a:rPr>
              <a:t>A role is generally defined as a set of behaviors that are time and situation specific. </a:t>
            </a:r>
          </a:p>
          <a:p>
            <a:pPr>
              <a:buNone/>
            </a:pPr>
            <a:r>
              <a:rPr lang="en-US" dirty="0">
                <a:solidFill>
                  <a:srgbClr val="0070C0"/>
                </a:solidFill>
              </a:rPr>
              <a:t>  </a:t>
            </a:r>
            <a:r>
              <a:rPr lang="en-US" sz="2400" dirty="0">
                <a:solidFill>
                  <a:srgbClr val="FF0000"/>
                </a:solidFill>
              </a:rPr>
              <a:t>There are three primary categories of roles (doings) that humans (beings) generally are involved: </a:t>
            </a:r>
          </a:p>
          <a:p>
            <a:pPr lvl="1"/>
            <a:r>
              <a:rPr lang="en-US" sz="2000" b="1" dirty="0">
                <a:solidFill>
                  <a:srgbClr val="00B050"/>
                </a:solidFill>
              </a:rPr>
              <a:t>Family Roles </a:t>
            </a:r>
            <a:r>
              <a:rPr lang="en-US" sz="2000" dirty="0"/>
              <a:t>—mother/father, husband/wife brother/sister, aunt/uncle, niece/ nephew, grandmother/grandfather, etc.</a:t>
            </a:r>
          </a:p>
          <a:p>
            <a:pPr lvl="1"/>
            <a:r>
              <a:rPr lang="en-US" sz="2000" b="1" dirty="0">
                <a:solidFill>
                  <a:srgbClr val="00B050"/>
                </a:solidFill>
              </a:rPr>
              <a:t>Work/Career Roles </a:t>
            </a:r>
            <a:r>
              <a:rPr lang="en-US" sz="2000" dirty="0"/>
              <a:t>—teacher, lawyer, auto worker, politician, laborer, social worker, parent educator, student, etc.</a:t>
            </a:r>
          </a:p>
          <a:p>
            <a:pPr lvl="1"/>
            <a:r>
              <a:rPr lang="en-US" sz="2000" b="1" dirty="0">
                <a:solidFill>
                  <a:srgbClr val="00B050"/>
                </a:solidFill>
              </a:rPr>
              <a:t>Community Roles </a:t>
            </a:r>
            <a:r>
              <a:rPr lang="en-US" sz="2000" dirty="0"/>
              <a:t>—neighbor, cub-scout leader, den mother, consumer, volunteer coach, PTA, etc.  </a:t>
            </a:r>
          </a:p>
          <a:p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0" dirty="0" smtClean="0">
                <a:solidFill>
                  <a:srgbClr val="FF0000"/>
                </a:solidFill>
                <a:effectLst/>
              </a:rPr>
              <a:t>  Parenting and Teaching are Roles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2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Nurturing Mommies and Daddies are created from nurturing women and men</a:t>
            </a:r>
          </a:p>
          <a:p>
            <a:pPr>
              <a:buFont typeface="Wingdings 3" pitchFamily="18" charset="2"/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  <a:p>
            <a:pPr>
              <a:buFont typeface="Wingdings 3" pitchFamily="18" charset="2"/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Caregivers that nurture themselves</a:t>
            </a:r>
          </a:p>
          <a:p>
            <a:pPr>
              <a:buFont typeface="Wingdings 3" pitchFamily="18" charset="2"/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  as men or women are better </a:t>
            </a:r>
          </a:p>
          <a:p>
            <a:pPr>
              <a:buFont typeface="Wingdings 3" pitchFamily="18" charset="2"/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  equipped to nurture others.</a:t>
            </a:r>
          </a:p>
          <a:p>
            <a:pPr>
              <a:buFont typeface="Wingdings 3" pitchFamily="18" charset="2"/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pPr>
              <a:buFont typeface="Wingdings 3" pitchFamily="18" charset="2"/>
              <a:buNone/>
            </a:pPr>
            <a:r>
              <a:rPr lang="en-US" sz="2800" dirty="0" smtClean="0">
                <a:solidFill>
                  <a:srgbClr val="139D41"/>
                </a:solidFill>
              </a:rPr>
              <a:t>Burnout and stress are the result of ignoring the basic needs of self.</a:t>
            </a:r>
          </a:p>
          <a:p>
            <a:endParaRPr lang="en-US" dirty="0" smtClean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EB3D94"/>
                </a:solidFill>
              </a:rPr>
              <a:t>             </a:t>
            </a:r>
            <a:r>
              <a:rPr lang="en-US" sz="4000" dirty="0" smtClean="0">
                <a:solidFill>
                  <a:srgbClr val="EB3D94"/>
                </a:solidFill>
              </a:rPr>
              <a:t>Nurturing my self </a:t>
            </a:r>
            <a:r>
              <a:rPr lang="en-US" sz="2800" dirty="0" smtClean="0">
                <a:solidFill>
                  <a:srgbClr val="EB3D94"/>
                </a:solidFill>
              </a:rPr>
              <a:t/>
            </a:r>
            <a:br>
              <a:rPr lang="en-US" sz="2800" dirty="0" smtClean="0">
                <a:solidFill>
                  <a:srgbClr val="EB3D94"/>
                </a:solidFill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6216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S</a:t>
            </a:r>
            <a:r>
              <a:rPr lang="en-US" sz="2800" dirty="0"/>
              <a:t>ocial-need for friendships, others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P</a:t>
            </a:r>
            <a:r>
              <a:rPr lang="en-US" sz="2800" dirty="0"/>
              <a:t>hysical-food, water, exercise, sex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/>
              <a:t>ntellectual- read, problem solve, facts</a:t>
            </a:r>
            <a:endParaRPr lang="en-US" sz="2800" dirty="0"/>
          </a:p>
          <a:p>
            <a:r>
              <a:rPr lang="en-US" sz="2800" b="1" dirty="0" smtClean="0">
                <a:solidFill>
                  <a:srgbClr val="FF0000"/>
                </a:solidFill>
              </a:rPr>
              <a:t>C</a:t>
            </a:r>
            <a:r>
              <a:rPr lang="en-US" sz="2800" dirty="0" smtClean="0"/>
              <a:t>reativity- art, dance, dress, tattoos</a:t>
            </a:r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/>
              <a:t>motional-need to express feelings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S</a:t>
            </a:r>
            <a:r>
              <a:rPr lang="en-US" sz="2800" dirty="0"/>
              <a:t>piritual-need for belonging, purpose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</a:t>
            </a:r>
            <a:r>
              <a:rPr lang="en-US" dirty="0" smtClean="0">
                <a:solidFill>
                  <a:srgbClr val="139D41"/>
                </a:solidFill>
              </a:rPr>
              <a:t>Basic Human Needs</a:t>
            </a:r>
            <a:endParaRPr lang="en-US" dirty="0">
              <a:solidFill>
                <a:srgbClr val="139D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03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“You make me angry!”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“It’s your fault. You made me……..”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“That kid makes me furious”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“You are my everything”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“You made me love you…..”</a:t>
            </a:r>
          </a:p>
          <a:p>
            <a:r>
              <a:rPr lang="en-US" dirty="0" smtClean="0">
                <a:solidFill>
                  <a:srgbClr val="EB3D94"/>
                </a:solidFill>
              </a:rPr>
              <a:t>“You drive me crazy….. To my wits end”</a:t>
            </a:r>
          </a:p>
          <a:p>
            <a:endParaRPr lang="en-US" dirty="0"/>
          </a:p>
          <a:p>
            <a:r>
              <a:rPr lang="en-US" dirty="0" smtClean="0"/>
              <a:t>The Pinocchio Effect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Control of Thoughts and Feelings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447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Good spankings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Good tongue lashing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Good beatings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Good slap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Constructive criticism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Treat your children the way you would be liked to be treated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B3D94"/>
                </a:solidFill>
              </a:rPr>
              <a:t>             R-E-S-P-E-C-T</a:t>
            </a:r>
            <a:endParaRPr lang="en-US" dirty="0">
              <a:solidFill>
                <a:srgbClr val="EB3D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617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109537" indent="0">
              <a:buNone/>
            </a:pPr>
            <a:r>
              <a:rPr lang="en-US" dirty="0" smtClean="0"/>
              <a:t>Based on adults understanding and adopting nurturing beliefs and practices, the following are strategies to enhance the four C’s of Nurturing:</a:t>
            </a:r>
          </a:p>
          <a:p>
            <a:pPr marL="109537" indent="0">
              <a:buNone/>
            </a:pPr>
            <a:r>
              <a:rPr lang="en-US" dirty="0" smtClean="0"/>
              <a:t> Compassion</a:t>
            </a:r>
          </a:p>
          <a:p>
            <a:pPr marL="109537" indent="0">
              <a:buNone/>
            </a:pPr>
            <a:r>
              <a:rPr lang="en-US" dirty="0"/>
              <a:t> </a:t>
            </a:r>
            <a:r>
              <a:rPr lang="en-US" dirty="0" smtClean="0"/>
              <a:t>            Communication</a:t>
            </a:r>
          </a:p>
          <a:p>
            <a:pPr marL="109537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Cooperation</a:t>
            </a:r>
          </a:p>
          <a:p>
            <a:pPr marL="109537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Confidence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Teaching Children New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266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1. Recognizing, understanding and handling feelings.</a:t>
            </a:r>
          </a:p>
          <a:p>
            <a:pPr marL="109537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2. Managing stress, sadness </a:t>
            </a:r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dirty="0" smtClean="0">
                <a:solidFill>
                  <a:srgbClr val="FF0000"/>
                </a:solidFill>
              </a:rPr>
              <a:t>anger.</a:t>
            </a:r>
          </a:p>
          <a:p>
            <a:pPr marL="109537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3. Teaching children how to recognize feelings in others.</a:t>
            </a:r>
          </a:p>
          <a:p>
            <a:pPr marL="109537" indent="0">
              <a:buNone/>
            </a:pPr>
            <a:r>
              <a:rPr lang="en-US" dirty="0" smtClean="0">
                <a:solidFill>
                  <a:srgbClr val="EB3D94"/>
                </a:solidFill>
              </a:rPr>
              <a:t>4. Taking care of objects (toys and clothes); of other life forms (plants and animals); and other humans (having friends, baby sitting, brothers/sisters)</a:t>
            </a:r>
          </a:p>
          <a:p>
            <a:pPr marL="109537" indent="0">
              <a:buNone/>
            </a:pPr>
            <a:endParaRPr lang="en-US" dirty="0"/>
          </a:p>
          <a:p>
            <a:pPr marL="109537" indent="0">
              <a:buNone/>
            </a:pPr>
            <a:endParaRPr lang="en-US" dirty="0"/>
          </a:p>
          <a:p>
            <a:pPr marL="109537" indent="0">
              <a:buNone/>
            </a:pPr>
            <a:endParaRPr lang="en-US" dirty="0" smtClean="0"/>
          </a:p>
          <a:p>
            <a:pPr marL="109537" indent="0">
              <a:buNone/>
            </a:pPr>
            <a:endParaRPr lang="en-US" dirty="0"/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</a:t>
            </a:r>
            <a:r>
              <a:rPr lang="en-US" dirty="0" smtClean="0">
                <a:solidFill>
                  <a:srgbClr val="00B0F0"/>
                </a:solidFill>
              </a:rPr>
              <a:t>Compassion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5124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r>
              <a:rPr lang="en-US" dirty="0" smtClean="0">
                <a:solidFill>
                  <a:srgbClr val="EB3D94"/>
                </a:solidFill>
              </a:rPr>
              <a:t>Communication</a:t>
            </a:r>
            <a:endParaRPr lang="en-US" dirty="0">
              <a:solidFill>
                <a:srgbClr val="EB3D94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dirty="0" smtClean="0">
                <a:solidFill>
                  <a:srgbClr val="139D41"/>
                </a:solidFill>
              </a:rPr>
              <a:t>1. Honoring a child’s desire</a:t>
            </a:r>
          </a:p>
          <a:p>
            <a:pPr marL="623887" indent="-514350">
              <a:buAutoNum type="arabicPeriod"/>
            </a:pPr>
            <a:endParaRPr lang="en-US" dirty="0" smtClean="0">
              <a:solidFill>
                <a:srgbClr val="139D41"/>
              </a:solidFill>
            </a:endParaRPr>
          </a:p>
          <a:p>
            <a:pPr marL="109537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2. Replacing blaming statements with responsibility statements</a:t>
            </a:r>
          </a:p>
          <a:p>
            <a:pPr marL="109537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109537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3. Pay attention to what you want and not to what you don’t want. </a:t>
            </a:r>
          </a:p>
          <a:p>
            <a:pPr marL="109537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109537" indent="0">
              <a:buNone/>
            </a:pPr>
            <a:r>
              <a:rPr lang="en-US" dirty="0" smtClean="0">
                <a:solidFill>
                  <a:srgbClr val="660066"/>
                </a:solidFill>
              </a:rPr>
              <a:t>4. Too many “no” statements without corresponding “yes” statements.</a:t>
            </a:r>
          </a:p>
          <a:p>
            <a:pPr marL="109537" indent="0">
              <a:buNone/>
            </a:pPr>
            <a:endParaRPr lang="en-US" dirty="0" smtClean="0"/>
          </a:p>
          <a:p>
            <a:pPr marL="109537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575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1. Elimination of corporal punishment and replacement with consequences with dignity.</a:t>
            </a:r>
          </a:p>
          <a:p>
            <a:pPr marL="623887" indent="-514350">
              <a:buAutoNum type="arabicPeriod"/>
            </a:pPr>
            <a:endParaRPr lang="en-US" dirty="0" smtClean="0"/>
          </a:p>
          <a:p>
            <a:pPr marL="109537" indent="0">
              <a:buNone/>
            </a:pPr>
            <a:r>
              <a:rPr lang="en-US" dirty="0" smtClean="0">
                <a:solidFill>
                  <a:srgbClr val="EB3D94"/>
                </a:solidFill>
              </a:rPr>
              <a:t>2. Develop Family Morals, Values and Rules</a:t>
            </a:r>
          </a:p>
          <a:p>
            <a:pPr marL="109537" indent="0">
              <a:buNone/>
            </a:pPr>
            <a:endParaRPr lang="en-US" dirty="0" smtClean="0"/>
          </a:p>
          <a:p>
            <a:pPr marL="109537" indent="0">
              <a:buNone/>
            </a:pPr>
            <a:r>
              <a:rPr lang="en-US" dirty="0" smtClean="0">
                <a:solidFill>
                  <a:srgbClr val="139D41"/>
                </a:solidFill>
              </a:rPr>
              <a:t>3. Praise for Being and Doing statements</a:t>
            </a:r>
          </a:p>
          <a:p>
            <a:pPr marL="109537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109537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4. Special recognitions: red plate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</a:t>
            </a:r>
            <a:r>
              <a:rPr lang="en-US" dirty="0" smtClean="0">
                <a:solidFill>
                  <a:srgbClr val="00B050"/>
                </a:solidFill>
              </a:rPr>
              <a:t>Cooperation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9820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1. Building self-concept, esteem and value through helping children get their needs met.</a:t>
            </a:r>
          </a:p>
          <a:p>
            <a:pPr marL="623887" indent="-514350">
              <a:buAutoNum type="arabicPeriod"/>
            </a:pPr>
            <a:endParaRPr lang="en-US" sz="2400" dirty="0" smtClean="0">
              <a:solidFill>
                <a:srgbClr val="00B050"/>
              </a:solidFill>
            </a:endParaRPr>
          </a:p>
          <a:p>
            <a:pPr marL="109537" indent="0">
              <a:buNone/>
            </a:pPr>
            <a:r>
              <a:rPr lang="en-US" sz="2400" dirty="0">
                <a:solidFill>
                  <a:srgbClr val="00B0F0"/>
                </a:solidFill>
              </a:rPr>
              <a:t>2</a:t>
            </a:r>
            <a:r>
              <a:rPr lang="en-US" sz="2400" dirty="0" smtClean="0">
                <a:solidFill>
                  <a:srgbClr val="00B0F0"/>
                </a:solidFill>
              </a:rPr>
              <a:t>. Owning feelings and teaching children how to express their feelings respecting self, others (including animals) and objects.</a:t>
            </a:r>
          </a:p>
          <a:p>
            <a:pPr marL="109537" indent="0">
              <a:buNone/>
            </a:pPr>
            <a:endParaRPr lang="en-US" sz="2400" dirty="0" smtClean="0">
              <a:solidFill>
                <a:srgbClr val="00B0F0"/>
              </a:solidFill>
            </a:endParaRPr>
          </a:p>
          <a:p>
            <a:pPr marL="109537" indent="0">
              <a:buNone/>
            </a:pPr>
            <a:r>
              <a:rPr lang="en-US" sz="2400" dirty="0">
                <a:solidFill>
                  <a:srgbClr val="EB3D94"/>
                </a:solidFill>
              </a:rPr>
              <a:t>3</a:t>
            </a:r>
            <a:r>
              <a:rPr lang="en-US" sz="2400" dirty="0" smtClean="0">
                <a:solidFill>
                  <a:srgbClr val="EB3D94"/>
                </a:solidFill>
              </a:rPr>
              <a:t>. Owning one’s body parts</a:t>
            </a:r>
          </a:p>
          <a:p>
            <a:pPr marL="109537" indent="0">
              <a:buNone/>
            </a:pPr>
            <a:endParaRPr lang="en-US" sz="2400" dirty="0" smtClean="0">
              <a:solidFill>
                <a:srgbClr val="EB3D94"/>
              </a:solidFill>
            </a:endParaRPr>
          </a:p>
          <a:p>
            <a:pPr marL="109537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4. Bed time power stories</a:t>
            </a:r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</a:t>
            </a:r>
            <a:r>
              <a:rPr lang="en-US" dirty="0" smtClean="0">
                <a:solidFill>
                  <a:srgbClr val="0070C0"/>
                </a:solidFill>
              </a:rPr>
              <a:t>Confidence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730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>
                <a:solidFill>
                  <a:srgbClr val="139D41"/>
                </a:solidFill>
              </a:rPr>
              <a:t>Nurturing embraces the </a:t>
            </a:r>
            <a:r>
              <a:rPr lang="en-US" sz="3600" b="1" dirty="0">
                <a:solidFill>
                  <a:srgbClr val="139D41"/>
                </a:solidFill>
              </a:rPr>
              <a:t>philosophy</a:t>
            </a:r>
            <a:r>
              <a:rPr lang="en-US" sz="2400" dirty="0">
                <a:solidFill>
                  <a:srgbClr val="139D41"/>
                </a:solidFill>
              </a:rPr>
              <a:t> of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solidFill>
                  <a:srgbClr val="139D41"/>
                </a:solidFill>
              </a:rPr>
              <a:t>raising/teaching </a:t>
            </a:r>
            <a:r>
              <a:rPr lang="en-US" sz="2400" dirty="0">
                <a:solidFill>
                  <a:srgbClr val="139D41"/>
                </a:solidFill>
              </a:rPr>
              <a:t>children in </a:t>
            </a:r>
            <a:r>
              <a:rPr lang="en-US" sz="2400" dirty="0" smtClean="0">
                <a:solidFill>
                  <a:srgbClr val="139D41"/>
                </a:solidFill>
              </a:rPr>
              <a:t>non-violent, caring </a:t>
            </a:r>
            <a:r>
              <a:rPr lang="en-US" sz="2400" dirty="0">
                <a:solidFill>
                  <a:srgbClr val="139D41"/>
                </a:solidFill>
              </a:rPr>
              <a:t>environments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>
                <a:solidFill>
                  <a:srgbClr val="FF0000"/>
                </a:solidFill>
              </a:rPr>
              <a:t>Building family attachments, empathy, and compassion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>
                <a:solidFill>
                  <a:srgbClr val="0070C0"/>
                </a:solidFill>
              </a:rPr>
              <a:t>Understanding brain development and functioning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>
                <a:solidFill>
                  <a:srgbClr val="EB3D94"/>
                </a:solidFill>
              </a:rPr>
              <a:t>Enhancing self-concept, self esteem and self worth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>
                <a:solidFill>
                  <a:srgbClr val="7030A0"/>
                </a:solidFill>
              </a:rPr>
              <a:t>Empowering children, teens and adults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>
                <a:solidFill>
                  <a:srgbClr val="660066"/>
                </a:solidFill>
              </a:rPr>
              <a:t>Teaching and utilizing discipline with dignity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>
                <a:solidFill>
                  <a:srgbClr val="00B050"/>
                </a:solidFill>
              </a:rPr>
              <a:t>Increasing self-awareness and </a:t>
            </a:r>
            <a:r>
              <a:rPr lang="en-US" sz="2400" dirty="0" smtClean="0">
                <a:solidFill>
                  <a:srgbClr val="00B050"/>
                </a:solidFill>
              </a:rPr>
              <a:t>self-acceptance</a:t>
            </a:r>
            <a:endParaRPr lang="en-US" sz="2400" dirty="0">
              <a:solidFill>
                <a:srgbClr val="00B05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>
                <a:solidFill>
                  <a:srgbClr val="7030A0"/>
                </a:solidFill>
              </a:rPr>
              <a:t>Promoting fun, laughter, and play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Philosophy of Nurturing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296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4"/>
          <p:cNvSpPr txBox="1">
            <a:spLocks noChangeArrowheads="1"/>
          </p:cNvSpPr>
          <p:nvPr/>
        </p:nvSpPr>
        <p:spPr bwMode="auto">
          <a:xfrm>
            <a:off x="2336800" y="6057900"/>
            <a:ext cx="4572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Papyrus" pitchFamily="66" charset="0"/>
              </a:rPr>
              <a:t>Family Development Resources, Inc.</a:t>
            </a:r>
          </a:p>
          <a:p>
            <a:pPr algn="ctr">
              <a:spcBef>
                <a:spcPct val="50000"/>
              </a:spcBef>
            </a:pPr>
            <a:r>
              <a:rPr lang="en-US" sz="800">
                <a:solidFill>
                  <a:schemeClr val="tx2"/>
                </a:solidFill>
                <a:latin typeface="Papyrus" pitchFamily="66" charset="0"/>
              </a:rPr>
              <a:t>Publishers of the Nurturing Parenting Programs</a:t>
            </a:r>
            <a:r>
              <a:rPr lang="en-US" sz="800" baseline="30000">
                <a:solidFill>
                  <a:schemeClr val="tx2"/>
                </a:solidFill>
                <a:latin typeface="Papyrus" pitchFamily="66" charset="0"/>
              </a:rPr>
              <a:t>®</a:t>
            </a:r>
          </a:p>
          <a:p>
            <a:pPr algn="ctr">
              <a:spcBef>
                <a:spcPct val="50000"/>
              </a:spcBef>
            </a:pPr>
            <a:r>
              <a:rPr lang="en-US" sz="1000" baseline="30000">
                <a:solidFill>
                  <a:schemeClr val="tx2"/>
                </a:solidFill>
                <a:latin typeface="Papyrus" pitchFamily="66" charset="0"/>
              </a:rPr>
              <a:t>Visit our Website at www.nurturingparenting.com</a:t>
            </a:r>
            <a:endParaRPr lang="en-US" sz="1000" u="sng" baseline="30000">
              <a:solidFill>
                <a:schemeClr val="tx2"/>
              </a:solidFill>
              <a:latin typeface="Papyrus" pitchFamily="66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>
                <a:latin typeface="Papyrus" pitchFamily="66" charset="0"/>
              </a:rPr>
              <a:t>The Two Wolves</a:t>
            </a:r>
            <a:br>
              <a:rPr lang="en-US" sz="5400" dirty="0">
                <a:latin typeface="Papyrus" pitchFamily="66" charset="0"/>
              </a:rPr>
            </a:br>
            <a:r>
              <a:rPr lang="en-US" sz="1000" dirty="0">
                <a:latin typeface="Papyrus" pitchFamily="66" charset="0"/>
              </a:rPr>
              <a:t/>
            </a:r>
            <a:br>
              <a:rPr lang="en-US" sz="1000" dirty="0">
                <a:latin typeface="Papyrus" pitchFamily="66" charset="0"/>
              </a:rPr>
            </a:br>
            <a:r>
              <a:rPr lang="en-US" sz="1800" dirty="0">
                <a:latin typeface="Papyrus" pitchFamily="66" charset="0"/>
              </a:rPr>
              <a:t>Native American Wisdom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6" descr="3F06108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48000"/>
          </a:blip>
          <a:srcRect/>
          <a:stretch>
            <a:fillRect/>
          </a:stretch>
        </p:blipFill>
        <p:spPr>
          <a:xfrm>
            <a:off x="2667000" y="228600"/>
            <a:ext cx="4773613" cy="5562600"/>
          </a:xfrm>
        </p:spPr>
      </p:pic>
      <p:sp>
        <p:nvSpPr>
          <p:cNvPr id="70659" name="Rectangle 1"/>
          <p:cNvSpPr>
            <a:spLocks noChangeArrowheads="1"/>
          </p:cNvSpPr>
          <p:nvPr/>
        </p:nvSpPr>
        <p:spPr bwMode="auto">
          <a:xfrm>
            <a:off x="2209800" y="5627688"/>
            <a:ext cx="66294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>
                <a:latin typeface="Papyrus" pitchFamily="66" charset="0"/>
              </a:rPr>
              <a:t>“An elder Cherokee Native American was teaching his grandchild about life.  He said to his grandchild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486400"/>
            <a:ext cx="8229600" cy="69691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Papyrus" pitchFamily="66" charset="0"/>
              </a:rPr>
              <a:t>“A fight is going on inside of me … and it is a terrible fight and it is between two wolves.</a:t>
            </a:r>
            <a:r>
              <a:rPr lang="en-US" sz="2400" smtClean="0">
                <a:latin typeface="Papyrus" pitchFamily="66" charset="0"/>
              </a:rPr>
              <a:t> </a:t>
            </a:r>
          </a:p>
        </p:txBody>
      </p:sp>
      <p:pic>
        <p:nvPicPr>
          <p:cNvPr id="71683" name="Picture 4" descr="3B5FD303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>
            <a:lum contrast="60000"/>
          </a:blip>
          <a:srcRect/>
          <a:stretch>
            <a:fillRect/>
          </a:stretch>
        </p:blipFill>
        <p:spPr bwMode="auto">
          <a:xfrm>
            <a:off x="457200" y="381000"/>
            <a:ext cx="7564438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562600"/>
            <a:ext cx="8229600" cy="85725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Papyrus" pitchFamily="66" charset="0"/>
              </a:rPr>
              <a:t>One wolf represents fear, anger, envy, sorrow, regret, greed, arrogance, self-pity, guilt, resentment, inferiority, lies, false pride, superiority and ego. </a:t>
            </a:r>
          </a:p>
        </p:txBody>
      </p:sp>
      <p:pic>
        <p:nvPicPr>
          <p:cNvPr id="72707" name="Picture 4" descr="CD3BE928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>
            <a:lum contrast="48000"/>
          </a:blip>
          <a:srcRect/>
          <a:stretch>
            <a:fillRect/>
          </a:stretch>
        </p:blipFill>
        <p:spPr bwMode="auto">
          <a:xfrm>
            <a:off x="508000" y="1143000"/>
            <a:ext cx="8229600" cy="4171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8229600" cy="97155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Papyrus" pitchFamily="66" charset="0"/>
              </a:rPr>
              <a:t>The other wolf stands for honor, joy, peace, love, hope, sharing, serenity, humility, kindness, benevolence, friendship, empathy, generosity, truth, compassion, and faith.</a:t>
            </a:r>
          </a:p>
        </p:txBody>
      </p:sp>
      <p:pic>
        <p:nvPicPr>
          <p:cNvPr id="73731" name="Picture 4" descr="FD8C709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>
            <a:lum contrast="60000"/>
          </a:blip>
          <a:srcRect/>
          <a:stretch>
            <a:fillRect/>
          </a:stretch>
        </p:blipFill>
        <p:spPr bwMode="auto">
          <a:xfrm>
            <a:off x="1447800" y="342900"/>
            <a:ext cx="7239000" cy="4381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638800"/>
            <a:ext cx="8229600" cy="58261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Papyrus" pitchFamily="66" charset="0"/>
              </a:rPr>
              <a:t>The same fight is going on inside of you and inside of every other human being too.” </a:t>
            </a:r>
          </a:p>
        </p:txBody>
      </p:sp>
      <p:pic>
        <p:nvPicPr>
          <p:cNvPr id="74755" name="Picture 7" descr="B0D4F4F4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>
            <a:lum contrast="42000"/>
          </a:blip>
          <a:srcRect/>
          <a:stretch>
            <a:fillRect/>
          </a:stretch>
        </p:blipFill>
        <p:spPr bwMode="auto">
          <a:xfrm>
            <a:off x="2438400" y="457200"/>
            <a:ext cx="4716463" cy="4868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257800"/>
            <a:ext cx="8229600" cy="9144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Papyrus" pitchFamily="66" charset="0"/>
              </a:rPr>
              <a:t>After thinking about it for a minute or two, the grandchild asked her grandfather, “Which wolf will win”? </a:t>
            </a:r>
          </a:p>
        </p:txBody>
      </p:sp>
      <p:pic>
        <p:nvPicPr>
          <p:cNvPr id="75779" name="Picture 6" descr="9D30B176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>
            <a:lum contrast="48000"/>
          </a:blip>
          <a:srcRect/>
          <a:stretch>
            <a:fillRect/>
          </a:stretch>
        </p:blipFill>
        <p:spPr bwMode="auto">
          <a:xfrm>
            <a:off x="457200" y="1231900"/>
            <a:ext cx="8229600" cy="3013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410200"/>
            <a:ext cx="8229600" cy="8382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Papyrus" pitchFamily="66" charset="0"/>
              </a:rPr>
              <a:t>The old man leaned toward his grandchild and whispered …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Papyrus" pitchFamily="66" charset="0"/>
              </a:rPr>
              <a:t>“The one you feed.”</a:t>
            </a:r>
            <a:r>
              <a:rPr lang="en-US" sz="2400" smtClean="0">
                <a:latin typeface="Papyrus" pitchFamily="66" charset="0"/>
              </a:rPr>
              <a:t> </a:t>
            </a:r>
          </a:p>
        </p:txBody>
      </p:sp>
      <p:pic>
        <p:nvPicPr>
          <p:cNvPr id="76803" name="Picture 4" descr="BD9385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>
            <a:lum contrast="48000"/>
          </a:blip>
          <a:srcRect/>
          <a:stretch>
            <a:fillRect/>
          </a:stretch>
        </p:blipFill>
        <p:spPr bwMode="auto">
          <a:xfrm>
            <a:off x="1905000" y="274638"/>
            <a:ext cx="6457950" cy="4906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7" indent="-514350"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Make time to take care for your self.</a:t>
            </a:r>
          </a:p>
          <a:p>
            <a:pPr marL="623887" indent="-514350">
              <a:buAutoNum type="arabicPeriod"/>
            </a:pPr>
            <a:r>
              <a:rPr lang="en-US" dirty="0">
                <a:solidFill>
                  <a:srgbClr val="139D41"/>
                </a:solidFill>
              </a:rPr>
              <a:t>Know the difference between “being” and “doing”</a:t>
            </a:r>
          </a:p>
          <a:p>
            <a:pPr marL="623887" indent="-514350"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Know the difference between your “self” and your “roles”</a:t>
            </a:r>
          </a:p>
          <a:p>
            <a:pPr marL="623887" indent="-514350">
              <a:buAutoNum type="arabicPeriod"/>
            </a:pPr>
            <a:r>
              <a:rPr lang="en-US" dirty="0">
                <a:solidFill>
                  <a:srgbClr val="7030A0"/>
                </a:solidFill>
              </a:rPr>
              <a:t>Stay in control of your thoughts and feelings: the Pinocchio Effect</a:t>
            </a:r>
          </a:p>
          <a:p>
            <a:pPr marL="623887" indent="-514350">
              <a:buAutoNum type="arabicPeriod"/>
            </a:pPr>
            <a:r>
              <a:rPr lang="en-US" dirty="0">
                <a:solidFill>
                  <a:srgbClr val="EB3D94"/>
                </a:solidFill>
              </a:rPr>
              <a:t>Respect your kids and they will respect you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Commitment to 10-Zero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496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dirty="0"/>
              <a:t> </a:t>
            </a:r>
          </a:p>
          <a:p>
            <a:r>
              <a:rPr lang="en-US" dirty="0">
                <a:solidFill>
                  <a:srgbClr val="139D41"/>
                </a:solidFill>
              </a:rPr>
              <a:t>Self Concept: What do I think about my self?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Self Esteem: How do I feel about my self?</a:t>
            </a:r>
          </a:p>
          <a:p>
            <a:pPr marL="109537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Self Worth: Do I value my self?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“I should take care of my self!”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Taking Care of My 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9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solidFill>
                  <a:srgbClr val="EB3D94"/>
                </a:solidFill>
              </a:rPr>
              <a:t>R</a:t>
            </a:r>
            <a:r>
              <a:rPr lang="en-US" dirty="0" smtClean="0">
                <a:solidFill>
                  <a:srgbClr val="EB3D94"/>
                </a:solidFill>
              </a:rPr>
              <a:t>esearch </a:t>
            </a:r>
            <a:r>
              <a:rPr lang="en-US" dirty="0">
                <a:solidFill>
                  <a:srgbClr val="EB3D94"/>
                </a:solidFill>
              </a:rPr>
              <a:t>on the effectiveness of  different strategies and techniques in </a:t>
            </a:r>
            <a:r>
              <a:rPr lang="en-US" dirty="0" smtClean="0">
                <a:solidFill>
                  <a:srgbClr val="EB3D94"/>
                </a:solidFill>
              </a:rPr>
              <a:t>parenting and teaching </a:t>
            </a:r>
            <a:r>
              <a:rPr lang="en-US" dirty="0">
                <a:solidFill>
                  <a:srgbClr val="EB3D94"/>
                </a:solidFill>
              </a:rPr>
              <a:t>children.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solidFill>
                  <a:srgbClr val="139D41"/>
                </a:solidFill>
              </a:rPr>
              <a:t>T</a:t>
            </a:r>
            <a:r>
              <a:rPr lang="en-US" dirty="0" smtClean="0">
                <a:solidFill>
                  <a:srgbClr val="139D41"/>
                </a:solidFill>
              </a:rPr>
              <a:t>he </a:t>
            </a:r>
            <a:r>
              <a:rPr lang="en-US" dirty="0">
                <a:solidFill>
                  <a:srgbClr val="139D41"/>
                </a:solidFill>
              </a:rPr>
              <a:t>effects of nurture on the nature of brain development and its functioning</a:t>
            </a:r>
            <a:r>
              <a:rPr lang="en-US" dirty="0" smtClean="0">
                <a:solidFill>
                  <a:srgbClr val="139D41"/>
                </a:solidFill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solidFill>
                  <a:srgbClr val="002060"/>
                </a:solidFill>
              </a:rPr>
              <a:t>The impact of childhood experiences.</a:t>
            </a:r>
            <a:endParaRPr lang="en-US" dirty="0">
              <a:solidFill>
                <a:srgbClr val="00206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solidFill>
                  <a:srgbClr val="C00000"/>
                </a:solidFill>
              </a:rPr>
              <a:t>T</a:t>
            </a:r>
            <a:r>
              <a:rPr lang="en-US" dirty="0" smtClean="0">
                <a:solidFill>
                  <a:srgbClr val="C00000"/>
                </a:solidFill>
              </a:rPr>
              <a:t>he </a:t>
            </a:r>
            <a:r>
              <a:rPr lang="en-US" dirty="0">
                <a:solidFill>
                  <a:srgbClr val="C00000"/>
                </a:solidFill>
              </a:rPr>
              <a:t>differences between opinions, beliefs, personal experiences, personal truths, and scientific facts when teaching information.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Understanding Current Research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908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>
                <a:solidFill>
                  <a:srgbClr val="C00000"/>
                </a:solidFill>
              </a:rPr>
              <a:t>Nurturing embraces the </a:t>
            </a:r>
            <a:r>
              <a:rPr lang="en-US" sz="4400" dirty="0">
                <a:solidFill>
                  <a:srgbClr val="C00000"/>
                </a:solidFill>
              </a:rPr>
              <a:t>science</a:t>
            </a:r>
            <a:r>
              <a:rPr lang="en-US" sz="2400" dirty="0">
                <a:solidFill>
                  <a:srgbClr val="C00000"/>
                </a:solidFill>
              </a:rPr>
              <a:t> of promoting proven beliefs, strategies and techniques in developing a positive and healthy quality of life: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* </a:t>
            </a:r>
            <a:r>
              <a:rPr lang="en-US" sz="2400" dirty="0">
                <a:solidFill>
                  <a:srgbClr val="139D41"/>
                </a:solidFill>
              </a:rPr>
              <a:t>The impact of long term  nurturing practices on brain development and functioning.</a:t>
            </a:r>
          </a:p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*  </a:t>
            </a:r>
            <a:r>
              <a:rPr lang="en-US" sz="2400" dirty="0">
                <a:solidFill>
                  <a:srgbClr val="002060"/>
                </a:solidFill>
              </a:rPr>
              <a:t>The science of positive touch, positive </a:t>
            </a:r>
            <a:r>
              <a:rPr lang="en-US" sz="2400" dirty="0" smtClean="0">
                <a:solidFill>
                  <a:srgbClr val="002060"/>
                </a:solidFill>
              </a:rPr>
              <a:t>communication, dignified discipline, expectations </a:t>
            </a:r>
            <a:r>
              <a:rPr lang="en-US" sz="2400" dirty="0">
                <a:solidFill>
                  <a:srgbClr val="002060"/>
                </a:solidFill>
              </a:rPr>
              <a:t>and empowerment on the overall mental and physical of children’s development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The Science of Nurturing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64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b="1" dirty="0">
                <a:solidFill>
                  <a:srgbClr val="002060"/>
                </a:solidFill>
              </a:rPr>
              <a:t>Understands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the motivations and </a:t>
            </a:r>
            <a:r>
              <a:rPr lang="en-US" dirty="0" smtClean="0">
                <a:solidFill>
                  <a:srgbClr val="002060"/>
                </a:solidFill>
              </a:rPr>
              <a:t>reinforcers </a:t>
            </a:r>
            <a:r>
              <a:rPr lang="en-US" dirty="0">
                <a:solidFill>
                  <a:srgbClr val="002060"/>
                </a:solidFill>
              </a:rPr>
              <a:t>of behavior.</a:t>
            </a:r>
          </a:p>
          <a:p>
            <a:pPr eaLnBrk="1" hangingPunct="1"/>
            <a:r>
              <a:rPr lang="en-US" dirty="0">
                <a:solidFill>
                  <a:srgbClr val="EB3D94"/>
                </a:solidFill>
              </a:rPr>
              <a:t>Aware of the impact the quality of childhood has on the life styles and </a:t>
            </a:r>
            <a:r>
              <a:rPr lang="en-US" dirty="0" smtClean="0">
                <a:solidFill>
                  <a:srgbClr val="EB3D94"/>
                </a:solidFill>
              </a:rPr>
              <a:t>parenting/teaching </a:t>
            </a:r>
            <a:r>
              <a:rPr lang="en-US" dirty="0">
                <a:solidFill>
                  <a:srgbClr val="EB3D94"/>
                </a:solidFill>
              </a:rPr>
              <a:t>styles of adults.</a:t>
            </a:r>
          </a:p>
          <a:p>
            <a:pPr eaLnBrk="1" hangingPunct="1"/>
            <a:r>
              <a:rPr lang="en-US" dirty="0">
                <a:solidFill>
                  <a:srgbClr val="139D41"/>
                </a:solidFill>
              </a:rPr>
              <a:t>Understands how the brain normalizes repeated experiences and develops neurological </a:t>
            </a:r>
            <a:r>
              <a:rPr lang="en-US" dirty="0" smtClean="0">
                <a:solidFill>
                  <a:srgbClr val="139D41"/>
                </a:solidFill>
              </a:rPr>
              <a:t>pathways which directs behavior.</a:t>
            </a:r>
            <a:endParaRPr lang="en-US" dirty="0">
              <a:solidFill>
                <a:srgbClr val="139D41"/>
              </a:solidFill>
            </a:endParaRPr>
          </a:p>
          <a:p>
            <a:pPr eaLnBrk="1" hangingPunct="1"/>
            <a:r>
              <a:rPr lang="en-US" dirty="0">
                <a:solidFill>
                  <a:srgbClr val="00B0F0"/>
                </a:solidFill>
              </a:rPr>
              <a:t>Understands and accepts one’s own personal history and influence as a </a:t>
            </a:r>
            <a:r>
              <a:rPr lang="en-US" dirty="0" smtClean="0">
                <a:solidFill>
                  <a:srgbClr val="00B0F0"/>
                </a:solidFill>
              </a:rPr>
              <a:t>parent and teacher. </a:t>
            </a:r>
            <a:endParaRPr lang="en-US" dirty="0">
              <a:solidFill>
                <a:srgbClr val="00B0F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Clinical Understanding of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457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525962"/>
          </a:xfrm>
        </p:spPr>
        <p:txBody>
          <a:bodyPr/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Nurturing embraces the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clinical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understanding of human behavior including: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rgbClr val="00B050"/>
                </a:solidFill>
              </a:rPr>
              <a:t>Basic needs of human beings and role identity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Differences between “being” (our humanness) and “doing” (our behavior).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rgbClr val="7030A0"/>
                </a:solidFill>
              </a:rPr>
              <a:t>The key aspects of bonding, attachment attunement, and empathy.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rgbClr val="0070C0"/>
                </a:solidFill>
              </a:rPr>
              <a:t>How brain chemistry influences our behavior.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rgbClr val="0070C0"/>
                </a:solidFill>
              </a:rPr>
              <a:t>Differences between male and female brains.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Nurturing New Behavior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17106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Skillful </a:t>
            </a:r>
            <a:r>
              <a:rPr lang="en-US" dirty="0">
                <a:solidFill>
                  <a:srgbClr val="0070C0"/>
                </a:solidFill>
              </a:rPr>
              <a:t>in facilitating </a:t>
            </a:r>
            <a:r>
              <a:rPr lang="en-US" dirty="0" smtClean="0">
                <a:solidFill>
                  <a:srgbClr val="0070C0"/>
                </a:solidFill>
              </a:rPr>
              <a:t>groups/classrooms.</a:t>
            </a:r>
            <a:endParaRPr lang="en-US" dirty="0">
              <a:solidFill>
                <a:srgbClr val="0070C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139D41"/>
                </a:solidFill>
              </a:rPr>
              <a:t>Skillful </a:t>
            </a:r>
            <a:r>
              <a:rPr lang="en-US" dirty="0">
                <a:solidFill>
                  <a:srgbClr val="139D41"/>
                </a:solidFill>
              </a:rPr>
              <a:t>in conducting home-visits.</a:t>
            </a:r>
          </a:p>
          <a:p>
            <a:pPr eaLnBrk="1" hangingPunct="1"/>
            <a:r>
              <a:rPr lang="en-US" dirty="0" smtClean="0">
                <a:solidFill>
                  <a:srgbClr val="EB3D94"/>
                </a:solidFill>
              </a:rPr>
              <a:t>Skillful </a:t>
            </a:r>
            <a:r>
              <a:rPr lang="en-US" dirty="0">
                <a:solidFill>
                  <a:srgbClr val="EB3D94"/>
                </a:solidFill>
              </a:rPr>
              <a:t>in working with children and teens in groups and one-to-one.</a:t>
            </a:r>
          </a:p>
          <a:p>
            <a:pPr eaLnBrk="1" hangingPunct="1"/>
            <a:r>
              <a:rPr lang="en-US" dirty="0">
                <a:solidFill>
                  <a:srgbClr val="002060"/>
                </a:solidFill>
              </a:rPr>
              <a:t>Creates a comfortable, positive learning environment.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Is capable of using assessment data to develop </a:t>
            </a:r>
            <a:r>
              <a:rPr lang="en-US" dirty="0" smtClean="0">
                <a:solidFill>
                  <a:srgbClr val="FF0000"/>
                </a:solidFill>
              </a:rPr>
              <a:t>meaningful </a:t>
            </a:r>
            <a:r>
              <a:rPr lang="en-US" dirty="0">
                <a:solidFill>
                  <a:srgbClr val="FF0000"/>
                </a:solidFill>
              </a:rPr>
              <a:t>instruction.</a:t>
            </a:r>
          </a:p>
          <a:p>
            <a:pPr eaLnBrk="1" hangingPunct="1"/>
            <a:r>
              <a:rPr lang="en-US" dirty="0">
                <a:solidFill>
                  <a:srgbClr val="0070C0"/>
                </a:solidFill>
              </a:rPr>
              <a:t>Knows the difference between primary, secondary and tertiary prevention levels.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Competent Professional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159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3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4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3312</TotalTime>
  <Words>2098</Words>
  <Application>Microsoft Office PowerPoint</Application>
  <PresentationFormat>On-screen Show (4:3)</PresentationFormat>
  <Paragraphs>330</Paragraphs>
  <Slides>49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Concourse</vt:lpstr>
      <vt:lpstr>Creating a Culture of Nurturing</vt:lpstr>
      <vt:lpstr>            Nurturing Culture</vt:lpstr>
      <vt:lpstr>  Understanding your Philosophy</vt:lpstr>
      <vt:lpstr>      Philosophy of Nurturing</vt:lpstr>
      <vt:lpstr>  Understanding Current Research </vt:lpstr>
      <vt:lpstr>     The Science of Nurturing</vt:lpstr>
      <vt:lpstr> Clinical Understanding of Behavior</vt:lpstr>
      <vt:lpstr>      Nurturing New Behavior</vt:lpstr>
      <vt:lpstr>   Competent Professional</vt:lpstr>
      <vt:lpstr>Philosophy of Nurturing Parenting</vt:lpstr>
      <vt:lpstr>     Two Types of Nurturing</vt:lpstr>
      <vt:lpstr>        Positive Nurturing</vt:lpstr>
      <vt:lpstr>               Empathy</vt:lpstr>
      <vt:lpstr>         Negative Nurturing</vt:lpstr>
      <vt:lpstr>         Negative Nurturing</vt:lpstr>
      <vt:lpstr>               Continuum of Caring                                                                                              </vt:lpstr>
      <vt:lpstr>         Childhood Hours</vt:lpstr>
      <vt:lpstr>     e-Harmony or e-Chaos?</vt:lpstr>
      <vt:lpstr>  Adults, Children and their Behavior</vt:lpstr>
      <vt:lpstr>       Positive Nurturing</vt:lpstr>
      <vt:lpstr>        Negative Nurturing</vt:lpstr>
      <vt:lpstr>          Nature vs Nurture</vt:lpstr>
      <vt:lpstr>     Genetic-Heritable Traits</vt:lpstr>
      <vt:lpstr>     Nature’s Predispositions</vt:lpstr>
      <vt:lpstr> Research on Nature vs Nurture</vt:lpstr>
      <vt:lpstr>       Our “I” and Our “Self”</vt:lpstr>
      <vt:lpstr>        Characteristics of “I”</vt:lpstr>
      <vt:lpstr>Beliefs and Practices of Adults</vt:lpstr>
      <vt:lpstr> In humans there is an essential difference between our “being” and our “doing.”</vt:lpstr>
      <vt:lpstr>  Parenting and Teaching are Roles</vt:lpstr>
      <vt:lpstr>             Nurturing my self  </vt:lpstr>
      <vt:lpstr>         Basic Human Needs</vt:lpstr>
      <vt:lpstr> Control of Thoughts and Feelings </vt:lpstr>
      <vt:lpstr>             R-E-S-P-E-C-T</vt:lpstr>
      <vt:lpstr> Teaching Children New Skills</vt:lpstr>
      <vt:lpstr>             Compassion</vt:lpstr>
      <vt:lpstr>           Communication</vt:lpstr>
      <vt:lpstr>              Cooperation</vt:lpstr>
      <vt:lpstr>               Confidence</vt:lpstr>
      <vt:lpstr>The Two Wolves  Native American Wisdom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Commitment to 10-Zero</vt:lpstr>
      <vt:lpstr>Taking Care of My Self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Nurturing Parenting Programs</dc:title>
  <dc:creator>home</dc:creator>
  <cp:lastModifiedBy>Wolf</cp:lastModifiedBy>
  <cp:revision>210</cp:revision>
  <dcterms:created xsi:type="dcterms:W3CDTF">2009-08-14T15:31:24Z</dcterms:created>
  <dcterms:modified xsi:type="dcterms:W3CDTF">2012-06-11T21:45:11Z</dcterms:modified>
</cp:coreProperties>
</file>