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7" r:id="rId3"/>
    <p:sldId id="277" r:id="rId4"/>
    <p:sldId id="258" r:id="rId5"/>
    <p:sldId id="286" r:id="rId6"/>
    <p:sldId id="289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8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4" r:id="rId36"/>
    <p:sldId id="303" r:id="rId37"/>
    <p:sldId id="305" r:id="rId38"/>
    <p:sldId id="306" r:id="rId39"/>
    <p:sldId id="307" r:id="rId40"/>
    <p:sldId id="308" r:id="rId41"/>
    <p:sldId id="309" r:id="rId42"/>
    <p:sldId id="310" r:id="rId43"/>
    <p:sldId id="312" r:id="rId44"/>
    <p:sldId id="311" r:id="rId45"/>
    <p:sldId id="315" r:id="rId46"/>
    <p:sldId id="273" r:id="rId47"/>
    <p:sldId id="276" r:id="rId48"/>
    <p:sldId id="279" r:id="rId49"/>
    <p:sldId id="280" r:id="rId50"/>
    <p:sldId id="281" r:id="rId51"/>
    <p:sldId id="282" r:id="rId52"/>
    <p:sldId id="283" r:id="rId53"/>
    <p:sldId id="284" r:id="rId54"/>
    <p:sldId id="285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9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299" y="-9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Effective Communication:  </a:t>
            </a:r>
          </a:p>
          <a:p>
            <a:r>
              <a:rPr lang="en-US" dirty="0" smtClean="0"/>
              <a:t>Helping Parents Find Their Voice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6B022-47EE-4F2D-9432-05F4120DB9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88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629AD-3DD7-4AD8-9A14-42467A007A19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95632-2D1F-43B2-9BEA-30AC582D2B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372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36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483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76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48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489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813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802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6674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49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7155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454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990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6091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88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529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258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074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5293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804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32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540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1437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41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323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289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409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0165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623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21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2508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11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999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798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7947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2057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0028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428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700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654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4087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3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3412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5463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40414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4689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2551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1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002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08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37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95632-2D1F-43B2-9BEA-30AC582D2B0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23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10/28/2011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Effective Communication: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Helping Parents Find Their Voice</a:t>
            </a:r>
          </a:p>
          <a:p>
            <a:pPr algn="ctr"/>
            <a:endParaRPr lang="en-US" sz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Stephen J. Bavolek, Ph.D.</a:t>
            </a:r>
          </a:p>
          <a:p>
            <a:pPr algn="ctr"/>
            <a:r>
              <a:rPr lang="en-US" sz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 of the </a:t>
            </a:r>
            <a:r>
              <a:rPr lang="en-US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Nurturing Parenting Programs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FFC000"/>
                </a:solidFill>
              </a:rPr>
              <a:t>®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Role of the Adult’s </a:t>
            </a: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</a:t>
            </a:r>
            <a:endParaRPr lang="en-US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Based on a lifetime of experiences, adult learners are more heterogeneous than younger learners.</a:t>
            </a:r>
          </a:p>
          <a:p>
            <a:endParaRPr lang="en-US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Adults’ personal identity is often tied to their experiences with biases and habits.</a:t>
            </a:r>
          </a:p>
          <a:p>
            <a:pPr>
              <a:buNone/>
            </a:pPr>
            <a:endParaRPr lang="en-US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Reflective learning helps adults reassess the impact of experiences and prepare them for change.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Adult’s </a:t>
            </a: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Readiness to Learn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914400" indent="-45720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 are ready to learn when they experience a need to learn something in order to cope with real life tasks or problems.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Adult’s </a:t>
            </a: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Orientation to Learning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 are life, task, or problem-centered in their orientation.</a:t>
            </a:r>
          </a:p>
          <a:p>
            <a:pPr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needs to use real life situations.</a:t>
            </a:r>
          </a:p>
          <a:p>
            <a:pPr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Flexibility in the lesson allows for personal experiences.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Adult’s </a:t>
            </a: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 to Learn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Adults’ internal priorities are more important than external priorities.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Incentives such as self-esteem, quality of life, and satisfaction are most important.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Adults’ input into the development of lessons or prioritization of topics can encourage adults to take ownership of the learning process.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</a:t>
            </a: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Elements to Learning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2286000" indent="-517525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</a:t>
            </a:r>
          </a:p>
          <a:p>
            <a:pPr marL="2286000" indent="-517525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Retention</a:t>
            </a:r>
          </a:p>
          <a:p>
            <a:pPr marL="2286000" indent="-517525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Reinforcement</a:t>
            </a:r>
          </a:p>
          <a:p>
            <a:pPr marL="2286000" indent="-517525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Transference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</a:t>
            </a:r>
            <a:endParaRPr lang="en-U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0" indent="-3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key aspect of learning.</a:t>
            </a:r>
          </a:p>
          <a:p>
            <a:pPr marL="685800" indent="-396875">
              <a:buNone/>
            </a:pPr>
            <a:endParaRPr lang="en-US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3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to unmotivated adults is a waste of the instructor’s time.</a:t>
            </a:r>
          </a:p>
          <a:p>
            <a:pPr marL="685800" indent="-396875">
              <a:buNone/>
            </a:pP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3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friendly and open atmosphere helps build motivation.</a:t>
            </a:r>
          </a:p>
          <a:p>
            <a:pPr marL="685800" indent="-396875">
              <a:buNone/>
            </a:pPr>
            <a:endParaRPr lang="en-US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3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learning environment needs an appropriate level of concern and stress.</a:t>
            </a:r>
          </a:p>
          <a:p>
            <a:pPr marL="685800" indent="-396875">
              <a:buNone/>
            </a:pPr>
            <a:endParaRPr lang="en-US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3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Appropriate level of difficulty.</a:t>
            </a:r>
          </a:p>
          <a:p>
            <a:pPr marL="685800" indent="-396875">
              <a:buNone/>
            </a:pPr>
            <a:endParaRPr lang="en-US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396875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relevance.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28800" indent="-457200"/>
            <a:endParaRPr lang="en-US" sz="4000" dirty="0" smtClean="0"/>
          </a:p>
          <a:p>
            <a:pPr marL="1828800" indent="-45720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through role play</a:t>
            </a:r>
          </a:p>
          <a:p>
            <a:pPr marL="1828800" indent="-457200">
              <a:buNone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8800" indent="-45720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Repetition</a:t>
            </a:r>
          </a:p>
          <a:p>
            <a:pPr marL="1828800" indent="-457200">
              <a:buNone/>
            </a:pP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8800" indent="-45720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Sequenced lesson</a:t>
            </a:r>
          </a:p>
          <a:p>
            <a:pPr marL="1828800" indent="-457200">
              <a:buNone/>
            </a:pP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28800" indent="-45720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use experiences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Reinforcement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371600" indent="-45720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Encourage learning</a:t>
            </a:r>
          </a:p>
          <a:p>
            <a:pPr marL="1371600" indent="-457200">
              <a:buNone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0" indent="-45720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better than negative</a:t>
            </a:r>
          </a:p>
          <a:p>
            <a:pPr marL="1371600" indent="-457200">
              <a:buNone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0" indent="-45720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for students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Transference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457200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Learners can associate new information  with something they know.</a:t>
            </a:r>
          </a:p>
          <a:p>
            <a:pPr marL="914400" indent="-457200">
              <a:buNone/>
            </a:pP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457200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Learners can find similarities between the new information and something they know.</a:t>
            </a:r>
          </a:p>
          <a:p>
            <a:pPr marL="914400" indent="-457200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457200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Learners have a high degree of original learning (self-discovery).</a:t>
            </a:r>
          </a:p>
          <a:p>
            <a:pPr marL="914400" indent="-457200"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457200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Learners need information for a critical reason.</a:t>
            </a:r>
            <a:endParaRPr 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Major Points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Discover why adults would want to learn something new.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Adults need to learn experientially.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Approach topic as problem-solving.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Repeatedly emphasize relevance of topic.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Involve the adult in the planning, learning and evaluation.</a:t>
            </a:r>
          </a:p>
          <a:p>
            <a:pPr>
              <a:buNone/>
            </a:pPr>
            <a:endParaRPr lang="en-US" sz="1100" dirty="0" smtClean="0"/>
          </a:p>
          <a:p>
            <a:r>
              <a:rPr lang="en-US" dirty="0" smtClean="0"/>
              <a:t>Adults will need to process and reflect.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of the Training</a:t>
            </a:r>
            <a:endParaRPr lang="en-US" sz="5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68475" indent="-625475"/>
            <a:endParaRPr lang="en-US" sz="4000" dirty="0" smtClean="0"/>
          </a:p>
          <a:p>
            <a:pPr marL="1768475" indent="-625475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 Learning Strategies</a:t>
            </a:r>
          </a:p>
          <a:p>
            <a:pPr marL="1768475" indent="-625475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Empowerment</a:t>
            </a:r>
          </a:p>
          <a:p>
            <a:pPr marL="1768475" indent="-625475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7200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buNone/>
            </a:pPr>
            <a:r>
              <a:rPr lang="en-US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Empowering Adults</a:t>
            </a:r>
            <a:endParaRPr lang="en-US" sz="7200" dirty="0"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Empowerment involves helping others build their own power bases.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algn="ctr">
              <a:buNone/>
            </a:pPr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Empowerment is a feeling of capability.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Nurturing philosophy, empowerment is referred to as </a:t>
            </a:r>
            <a:r>
              <a:rPr lang="en-US" sz="5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Power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Power is defined as “the life energy within everyone that influences their quality of life.”</a:t>
            </a:r>
          </a:p>
          <a:p>
            <a:pPr algn="ctr">
              <a:buNone/>
            </a:pPr>
            <a:endParaRPr lang="en-US" sz="3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 has Personal Power.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Power is …</a:t>
            </a:r>
            <a:endParaRPr lang="en-US" sz="5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9250" indent="-349250"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9250" indent="-349250"/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drive to accomplish</a:t>
            </a:r>
          </a:p>
          <a:p>
            <a:pPr marL="349250" indent="-349250">
              <a:buNone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9250" indent="-349250"/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choices we make</a:t>
            </a:r>
          </a:p>
          <a:p>
            <a:pPr marL="349250" indent="-349250">
              <a:buNone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9250" indent="-349250"/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will to love</a:t>
            </a:r>
          </a:p>
          <a:p>
            <a:pPr marL="349250" indent="-349250">
              <a:buNone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9250" indent="-349250"/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energy to explore, create and question</a:t>
            </a:r>
          </a:p>
          <a:p>
            <a:pPr marL="349250" indent="-349250">
              <a:buNone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9250" indent="-349250"/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commitment to nurture ourselves and others</a:t>
            </a:r>
          </a:p>
          <a:p>
            <a:pPr marL="349250" indent="-349250"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9250" indent="-349250"/>
            <a:r>
              <a:rPr lang="en-US" sz="3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personal perceptions and self-worth</a:t>
            </a:r>
          </a:p>
          <a:p>
            <a:pPr marL="349250" indent="-349250">
              <a:buNone/>
            </a:pPr>
            <a:endParaRPr lang="en-US" sz="35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Power can be positive or negative.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 of Personal Power enhances our life, the lives of others, and builds positive self-worth.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 of Personal Power detracts and injures our life, the lives of others, and builds negative self-worth.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negative use of Personal Power is the mission of the </a:t>
            </a: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victim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perpetrator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personality traits within all of us.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600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buNone/>
            </a:pPr>
            <a:r>
              <a:rPr lang="en-US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Adult Learning Strategies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positive use of Personal Power is the mission of the </a:t>
            </a: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Nurturer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 </a:t>
            </a: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Nurtured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personality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traits within all of us.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time, personality traits turn into full-blown personalities with diseased or healthy neurological networks.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Powerlessness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feeling of learned helplessness which is related to drug and alcohol use, depression, domestic violence, influence of peer pressure, high levels of stress and anger, and family dysfunction.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struggles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 personal desires of adults, teens and children to use one’s life energy to influence their lives.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36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/>
          <a:lstStyle/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your level of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self-awareness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model this behavior with your family and clients.</a:t>
            </a:r>
          </a:p>
          <a:p>
            <a:pPr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>
            <a:normAutofit fontScale="92500"/>
          </a:bodyPr>
          <a:lstStyle/>
          <a:p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unconditional regard.  Often referred to as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Unconditional Love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your self for Being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model this behavior with your family and clients.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others for Doing: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conditional regard with focus on behavior.</a:t>
            </a:r>
          </a:p>
          <a:p>
            <a:pPr>
              <a:buNone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opportunities for success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boost self-confidence.</a:t>
            </a:r>
          </a:p>
          <a:p>
            <a:pPr>
              <a:buNone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your self for Doing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model this with your family and clients.  Focus on your behavior – not your intentions.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 choices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clients and possible positive and negative consequences.  Write these consequences down and give the list to the clients.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anger management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strategies:</a:t>
            </a:r>
          </a:p>
          <a:p>
            <a:pPr>
              <a:buNone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understanding of anger.</a:t>
            </a:r>
          </a:p>
          <a:p>
            <a:pPr marL="685800" indent="-228600">
              <a:buNone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on anger “cues” (related to attunement skills).</a:t>
            </a:r>
          </a:p>
          <a:p>
            <a:pPr marL="685800" indent="-228600">
              <a:buNone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 with clients ways to express anger energy in healthy, positive ways.</a:t>
            </a:r>
          </a:p>
          <a:p>
            <a:pPr marL="685800" indent="-228600">
              <a:buNone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Emphasize the importance of modeling appropriate anger expression skills with children.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 management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strategies:</a:t>
            </a:r>
          </a:p>
          <a:p>
            <a:pPr>
              <a:buNone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understanding of stress and distress</a:t>
            </a:r>
          </a:p>
          <a:p>
            <a:pPr marL="685800" indent="-228600">
              <a:buNone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on stress “cues” (related to attunement skills).</a:t>
            </a:r>
          </a:p>
          <a:p>
            <a:pPr marL="685800" indent="-228600">
              <a:buNone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 with clients ways to express stress energy in healthy, positive ways.</a:t>
            </a:r>
          </a:p>
          <a:p>
            <a:pPr marL="685800" indent="-228600">
              <a:buNone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 with clients ways to reduce stress.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6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Andragogy:</a:t>
            </a:r>
            <a:endParaRPr lang="en-US" sz="5400" dirty="0" smtClean="0">
              <a:solidFill>
                <a:srgbClr val="FFC000"/>
              </a:solidFill>
              <a:latin typeface="+mj-lt"/>
            </a:endParaRPr>
          </a:p>
          <a:p>
            <a:pPr algn="ctr">
              <a:buNone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art and science of helping adults learn.”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self-awareness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List self traits that are desirable and undesirable and a plan to replace undesirable traits with desirable ones.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self-worth:</a:t>
            </a:r>
          </a:p>
          <a:p>
            <a:pPr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Power</a:t>
            </a: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Praise for Being and Doing</a:t>
            </a: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Self-Awareness</a:t>
            </a: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 praise from others</a:t>
            </a: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Offer self praise</a:t>
            </a: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negative self-labels for positive ones</a:t>
            </a: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appropriate and realistic expectations for self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571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45720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 others with dignity by developing</a:t>
            </a:r>
            <a:r>
              <a:rPr 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Empathy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Empathy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Empathy is the ability to perceive and accept the subjective experiences of others and to respond in a caring, dignified way.</a:t>
            </a:r>
          </a:p>
          <a:p>
            <a:pPr marL="685800" indent="-228600">
              <a:buFontTx/>
              <a:buChar char="-"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Comes from the Greek word “empatheia” which means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 into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685800" indent="-228600">
              <a:buNone/>
            </a:pPr>
            <a:endParaRPr lang="en-US" sz="16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 with clients ways to build empathy:  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objects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(clothes, home, car, etc.); 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self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(hygiene, diet, exercise, personal references/labels, etc.); </a:t>
            </a: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for others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(plants, pets, children, etc).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Build Personal Power </a:t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Self and Clients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Build </a:t>
            </a:r>
            <a:r>
              <a:rPr lang="en-US" dirty="0" smtClean="0">
                <a:solidFill>
                  <a:srgbClr val="FFC000"/>
                </a:solidFill>
              </a:rPr>
              <a:t>communication skills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Taking responsibility for one’s behavior: no blaming.</a:t>
            </a:r>
          </a:p>
          <a:p>
            <a:pPr marL="685800" indent="-228600">
              <a:buFontTx/>
              <a:buChar char="-"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Confronting and not criticizing: using “I” statements” and no name calling.</a:t>
            </a:r>
          </a:p>
          <a:p>
            <a:pPr marL="685800" indent="-228600">
              <a:buNone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228600">
              <a:buFontTx/>
              <a:buChar char="-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 possibilities/causes/reasons to situations and events.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 and Decision Making</a:t>
            </a:r>
            <a: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lnSpcReduction="10000"/>
          </a:bodyPr>
          <a:lstStyle/>
          <a:p>
            <a:pPr marL="60325" indent="-60325" algn="ctr">
              <a:buNone/>
            </a:pPr>
            <a:r>
              <a:rPr lang="en-US" sz="20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</a:p>
          <a:p>
            <a:pPr marL="2682875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What is the problem?                    </a:t>
            </a:r>
          </a:p>
          <a:p>
            <a:pPr marL="2682875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Whose problem is it</a:t>
            </a:r>
          </a:p>
          <a:p>
            <a:pPr marL="2682875" indent="0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What have you tried?      </a:t>
            </a:r>
          </a:p>
          <a:p>
            <a:pPr marL="974725" indent="0" algn="ctr">
              <a:buNone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20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 Making</a:t>
            </a:r>
          </a:p>
          <a:p>
            <a:pPr marL="1600200" indent="-60325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What would you like to see instead?</a:t>
            </a:r>
          </a:p>
          <a:p>
            <a:pPr marL="1600200" indent="-60325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Brainstorm three ways you can achieve your goals.</a:t>
            </a:r>
          </a:p>
          <a:p>
            <a:pPr marL="1600200" indent="-60325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Try your solutions and evaluate the effectiveness.</a:t>
            </a:r>
          </a:p>
          <a:p>
            <a:pPr marL="1600200" indent="-60325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If the problem persists, begin the process over.     </a:t>
            </a:r>
          </a:p>
          <a:p>
            <a:pPr marL="974725" indent="0" algn="ctr">
              <a:buNone/>
            </a:pP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2000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Negotiate and Compromise</a:t>
            </a:r>
          </a:p>
          <a:p>
            <a:pPr marL="457200" indent="0" algn="ctr">
              <a:buNone/>
            </a:pP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When problem solving leaves both people at a stalemate.</a:t>
            </a:r>
            <a:endParaRPr lang="en-US" sz="20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7200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buNone/>
            </a:pPr>
            <a:r>
              <a:rPr lang="en-US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Communication</a:t>
            </a:r>
            <a:endParaRPr lang="en-US" sz="7200" dirty="0">
              <a:latin typeface="+mj-l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Barriers to Listening</a:t>
            </a:r>
            <a:b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Focusing on Personal Agenda: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Formulating our next thought while speaker is still talking.</a:t>
            </a:r>
          </a:p>
          <a:p>
            <a:pPr>
              <a:buNone/>
            </a:pPr>
            <a:endParaRPr lang="en-US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Emotional Noise: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Appearance; non-verbal cues.</a:t>
            </a:r>
          </a:p>
          <a:p>
            <a:pPr>
              <a:buNone/>
            </a:pPr>
            <a:endParaRPr lang="en-US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Criticizing Speaker: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on the message and not on the messenger.</a:t>
            </a:r>
          </a:p>
          <a:p>
            <a:pPr>
              <a:buNone/>
            </a:pPr>
            <a:endParaRPr lang="en-US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Speech Rate v. Thought Rate: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Speech rate (125 wpm) is much slower than the rate at which we think (500-800 wpm).</a:t>
            </a:r>
          </a:p>
          <a:p>
            <a:pPr>
              <a:buNone/>
            </a:pPr>
            <a:endParaRPr lang="en-US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Overload: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much information.</a:t>
            </a:r>
          </a:p>
          <a:p>
            <a:pPr>
              <a:buNone/>
            </a:pP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Noise: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TV, cell phones, too hot or too cold room.</a:t>
            </a:r>
          </a:p>
          <a:p>
            <a:pPr>
              <a:buNone/>
            </a:pP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 Sick: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Headache, stomach ache, pain, discomfort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 for Listening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pPr marL="396875" indent="-396875"/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person, their thoughts and feelings.</a:t>
            </a:r>
          </a:p>
          <a:p>
            <a:pPr marL="396875" indent="-396875"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96875" indent="-396875"/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 attention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person.</a:t>
            </a:r>
          </a:p>
          <a:p>
            <a:pPr marL="396875" indent="-396875"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96875" indent="-396875"/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essence of the message.</a:t>
            </a:r>
          </a:p>
          <a:p>
            <a:pPr marL="396875" indent="-396875"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96875" indent="-396875"/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empathic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imagine how you would feel.</a:t>
            </a:r>
          </a:p>
          <a:p>
            <a:pPr marL="396875" indent="-396875">
              <a:buNone/>
            </a:pPr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96875" indent="-396875"/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questions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clarification.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Barriers to Accurate Perceptions</a:t>
            </a:r>
            <a:b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Intense emotional state:  anger, sadness, fear, etc.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Holding preconceptions about people or events.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Misconceptions generated from making assumptions and ignoring details.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Focusing on the negative aspects is a common habit.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Assuming others have a similar interpretation without checking how others interpret a situation.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Sending or receiving incongruent communication (behavioral) cues, i.e. body language that contradicts verbal message.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in mind that adults generally remember …</a:t>
            </a:r>
            <a:b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0" indent="-288925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 of what they 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</a:t>
            </a:r>
          </a:p>
          <a:p>
            <a:pPr marL="1143000" indent="-288925"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288925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20% of what they 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</a:p>
          <a:p>
            <a:pPr marL="1143000" indent="-288925"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288925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30% of what they 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</a:t>
            </a:r>
          </a:p>
          <a:p>
            <a:pPr marL="1143000" indent="-288925"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288925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 of what they 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and hear</a:t>
            </a:r>
          </a:p>
          <a:p>
            <a:pPr marL="1143000" indent="-288925"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288925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70% of what they 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and write</a:t>
            </a:r>
          </a:p>
          <a:p>
            <a:pPr marL="1143000" indent="-288925"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288925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90% of what they 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 as they do</a:t>
            </a:r>
          </a:p>
          <a:p>
            <a:pPr marL="1143000" indent="-288925" algn="r">
              <a:buNone/>
            </a:pPr>
            <a:endParaRPr lang="en-US" sz="12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288925" algn="r">
              <a:buNone/>
            </a:pPr>
            <a:r>
              <a:rPr lang="en-US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(Explained by Edgar Dale –</a:t>
            </a:r>
            <a:r>
              <a:rPr lang="en-US" sz="12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Dale’s Cone of Experience</a:t>
            </a:r>
            <a:r>
              <a:rPr lang="en-US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1960)</a:t>
            </a:r>
            <a:endParaRPr lang="en-US" sz="12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 for Improving Perceptions</a:t>
            </a:r>
            <a:r>
              <a:rPr lang="en-US" sz="4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Reality is nothing more than perceptions at moment.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realities are the subjective interpretation of the moment.  There is no objective world.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your perceptions and think about how they are formed.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Observe carefully and attentively – be completely involved in the moment.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aware of the meanings you attach to your perceptions.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 self-awareness will lead to awareness of the barriers used in perceptions.</a:t>
            </a:r>
          </a:p>
          <a:p>
            <a:pPr>
              <a:buNone/>
            </a:pPr>
            <a:endParaRPr lang="en-US" sz="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your level of empathy and work on focusing on others.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Barriers to Effective Verbal Communication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Lacking clarity and precision:  vague, political-type responses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generalizations and stereotypes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Jumping to conclusions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disconfirming responses such as interrupting, making irrelevant responses, not saying anything at all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Lacking confidence due to shyness, low self-worth, low sense of personal power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 for Effective Verbal Communication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Describe your own feelings and thoughts rather than evaluating others.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 in the issue rather than on the person.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yourself, honestly and openly but with dignity.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Empathize rather than remain detached.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 for other points of view.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None/>
            </a:pPr>
            <a:r>
              <a:rPr lang="en-US" sz="1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Continued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Strategies for Effective Verbal Communication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yourself and your own experiences.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Perceive and present yourself as an equal rather than a superior.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Respond to others in ways that acknowledge their experiences, opinions, values.  This is not necessarily agreeing with the messages, but honoring their response.</a:t>
            </a:r>
          </a:p>
          <a:p>
            <a:pPr>
              <a:buNone/>
            </a:pPr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 consistent verbal and non-verbal messages.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Adapted from Beebe et al. </a:t>
            </a:r>
          </a:p>
          <a:p>
            <a:pPr>
              <a:buNone/>
            </a:pPr>
            <a:r>
              <a:rPr lang="en-US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Interpersonal Communication: Relating to Others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2nd Canadian Edition, 2000; and,  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Developing and Maintaining Professional Relationships, TRACE Workshops, 2002. 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Additional concepts have been added by Stephen Bavolek, Ph.D., Family Development Resources, Inc., 2008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Cone of Experience, Edgar Dale (1946) in “AudioVisual Methods of Teaching”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16" name="Content Placeholder 15" descr="Cone of Experienc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68379" y="1952165"/>
            <a:ext cx="5807242" cy="435543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Knowles, Holton and Swanson (1998) discuss six assumptions of andragogy:</a:t>
            </a:r>
            <a:endParaRPr lang="en-US" sz="2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pPr marL="1371600" indent="-457200"/>
            <a:r>
              <a:rPr lang="en-US" sz="3600" dirty="0" smtClean="0"/>
              <a:t>The Adult’s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to Know</a:t>
            </a:r>
          </a:p>
          <a:p>
            <a:pPr marL="1371600" indent="-457200"/>
            <a:r>
              <a:rPr lang="en-US" sz="3600" dirty="0" smtClean="0"/>
              <a:t>The Adult’s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Self-Concept</a:t>
            </a:r>
          </a:p>
          <a:p>
            <a:pPr marL="1371600" indent="-457200"/>
            <a:r>
              <a:rPr lang="en-US" sz="3600" dirty="0" smtClean="0"/>
              <a:t>The Role of the Adult’s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</a:t>
            </a:r>
          </a:p>
          <a:p>
            <a:pPr marL="1371600" indent="-457200"/>
            <a:r>
              <a:rPr lang="en-US" sz="3600" dirty="0" smtClean="0"/>
              <a:t>The Adult’s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Orientation to Learning </a:t>
            </a:r>
          </a:p>
          <a:p>
            <a:pPr marL="1371600" indent="-457200"/>
            <a:r>
              <a:rPr lang="en-US" sz="3600" dirty="0" smtClean="0"/>
              <a:t>The Adult’s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Readiness to Learn</a:t>
            </a:r>
          </a:p>
          <a:p>
            <a:pPr marL="1371600" indent="-457200"/>
            <a:r>
              <a:rPr lang="en-US" sz="3600" dirty="0" smtClean="0"/>
              <a:t>The Adult’s </a:t>
            </a:r>
            <a:r>
              <a:rPr 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 to Learn</a:t>
            </a:r>
            <a:endParaRPr lang="en-US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Adult’s </a:t>
            </a: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to Know</a:t>
            </a:r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3200" dirty="0" smtClean="0"/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Adults need to know why they should learn something and how it will benefit them.</a:t>
            </a:r>
          </a:p>
          <a:p>
            <a:pPr>
              <a:buNone/>
            </a:pP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for immediate use is better than learning for future use.</a:t>
            </a:r>
          </a:p>
          <a:p>
            <a:pPr>
              <a:buNone/>
            </a:pP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expect to learn?</a:t>
            </a: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might the information be useful for them?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Adult’s </a:t>
            </a:r>
            <a:r>
              <a:rPr lang="en-US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Self-Concept</a:t>
            </a:r>
            <a:endParaRPr lang="en-US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3200" dirty="0" smtClean="0"/>
              <a:t>Adults resent and resist situations in which they feel others are imposing their wills on them.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Self-Concept as a learner is influenced by successes and failures in school.</a:t>
            </a:r>
          </a:p>
          <a:p>
            <a:endParaRPr lang="en-US" sz="3200" dirty="0" smtClean="0"/>
          </a:p>
          <a:p>
            <a:r>
              <a:rPr lang="en-US" sz="3200" dirty="0" smtClean="0"/>
              <a:t>Self-Concept as a learner is also related to the person’s level of empowerment and motivation.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423</TotalTime>
  <Words>1878</Words>
  <Application>Microsoft Office PowerPoint</Application>
  <PresentationFormat>On-screen Show (4:3)</PresentationFormat>
  <Paragraphs>394</Paragraphs>
  <Slides>54</Slides>
  <Notes>54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Flow</vt:lpstr>
      <vt:lpstr>Effective Communication:</vt:lpstr>
      <vt:lpstr>Focus of the Training</vt:lpstr>
      <vt:lpstr>PowerPoint Presentation</vt:lpstr>
      <vt:lpstr> </vt:lpstr>
      <vt:lpstr>Keep in mind that adults generally remember … </vt:lpstr>
      <vt:lpstr>Cone of Experience, Edgar Dale (1946) in “AudioVisual Methods of Teaching” </vt:lpstr>
      <vt:lpstr>Knowles, Holton and Swanson (1998) discuss six assumptions of andragogy:</vt:lpstr>
      <vt:lpstr>           The Adult’s Need to Know </vt:lpstr>
      <vt:lpstr>The Adult’s Self-Concept</vt:lpstr>
      <vt:lpstr>The Role of the Adult’s Experience</vt:lpstr>
      <vt:lpstr>The Adult’s Readiness to Learn</vt:lpstr>
      <vt:lpstr>The Adult’s Orientation to Learning</vt:lpstr>
      <vt:lpstr>The Adult’s Motivation to Learn</vt:lpstr>
      <vt:lpstr>There are Four Elements to Learning</vt:lpstr>
      <vt:lpstr>Motivation</vt:lpstr>
      <vt:lpstr>Retention</vt:lpstr>
      <vt:lpstr>Reinforcement</vt:lpstr>
      <vt:lpstr>Transference</vt:lpstr>
      <vt:lpstr>Summary of Major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Personal Power is 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Ways to Build Personal Power  in Self and Clients</vt:lpstr>
      <vt:lpstr>Ways to Build Personal Power  in Self and Clients</vt:lpstr>
      <vt:lpstr>Ways to Build Personal Power  in Self and Clients</vt:lpstr>
      <vt:lpstr>Ways to Build Personal Power  in Self and Clients</vt:lpstr>
      <vt:lpstr>Ways to Build Personal Power  in Self and Clients</vt:lpstr>
      <vt:lpstr>Ways to Build Personal Power  in Self and Clients</vt:lpstr>
      <vt:lpstr>Ways to Build Personal Power  in Self and Clients</vt:lpstr>
      <vt:lpstr>Ways to Build Personal Power  in Self and Clients</vt:lpstr>
      <vt:lpstr>Ways to Build Personal Power  in Self and Clients</vt:lpstr>
      <vt:lpstr>Empathy</vt:lpstr>
      <vt:lpstr>Ways to Build Personal Power  in Self and Clients</vt:lpstr>
      <vt:lpstr>  Problem Solving and Decision Making </vt:lpstr>
      <vt:lpstr>PowerPoint Presentation</vt:lpstr>
      <vt:lpstr>                    Barriers to Listening </vt:lpstr>
      <vt:lpstr>Strategies for Listening</vt:lpstr>
      <vt:lpstr>Barriers to Accurate Perceptions </vt:lpstr>
      <vt:lpstr>  Strategies for Improving Perceptions </vt:lpstr>
      <vt:lpstr>Barriers to Effective Verbal Communication</vt:lpstr>
      <vt:lpstr>Strategies for Effective Verbal Communication</vt:lpstr>
      <vt:lpstr>Strategies for Effective Verbal Communication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Joan-marie Dellinger</dc:creator>
  <cp:lastModifiedBy>Wolf</cp:lastModifiedBy>
  <cp:revision>120</cp:revision>
  <dcterms:created xsi:type="dcterms:W3CDTF">2008-08-22T16:26:11Z</dcterms:created>
  <dcterms:modified xsi:type="dcterms:W3CDTF">2011-10-28T14:57:25Z</dcterms:modified>
</cp:coreProperties>
</file>