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5" r:id="rId1"/>
  </p:sldMasterIdLst>
  <p:notesMasterIdLst>
    <p:notesMasterId r:id="rId269"/>
  </p:notesMasterIdLst>
  <p:handoutMasterIdLst>
    <p:handoutMasterId r:id="rId270"/>
  </p:handoutMasterIdLst>
  <p:sldIdLst>
    <p:sldId id="256" r:id="rId2"/>
    <p:sldId id="1209" r:id="rId3"/>
    <p:sldId id="1081" r:id="rId4"/>
    <p:sldId id="1082" r:id="rId5"/>
    <p:sldId id="1083" r:id="rId6"/>
    <p:sldId id="1005" r:id="rId7"/>
    <p:sldId id="1240" r:id="rId8"/>
    <p:sldId id="1024" r:id="rId9"/>
    <p:sldId id="1193" r:id="rId10"/>
    <p:sldId id="1194" r:id="rId11"/>
    <p:sldId id="1195" r:id="rId12"/>
    <p:sldId id="1196" r:id="rId13"/>
    <p:sldId id="1197" r:id="rId14"/>
    <p:sldId id="988" r:id="rId15"/>
    <p:sldId id="1125" r:id="rId16"/>
    <p:sldId id="991" r:id="rId17"/>
    <p:sldId id="992" r:id="rId18"/>
    <p:sldId id="993" r:id="rId19"/>
    <p:sldId id="994" r:id="rId20"/>
    <p:sldId id="1203" r:id="rId21"/>
    <p:sldId id="1198" r:id="rId22"/>
    <p:sldId id="1200" r:id="rId23"/>
    <p:sldId id="1210" r:id="rId24"/>
    <p:sldId id="1202" r:id="rId25"/>
    <p:sldId id="999" r:id="rId26"/>
    <p:sldId id="1033" r:id="rId27"/>
    <p:sldId id="1114" r:id="rId28"/>
    <p:sldId id="1034" r:id="rId29"/>
    <p:sldId id="1325" r:id="rId30"/>
    <p:sldId id="624" r:id="rId31"/>
    <p:sldId id="628" r:id="rId32"/>
    <p:sldId id="868" r:id="rId33"/>
    <p:sldId id="826" r:id="rId34"/>
    <p:sldId id="1206" r:id="rId35"/>
    <p:sldId id="1326" r:id="rId36"/>
    <p:sldId id="1327" r:id="rId37"/>
    <p:sldId id="1328" r:id="rId38"/>
    <p:sldId id="1126" r:id="rId39"/>
    <p:sldId id="1035" r:id="rId40"/>
    <p:sldId id="1036" r:id="rId41"/>
    <p:sldId id="1037" r:id="rId42"/>
    <p:sldId id="1038" r:id="rId43"/>
    <p:sldId id="1309" r:id="rId44"/>
    <p:sldId id="1039" r:id="rId45"/>
    <p:sldId id="1040" r:id="rId46"/>
    <p:sldId id="1000" r:id="rId47"/>
    <p:sldId id="1001" r:id="rId48"/>
    <p:sldId id="1041" r:id="rId49"/>
    <p:sldId id="1042" r:id="rId50"/>
    <p:sldId id="1043" r:id="rId51"/>
    <p:sldId id="1044" r:id="rId52"/>
    <p:sldId id="1045" r:id="rId53"/>
    <p:sldId id="1049" r:id="rId54"/>
    <p:sldId id="1074" r:id="rId55"/>
    <p:sldId id="1075" r:id="rId56"/>
    <p:sldId id="1047" r:id="rId57"/>
    <p:sldId id="1048" r:id="rId58"/>
    <p:sldId id="1002" r:id="rId59"/>
    <p:sldId id="1050" r:id="rId60"/>
    <p:sldId id="1051" r:id="rId61"/>
    <p:sldId id="1205" r:id="rId62"/>
    <p:sldId id="1182" r:id="rId63"/>
    <p:sldId id="1052" r:id="rId64"/>
    <p:sldId id="1065" r:id="rId65"/>
    <p:sldId id="1054" r:id="rId66"/>
    <p:sldId id="1059" r:id="rId67"/>
    <p:sldId id="1060" r:id="rId68"/>
    <p:sldId id="1056" r:id="rId69"/>
    <p:sldId id="1057" r:id="rId70"/>
    <p:sldId id="1062" r:id="rId71"/>
    <p:sldId id="1183" r:id="rId72"/>
    <p:sldId id="1184" r:id="rId73"/>
    <p:sldId id="1185" r:id="rId74"/>
    <p:sldId id="1186" r:id="rId75"/>
    <p:sldId id="1187" r:id="rId76"/>
    <p:sldId id="1188" r:id="rId77"/>
    <p:sldId id="1189" r:id="rId78"/>
    <p:sldId id="1190" r:id="rId79"/>
    <p:sldId id="1304" r:id="rId80"/>
    <p:sldId id="1305" r:id="rId81"/>
    <p:sldId id="1342" r:id="rId82"/>
    <p:sldId id="1306" r:id="rId83"/>
    <p:sldId id="702" r:id="rId84"/>
    <p:sldId id="703" r:id="rId85"/>
    <p:sldId id="704" r:id="rId86"/>
    <p:sldId id="705" r:id="rId87"/>
    <p:sldId id="706" r:id="rId88"/>
    <p:sldId id="707" r:id="rId89"/>
    <p:sldId id="1134" r:id="rId90"/>
    <p:sldId id="713" r:id="rId91"/>
    <p:sldId id="1135" r:id="rId92"/>
    <p:sldId id="1151" r:id="rId93"/>
    <p:sldId id="273" r:id="rId94"/>
    <p:sldId id="821" r:id="rId95"/>
    <p:sldId id="842" r:id="rId96"/>
    <p:sldId id="843" r:id="rId97"/>
    <p:sldId id="844" r:id="rId98"/>
    <p:sldId id="1271" r:id="rId99"/>
    <p:sldId id="1272" r:id="rId100"/>
    <p:sldId id="1283" r:id="rId101"/>
    <p:sldId id="1284" r:id="rId102"/>
    <p:sldId id="1273" r:id="rId103"/>
    <p:sldId id="1285" r:id="rId104"/>
    <p:sldId id="1286" r:id="rId105"/>
    <p:sldId id="1287" r:id="rId106"/>
    <p:sldId id="1288" r:id="rId107"/>
    <p:sldId id="1343" r:id="rId108"/>
    <p:sldId id="1289" r:id="rId109"/>
    <p:sldId id="1290" r:id="rId110"/>
    <p:sldId id="1291" r:id="rId111"/>
    <p:sldId id="1292" r:id="rId112"/>
    <p:sldId id="1293" r:id="rId113"/>
    <p:sldId id="888" r:id="rId114"/>
    <p:sldId id="366" r:id="rId115"/>
    <p:sldId id="367"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443" r:id="rId131"/>
    <p:sldId id="562" r:id="rId132"/>
    <p:sldId id="744" r:id="rId133"/>
    <p:sldId id="563" r:id="rId134"/>
    <p:sldId id="454" r:id="rId135"/>
    <p:sldId id="444" r:id="rId136"/>
    <p:sldId id="455" r:id="rId137"/>
    <p:sldId id="445" r:id="rId138"/>
    <p:sldId id="456" r:id="rId139"/>
    <p:sldId id="446" r:id="rId140"/>
    <p:sldId id="457" r:id="rId141"/>
    <p:sldId id="447" r:id="rId142"/>
    <p:sldId id="1131" r:id="rId143"/>
    <p:sldId id="1345" r:id="rId144"/>
    <p:sldId id="1119" r:id="rId145"/>
    <p:sldId id="1026" r:id="rId146"/>
    <p:sldId id="1027" r:id="rId147"/>
    <p:sldId id="1028" r:id="rId148"/>
    <p:sldId id="1029" r:id="rId149"/>
    <p:sldId id="1030" r:id="rId150"/>
    <p:sldId id="1031" r:id="rId151"/>
    <p:sldId id="1161" r:id="rId152"/>
    <p:sldId id="1166" r:id="rId153"/>
    <p:sldId id="1176" r:id="rId154"/>
    <p:sldId id="1175" r:id="rId155"/>
    <p:sldId id="1177" r:id="rId156"/>
    <p:sldId id="1178" r:id="rId157"/>
    <p:sldId id="1179" r:id="rId158"/>
    <p:sldId id="1180" r:id="rId159"/>
    <p:sldId id="1310" r:id="rId160"/>
    <p:sldId id="1085" r:id="rId161"/>
    <p:sldId id="1084" r:id="rId162"/>
    <p:sldId id="1086" r:id="rId163"/>
    <p:sldId id="1087" r:id="rId164"/>
    <p:sldId id="1088" r:id="rId165"/>
    <p:sldId id="1128" r:id="rId166"/>
    <p:sldId id="1090" r:id="rId167"/>
    <p:sldId id="1091" r:id="rId168"/>
    <p:sldId id="1109" r:id="rId169"/>
    <p:sldId id="1112" r:id="rId170"/>
    <p:sldId id="1103" r:id="rId171"/>
    <p:sldId id="1104" r:id="rId172"/>
    <p:sldId id="1105" r:id="rId173"/>
    <p:sldId id="1106" r:id="rId174"/>
    <p:sldId id="1113" r:id="rId175"/>
    <p:sldId id="1191" r:id="rId176"/>
    <p:sldId id="1192" r:id="rId177"/>
    <p:sldId id="1228" r:id="rId178"/>
    <p:sldId id="823" r:id="rId179"/>
    <p:sldId id="1137" r:id="rId180"/>
    <p:sldId id="461" r:id="rId181"/>
    <p:sldId id="860" r:id="rId182"/>
    <p:sldId id="861" r:id="rId183"/>
    <p:sldId id="862" r:id="rId184"/>
    <p:sldId id="863" r:id="rId185"/>
    <p:sldId id="824" r:id="rId186"/>
    <p:sldId id="825" r:id="rId187"/>
    <p:sldId id="620" r:id="rId188"/>
    <p:sldId id="619" r:id="rId189"/>
    <p:sldId id="622" r:id="rId190"/>
    <p:sldId id="623" r:id="rId191"/>
    <p:sldId id="1333" r:id="rId192"/>
    <p:sldId id="627" r:id="rId193"/>
    <p:sldId id="1335" r:id="rId194"/>
    <p:sldId id="1339" r:id="rId195"/>
    <p:sldId id="1337" r:id="rId196"/>
    <p:sldId id="865" r:id="rId197"/>
    <p:sldId id="866" r:id="rId198"/>
    <p:sldId id="867" r:id="rId199"/>
    <p:sldId id="1338" r:id="rId200"/>
    <p:sldId id="833" r:id="rId201"/>
    <p:sldId id="497" r:id="rId202"/>
    <p:sldId id="480" r:id="rId203"/>
    <p:sldId id="869" r:id="rId204"/>
    <p:sldId id="483" r:id="rId205"/>
    <p:sldId id="564" r:id="rId206"/>
    <p:sldId id="870" r:id="rId207"/>
    <p:sldId id="482" r:id="rId208"/>
    <p:sldId id="600" r:id="rId209"/>
    <p:sldId id="586" r:id="rId210"/>
    <p:sldId id="527" r:id="rId211"/>
    <p:sldId id="528" r:id="rId212"/>
    <p:sldId id="530" r:id="rId213"/>
    <p:sldId id="544" r:id="rId214"/>
    <p:sldId id="661" r:id="rId215"/>
    <p:sldId id="662" r:id="rId216"/>
    <p:sldId id="546" r:id="rId217"/>
    <p:sldId id="574" r:id="rId218"/>
    <p:sldId id="575" r:id="rId219"/>
    <p:sldId id="576" r:id="rId220"/>
    <p:sldId id="577" r:id="rId221"/>
    <p:sldId id="578" r:id="rId222"/>
    <p:sldId id="579" r:id="rId223"/>
    <p:sldId id="580" r:id="rId224"/>
    <p:sldId id="581" r:id="rId225"/>
    <p:sldId id="582" r:id="rId226"/>
    <p:sldId id="565" r:id="rId227"/>
    <p:sldId id="570" r:id="rId228"/>
    <p:sldId id="571" r:id="rId229"/>
    <p:sldId id="572" r:id="rId230"/>
    <p:sldId id="566" r:id="rId231"/>
    <p:sldId id="912" r:id="rId232"/>
    <p:sldId id="913" r:id="rId233"/>
    <p:sldId id="934" r:id="rId234"/>
    <p:sldId id="935" r:id="rId235"/>
    <p:sldId id="936" r:id="rId236"/>
    <p:sldId id="937" r:id="rId237"/>
    <p:sldId id="938" r:id="rId238"/>
    <p:sldId id="939" r:id="rId239"/>
    <p:sldId id="940" r:id="rId240"/>
    <p:sldId id="941" r:id="rId241"/>
    <p:sldId id="942" r:id="rId242"/>
    <p:sldId id="943" r:id="rId243"/>
    <p:sldId id="944" r:id="rId244"/>
    <p:sldId id="1181" r:id="rId245"/>
    <p:sldId id="914" r:id="rId246"/>
    <p:sldId id="915" r:id="rId247"/>
    <p:sldId id="916" r:id="rId248"/>
    <p:sldId id="946" r:id="rId249"/>
    <p:sldId id="947" r:id="rId250"/>
    <p:sldId id="948" r:id="rId251"/>
    <p:sldId id="949" r:id="rId252"/>
    <p:sldId id="950" r:id="rId253"/>
    <p:sldId id="951" r:id="rId254"/>
    <p:sldId id="952" r:id="rId255"/>
    <p:sldId id="953" r:id="rId256"/>
    <p:sldId id="954" r:id="rId257"/>
    <p:sldId id="955" r:id="rId258"/>
    <p:sldId id="956" r:id="rId259"/>
    <p:sldId id="957" r:id="rId260"/>
    <p:sldId id="958" r:id="rId261"/>
    <p:sldId id="959" r:id="rId262"/>
    <p:sldId id="961" r:id="rId263"/>
    <p:sldId id="962" r:id="rId264"/>
    <p:sldId id="960" r:id="rId265"/>
    <p:sldId id="963" r:id="rId266"/>
    <p:sldId id="964" r:id="rId267"/>
    <p:sldId id="965" r:id="rId268"/>
  </p:sldIdLst>
  <p:sldSz cx="9144000" cy="6858000" type="screen4x3"/>
  <p:notesSz cx="6954838"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139D41"/>
    <a:srgbClr val="EB3D94"/>
    <a:srgbClr val="660066"/>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2737" autoAdjust="0"/>
  </p:normalViewPr>
  <p:slideViewPr>
    <p:cSldViewPr>
      <p:cViewPr>
        <p:scale>
          <a:sx n="75" d="100"/>
          <a:sy n="75" d="100"/>
        </p:scale>
        <p:origin x="-202" y="-202"/>
      </p:cViewPr>
      <p:guideLst>
        <p:guide orient="horz" pos="2160"/>
        <p:guide pos="2880"/>
      </p:guideLst>
    </p:cSldViewPr>
  </p:slideViewPr>
  <p:outlineViewPr>
    <p:cViewPr>
      <p:scale>
        <a:sx n="33" d="100"/>
        <a:sy n="33" d="100"/>
      </p:scale>
      <p:origin x="0" y="31086"/>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52" d="100"/>
          <a:sy n="52" d="100"/>
        </p:scale>
        <p:origin x="-2976" y="-10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4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4900"/>
          </a:xfrm>
          <a:prstGeom prst="rect">
            <a:avLst/>
          </a:prstGeom>
        </p:spPr>
        <p:txBody>
          <a:bodyPr vert="horz" lIns="91440" tIns="45720" rIns="91440" bIns="45720" rtlCol="0"/>
          <a:lstStyle>
            <a:lvl1pPr algn="r">
              <a:defRPr sz="1200"/>
            </a:lvl1pPr>
          </a:lstStyle>
          <a:p>
            <a:fld id="{9D1928C0-EFE3-45A2-8E1D-5DD2D661F899}" type="datetimeFigureOut">
              <a:rPr lang="en-US" smtClean="0"/>
              <a:t>12/18/2013</a:t>
            </a:fld>
            <a:endParaRPr lang="en-US" dirty="0"/>
          </a:p>
        </p:txBody>
      </p:sp>
      <p:sp>
        <p:nvSpPr>
          <p:cNvPr id="5" name="Slide Number Placeholder 4"/>
          <p:cNvSpPr>
            <a:spLocks noGrp="1"/>
          </p:cNvSpPr>
          <p:nvPr>
            <p:ph type="sldNum" sz="quarter" idx="3"/>
          </p:nvPr>
        </p:nvSpPr>
        <p:spPr>
          <a:xfrm>
            <a:off x="3939466" y="8842614"/>
            <a:ext cx="3013763" cy="464899"/>
          </a:xfrm>
          <a:prstGeom prst="rect">
            <a:avLst/>
          </a:prstGeom>
        </p:spPr>
        <p:txBody>
          <a:bodyPr vert="horz" lIns="91440" tIns="45720" rIns="91440" bIns="45720" rtlCol="0" anchor="b"/>
          <a:lstStyle>
            <a:lvl1pPr algn="r">
              <a:defRPr sz="1200"/>
            </a:lvl1pPr>
          </a:lstStyle>
          <a:p>
            <a:fld id="{FD68FFAA-3EEB-44EA-B36B-C1F5F5F74C6D}" type="slidenum">
              <a:rPr lang="en-US" smtClean="0"/>
              <a:t>‹#›</a:t>
            </a:fld>
            <a:endParaRPr lang="en-US" dirty="0"/>
          </a:p>
        </p:txBody>
      </p:sp>
    </p:spTree>
    <p:extLst>
      <p:ext uri="{BB962C8B-B14F-4D97-AF65-F5344CB8AC3E}">
        <p14:creationId xmlns:p14="http://schemas.microsoft.com/office/powerpoint/2010/main" val="2102603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49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939466" y="0"/>
            <a:ext cx="3013763" cy="464900"/>
          </a:xfrm>
          <a:prstGeom prst="rect">
            <a:avLst/>
          </a:prstGeom>
        </p:spPr>
        <p:txBody>
          <a:bodyPr vert="horz" lIns="91440" tIns="45720" rIns="91440" bIns="45720" rtlCol="0"/>
          <a:lstStyle>
            <a:lvl1pPr algn="r">
              <a:defRPr sz="1200"/>
            </a:lvl1pPr>
          </a:lstStyle>
          <a:p>
            <a:pPr>
              <a:defRPr/>
            </a:pPr>
            <a:fld id="{900944E8-59AC-4642-BD9E-1F3AFD5DA577}" type="datetimeFigureOut">
              <a:rPr lang="en-US"/>
              <a:pPr>
                <a:defRPr/>
              </a:pPr>
              <a:t>12/18/2013</a:t>
            </a:fld>
            <a:endParaRPr lang="en-US" dirty="0"/>
          </a:p>
        </p:txBody>
      </p:sp>
      <p:sp>
        <p:nvSpPr>
          <p:cNvPr id="4" name="Slide Image Placeholder 3"/>
          <p:cNvSpPr>
            <a:spLocks noGrp="1" noRot="1" noChangeAspect="1"/>
          </p:cNvSpPr>
          <p:nvPr>
            <p:ph type="sldImg" idx="2"/>
          </p:nvPr>
        </p:nvSpPr>
        <p:spPr>
          <a:xfrm>
            <a:off x="1149350" y="698500"/>
            <a:ext cx="4656138" cy="3490913"/>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95484" y="4422100"/>
            <a:ext cx="5563870" cy="418885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614"/>
            <a:ext cx="3013763" cy="464899"/>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39466" y="8842614"/>
            <a:ext cx="3013763" cy="464899"/>
          </a:xfrm>
          <a:prstGeom prst="rect">
            <a:avLst/>
          </a:prstGeom>
        </p:spPr>
        <p:txBody>
          <a:bodyPr vert="horz" lIns="91440" tIns="45720" rIns="91440" bIns="45720" rtlCol="0" anchor="b"/>
          <a:lstStyle>
            <a:lvl1pPr algn="r">
              <a:defRPr sz="1200"/>
            </a:lvl1pPr>
          </a:lstStyle>
          <a:p>
            <a:pPr>
              <a:defRPr/>
            </a:pPr>
            <a:fld id="{80953197-8BD3-4C41-80A7-0915BD4A34D1}" type="slidenum">
              <a:rPr lang="en-US"/>
              <a:pPr>
                <a:defRPr/>
              </a:pPr>
              <a:t>‹#›</a:t>
            </a:fld>
            <a:endParaRPr lang="en-US" dirty="0"/>
          </a:p>
        </p:txBody>
      </p:sp>
    </p:spTree>
    <p:extLst>
      <p:ext uri="{BB962C8B-B14F-4D97-AF65-F5344CB8AC3E}">
        <p14:creationId xmlns:p14="http://schemas.microsoft.com/office/powerpoint/2010/main" val="11421164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6AE699-44E0-4F97-9460-02BB2013D9FC}" type="slidenum">
              <a:rPr lang="en-US" smtClean="0"/>
              <a:pPr eaLnBrk="1" hangingPunct="1"/>
              <a:t>1</a:t>
            </a:fld>
            <a:endParaRPr lang="en-US" dirty="0" smtClean="0"/>
          </a:p>
        </p:txBody>
      </p:sp>
    </p:spTree>
    <p:extLst>
      <p:ext uri="{BB962C8B-B14F-4D97-AF65-F5344CB8AC3E}">
        <p14:creationId xmlns:p14="http://schemas.microsoft.com/office/powerpoint/2010/main" val="234755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82542FA-426F-44B4-9019-87A7EEEA48EB}" type="slidenum">
              <a:rPr lang="en-US" smtClean="0"/>
              <a:pPr eaLnBrk="1" hangingPunct="1"/>
              <a:t>86</a:t>
            </a:fld>
            <a:endParaRPr lang="en-US" dirty="0" smtClean="0"/>
          </a:p>
        </p:txBody>
      </p:sp>
    </p:spTree>
    <p:extLst>
      <p:ext uri="{BB962C8B-B14F-4D97-AF65-F5344CB8AC3E}">
        <p14:creationId xmlns:p14="http://schemas.microsoft.com/office/powerpoint/2010/main" val="273454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EA15B7-1CC0-4FD3-A0FB-34F264C189D2}" type="slidenum">
              <a:rPr lang="en-US" smtClean="0"/>
              <a:pPr eaLnBrk="1" hangingPunct="1"/>
              <a:t>87</a:t>
            </a:fld>
            <a:endParaRPr lang="en-US" dirty="0" smtClean="0"/>
          </a:p>
        </p:txBody>
      </p:sp>
    </p:spTree>
    <p:extLst>
      <p:ext uri="{BB962C8B-B14F-4D97-AF65-F5344CB8AC3E}">
        <p14:creationId xmlns:p14="http://schemas.microsoft.com/office/powerpoint/2010/main" val="36142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157D0E8-585A-42F8-8DFC-08AFADE73E25}" type="slidenum">
              <a:rPr lang="en-US" smtClean="0"/>
              <a:pPr eaLnBrk="1" hangingPunct="1"/>
              <a:t>88</a:t>
            </a:fld>
            <a:endParaRPr lang="en-US" dirty="0" smtClean="0"/>
          </a:p>
        </p:txBody>
      </p:sp>
    </p:spTree>
    <p:extLst>
      <p:ext uri="{BB962C8B-B14F-4D97-AF65-F5344CB8AC3E}">
        <p14:creationId xmlns:p14="http://schemas.microsoft.com/office/powerpoint/2010/main" val="22461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7FCCCD-162C-4E20-ACAB-242004A19318}" type="slidenum">
              <a:rPr lang="en-US" smtClean="0"/>
              <a:pPr eaLnBrk="1" hangingPunct="1"/>
              <a:t>90</a:t>
            </a:fld>
            <a:endParaRPr lang="en-US" dirty="0" smtClean="0"/>
          </a:p>
        </p:txBody>
      </p:sp>
    </p:spTree>
    <p:extLst>
      <p:ext uri="{BB962C8B-B14F-4D97-AF65-F5344CB8AC3E}">
        <p14:creationId xmlns:p14="http://schemas.microsoft.com/office/powerpoint/2010/main" val="13934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58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46C8592-F6A5-49A7-8F84-9B2DEC92276F}" type="slidenum">
              <a:rPr lang="en-US" smtClean="0"/>
              <a:pPr eaLnBrk="1" hangingPunct="1"/>
              <a:t>92</a:t>
            </a:fld>
            <a:endParaRPr lang="en-US" dirty="0" smtClean="0"/>
          </a:p>
        </p:txBody>
      </p:sp>
    </p:spTree>
    <p:extLst>
      <p:ext uri="{BB962C8B-B14F-4D97-AF65-F5344CB8AC3E}">
        <p14:creationId xmlns:p14="http://schemas.microsoft.com/office/powerpoint/2010/main" val="122928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6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EC967A8-E1E0-4599-ADD0-9F1DB28AC18A}" type="slidenum">
              <a:rPr lang="en-US" smtClean="0"/>
              <a:pPr eaLnBrk="1" hangingPunct="1"/>
              <a:t>93</a:t>
            </a:fld>
            <a:endParaRPr lang="en-US" dirty="0" smtClean="0"/>
          </a:p>
        </p:txBody>
      </p:sp>
    </p:spTree>
    <p:extLst>
      <p:ext uri="{BB962C8B-B14F-4D97-AF65-F5344CB8AC3E}">
        <p14:creationId xmlns:p14="http://schemas.microsoft.com/office/powerpoint/2010/main" val="3775357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DE48B1B-3F51-43DA-BE5D-BE1CA4FD3B4D}" type="slidenum">
              <a:rPr lang="en-US" smtClean="0"/>
              <a:pPr eaLnBrk="1" hangingPunct="1"/>
              <a:t>99</a:t>
            </a:fld>
            <a:endParaRPr lang="en-US" dirty="0" smtClean="0"/>
          </a:p>
        </p:txBody>
      </p:sp>
    </p:spTree>
    <p:extLst>
      <p:ext uri="{BB962C8B-B14F-4D97-AF65-F5344CB8AC3E}">
        <p14:creationId xmlns:p14="http://schemas.microsoft.com/office/powerpoint/2010/main" val="280560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DF2C25D-8E92-4EA3-9347-1BAAB59E2F0D}" type="slidenum">
              <a:rPr lang="en-US" smtClean="0"/>
              <a:pPr eaLnBrk="1" hangingPunct="1"/>
              <a:t>102</a:t>
            </a:fld>
            <a:endParaRPr lang="en-US" dirty="0" smtClean="0"/>
          </a:p>
        </p:txBody>
      </p:sp>
    </p:spTree>
    <p:extLst>
      <p:ext uri="{BB962C8B-B14F-4D97-AF65-F5344CB8AC3E}">
        <p14:creationId xmlns:p14="http://schemas.microsoft.com/office/powerpoint/2010/main" val="417842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C89F04-C39E-42B6-A97E-3361637BE1A1}" type="slidenum">
              <a:rPr lang="en-US" smtClean="0"/>
              <a:pPr eaLnBrk="1" hangingPunct="1"/>
              <a:t>103</a:t>
            </a:fld>
            <a:endParaRPr lang="en-US" dirty="0" smtClean="0"/>
          </a:p>
        </p:txBody>
      </p:sp>
    </p:spTree>
    <p:extLst>
      <p:ext uri="{BB962C8B-B14F-4D97-AF65-F5344CB8AC3E}">
        <p14:creationId xmlns:p14="http://schemas.microsoft.com/office/powerpoint/2010/main" val="2917318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5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0909CD8-D8C8-4B8D-A643-1CC584D83C61}" type="slidenum">
              <a:rPr lang="en-US" smtClean="0"/>
              <a:pPr eaLnBrk="1" hangingPunct="1"/>
              <a:t>104</a:t>
            </a:fld>
            <a:endParaRPr lang="en-US" dirty="0" smtClean="0"/>
          </a:p>
        </p:txBody>
      </p:sp>
    </p:spTree>
    <p:extLst>
      <p:ext uri="{BB962C8B-B14F-4D97-AF65-F5344CB8AC3E}">
        <p14:creationId xmlns:p14="http://schemas.microsoft.com/office/powerpoint/2010/main" val="111939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6B0703-DFA2-463D-8824-B8CF5EB6977E}" type="slidenum">
              <a:rPr lang="en-US" smtClean="0"/>
              <a:pPr eaLnBrk="1" hangingPunct="1"/>
              <a:t>30</a:t>
            </a:fld>
            <a:endParaRPr lang="en-US" dirty="0" smtClean="0"/>
          </a:p>
        </p:txBody>
      </p:sp>
    </p:spTree>
    <p:extLst>
      <p:ext uri="{BB962C8B-B14F-4D97-AF65-F5344CB8AC3E}">
        <p14:creationId xmlns:p14="http://schemas.microsoft.com/office/powerpoint/2010/main" val="560196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6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954A8FD-CEBE-490B-9D9C-A1580C0F3658}" type="slidenum">
              <a:rPr lang="en-US" smtClean="0"/>
              <a:pPr eaLnBrk="1" hangingPunct="1"/>
              <a:t>108</a:t>
            </a:fld>
            <a:endParaRPr lang="en-US" dirty="0" smtClean="0"/>
          </a:p>
        </p:txBody>
      </p:sp>
    </p:spTree>
    <p:extLst>
      <p:ext uri="{BB962C8B-B14F-4D97-AF65-F5344CB8AC3E}">
        <p14:creationId xmlns:p14="http://schemas.microsoft.com/office/powerpoint/2010/main" val="139950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25AB0B4-A3E4-4415-AA6A-61B8CBE832B4}" type="slidenum">
              <a:rPr lang="en-US" smtClean="0"/>
              <a:pPr eaLnBrk="1" hangingPunct="1"/>
              <a:t>109</a:t>
            </a:fld>
            <a:endParaRPr lang="en-US" dirty="0" smtClean="0"/>
          </a:p>
        </p:txBody>
      </p:sp>
    </p:spTree>
    <p:extLst>
      <p:ext uri="{BB962C8B-B14F-4D97-AF65-F5344CB8AC3E}">
        <p14:creationId xmlns:p14="http://schemas.microsoft.com/office/powerpoint/2010/main" val="428452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475CA6D-6F6A-4C08-BEEC-F074E49BC387}" type="slidenum">
              <a:rPr lang="en-US" smtClean="0"/>
              <a:pPr eaLnBrk="1" hangingPunct="1"/>
              <a:t>110</a:t>
            </a:fld>
            <a:endParaRPr lang="en-US" dirty="0" smtClean="0"/>
          </a:p>
        </p:txBody>
      </p:sp>
    </p:spTree>
    <p:extLst>
      <p:ext uri="{BB962C8B-B14F-4D97-AF65-F5344CB8AC3E}">
        <p14:creationId xmlns:p14="http://schemas.microsoft.com/office/powerpoint/2010/main" val="343433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61D68-988E-44BA-BA20-42D07E437467}" type="slidenum">
              <a:rPr lang="en-US" smtClean="0"/>
              <a:pPr eaLnBrk="1" hangingPunct="1"/>
              <a:t>111</a:t>
            </a:fld>
            <a:endParaRPr lang="en-US" dirty="0" smtClean="0"/>
          </a:p>
        </p:txBody>
      </p:sp>
    </p:spTree>
    <p:extLst>
      <p:ext uri="{BB962C8B-B14F-4D97-AF65-F5344CB8AC3E}">
        <p14:creationId xmlns:p14="http://schemas.microsoft.com/office/powerpoint/2010/main" val="3419505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B7F553-F2C8-4C7A-8986-882C60585E67}" type="slidenum">
              <a:rPr lang="en-US" smtClean="0"/>
              <a:pPr eaLnBrk="1" hangingPunct="1"/>
              <a:t>112</a:t>
            </a:fld>
            <a:endParaRPr lang="en-US" dirty="0" smtClean="0"/>
          </a:p>
        </p:txBody>
      </p:sp>
    </p:spTree>
    <p:extLst>
      <p:ext uri="{BB962C8B-B14F-4D97-AF65-F5344CB8AC3E}">
        <p14:creationId xmlns:p14="http://schemas.microsoft.com/office/powerpoint/2010/main" val="1470781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8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CED7102-D6E7-4291-B4E8-0AEB260749F5}" type="slidenum">
              <a:rPr lang="en-US" smtClean="0"/>
              <a:pPr eaLnBrk="1" hangingPunct="1"/>
              <a:t>114</a:t>
            </a:fld>
            <a:endParaRPr lang="en-US" dirty="0" smtClean="0"/>
          </a:p>
        </p:txBody>
      </p:sp>
    </p:spTree>
    <p:extLst>
      <p:ext uri="{BB962C8B-B14F-4D97-AF65-F5344CB8AC3E}">
        <p14:creationId xmlns:p14="http://schemas.microsoft.com/office/powerpoint/2010/main" val="2410854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9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01D020-20EF-4010-AE71-63CBE7155C5A}" type="slidenum">
              <a:rPr lang="en-US" smtClean="0"/>
              <a:pPr eaLnBrk="1" hangingPunct="1"/>
              <a:t>115</a:t>
            </a:fld>
            <a:endParaRPr lang="en-US" dirty="0" smtClean="0"/>
          </a:p>
        </p:txBody>
      </p:sp>
    </p:spTree>
    <p:extLst>
      <p:ext uri="{BB962C8B-B14F-4D97-AF65-F5344CB8AC3E}">
        <p14:creationId xmlns:p14="http://schemas.microsoft.com/office/powerpoint/2010/main" val="2870364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0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B6F6FC-F077-4395-B85F-B7D9464197E2}" type="slidenum">
              <a:rPr lang="en-US" smtClean="0"/>
              <a:pPr eaLnBrk="1" hangingPunct="1"/>
              <a:t>116</a:t>
            </a:fld>
            <a:endParaRPr lang="en-US" dirty="0" smtClean="0"/>
          </a:p>
        </p:txBody>
      </p:sp>
    </p:spTree>
    <p:extLst>
      <p:ext uri="{BB962C8B-B14F-4D97-AF65-F5344CB8AC3E}">
        <p14:creationId xmlns:p14="http://schemas.microsoft.com/office/powerpoint/2010/main" val="1131297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1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6A2E6D-1446-4B25-B736-B1EE9764E28B}" type="slidenum">
              <a:rPr lang="en-US" smtClean="0"/>
              <a:pPr eaLnBrk="1" hangingPunct="1"/>
              <a:t>117</a:t>
            </a:fld>
            <a:endParaRPr lang="en-US" dirty="0" smtClean="0"/>
          </a:p>
        </p:txBody>
      </p:sp>
    </p:spTree>
    <p:extLst>
      <p:ext uri="{BB962C8B-B14F-4D97-AF65-F5344CB8AC3E}">
        <p14:creationId xmlns:p14="http://schemas.microsoft.com/office/powerpoint/2010/main" val="1644594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2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7C84C6F-2810-46A1-8C31-CE38CE4C009C}" type="slidenum">
              <a:rPr lang="en-US" smtClean="0"/>
              <a:pPr eaLnBrk="1" hangingPunct="1"/>
              <a:t>118</a:t>
            </a:fld>
            <a:endParaRPr lang="en-US" dirty="0" smtClean="0"/>
          </a:p>
        </p:txBody>
      </p:sp>
    </p:spTree>
    <p:extLst>
      <p:ext uri="{BB962C8B-B14F-4D97-AF65-F5344CB8AC3E}">
        <p14:creationId xmlns:p14="http://schemas.microsoft.com/office/powerpoint/2010/main" val="281344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F4CF6B-72F9-4DBF-8E04-553CB47816B7}" type="slidenum">
              <a:rPr lang="en-US" smtClean="0"/>
              <a:pPr eaLnBrk="1" hangingPunct="1"/>
              <a:t>31</a:t>
            </a:fld>
            <a:endParaRPr lang="en-US" dirty="0" smtClean="0"/>
          </a:p>
        </p:txBody>
      </p:sp>
    </p:spTree>
    <p:extLst>
      <p:ext uri="{BB962C8B-B14F-4D97-AF65-F5344CB8AC3E}">
        <p14:creationId xmlns:p14="http://schemas.microsoft.com/office/powerpoint/2010/main" val="968373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3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227BEC0-9131-435F-AE46-64A57F8BAAA6}" type="slidenum">
              <a:rPr lang="en-US" smtClean="0"/>
              <a:pPr eaLnBrk="1" hangingPunct="1"/>
              <a:t>119</a:t>
            </a:fld>
            <a:endParaRPr lang="en-US" dirty="0" smtClean="0"/>
          </a:p>
        </p:txBody>
      </p:sp>
    </p:spTree>
    <p:extLst>
      <p:ext uri="{BB962C8B-B14F-4D97-AF65-F5344CB8AC3E}">
        <p14:creationId xmlns:p14="http://schemas.microsoft.com/office/powerpoint/2010/main" val="321910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4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A60303-E994-4DE6-AFA6-4B4C34240F3E}" type="slidenum">
              <a:rPr lang="en-US" smtClean="0"/>
              <a:pPr eaLnBrk="1" hangingPunct="1"/>
              <a:t>120</a:t>
            </a:fld>
            <a:endParaRPr lang="en-US" dirty="0" smtClean="0"/>
          </a:p>
        </p:txBody>
      </p:sp>
    </p:spTree>
    <p:extLst>
      <p:ext uri="{BB962C8B-B14F-4D97-AF65-F5344CB8AC3E}">
        <p14:creationId xmlns:p14="http://schemas.microsoft.com/office/powerpoint/2010/main" val="129513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5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C836BC6-3F6C-4496-92C8-78697FC2BC57}" type="slidenum">
              <a:rPr lang="en-US" smtClean="0"/>
              <a:pPr eaLnBrk="1" hangingPunct="1"/>
              <a:t>121</a:t>
            </a:fld>
            <a:endParaRPr lang="en-US" dirty="0" smtClean="0"/>
          </a:p>
        </p:txBody>
      </p:sp>
    </p:spTree>
    <p:extLst>
      <p:ext uri="{BB962C8B-B14F-4D97-AF65-F5344CB8AC3E}">
        <p14:creationId xmlns:p14="http://schemas.microsoft.com/office/powerpoint/2010/main" val="348054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6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179E25F-C982-4E8A-BBA4-9364ACE60BCC}" type="slidenum">
              <a:rPr lang="en-US" smtClean="0"/>
              <a:pPr eaLnBrk="1" hangingPunct="1"/>
              <a:t>122</a:t>
            </a:fld>
            <a:endParaRPr lang="en-US" dirty="0" smtClean="0"/>
          </a:p>
        </p:txBody>
      </p:sp>
    </p:spTree>
    <p:extLst>
      <p:ext uri="{BB962C8B-B14F-4D97-AF65-F5344CB8AC3E}">
        <p14:creationId xmlns:p14="http://schemas.microsoft.com/office/powerpoint/2010/main" val="4014176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7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535C14-3D3D-4A14-B052-140F1EB38FF0}" type="slidenum">
              <a:rPr lang="en-US" smtClean="0"/>
              <a:pPr eaLnBrk="1" hangingPunct="1"/>
              <a:t>123</a:t>
            </a:fld>
            <a:endParaRPr lang="en-US" dirty="0" smtClean="0"/>
          </a:p>
        </p:txBody>
      </p:sp>
    </p:spTree>
    <p:extLst>
      <p:ext uri="{BB962C8B-B14F-4D97-AF65-F5344CB8AC3E}">
        <p14:creationId xmlns:p14="http://schemas.microsoft.com/office/powerpoint/2010/main" val="115230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8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89BBE6-41BB-4FBF-B37D-3063E0333C49}" type="slidenum">
              <a:rPr lang="en-US" smtClean="0"/>
              <a:pPr eaLnBrk="1" hangingPunct="1"/>
              <a:t>124</a:t>
            </a:fld>
            <a:endParaRPr lang="en-US" dirty="0" smtClean="0"/>
          </a:p>
        </p:txBody>
      </p:sp>
    </p:spTree>
    <p:extLst>
      <p:ext uri="{BB962C8B-B14F-4D97-AF65-F5344CB8AC3E}">
        <p14:creationId xmlns:p14="http://schemas.microsoft.com/office/powerpoint/2010/main" val="3103983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99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FA2CDCB-52FD-4372-ACFE-97CB7273FEE5}" type="slidenum">
              <a:rPr lang="en-US" smtClean="0"/>
              <a:pPr eaLnBrk="1" hangingPunct="1"/>
              <a:t>125</a:t>
            </a:fld>
            <a:endParaRPr lang="en-US" dirty="0" smtClean="0"/>
          </a:p>
        </p:txBody>
      </p:sp>
    </p:spTree>
    <p:extLst>
      <p:ext uri="{BB962C8B-B14F-4D97-AF65-F5344CB8AC3E}">
        <p14:creationId xmlns:p14="http://schemas.microsoft.com/office/powerpoint/2010/main" val="3735928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00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50CC86-7610-48AB-B2D2-06175D738CA1}" type="slidenum">
              <a:rPr lang="en-US" smtClean="0"/>
              <a:pPr eaLnBrk="1" hangingPunct="1"/>
              <a:t>126</a:t>
            </a:fld>
            <a:endParaRPr lang="en-US" dirty="0" smtClean="0"/>
          </a:p>
        </p:txBody>
      </p:sp>
    </p:spTree>
    <p:extLst>
      <p:ext uri="{BB962C8B-B14F-4D97-AF65-F5344CB8AC3E}">
        <p14:creationId xmlns:p14="http://schemas.microsoft.com/office/powerpoint/2010/main" val="1218758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01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B48D7A2-CA69-4EB2-9E00-631A1C1EA1DD}" type="slidenum">
              <a:rPr lang="en-US" smtClean="0"/>
              <a:pPr eaLnBrk="1" hangingPunct="1"/>
              <a:t>127</a:t>
            </a:fld>
            <a:endParaRPr lang="en-US" dirty="0" smtClean="0"/>
          </a:p>
        </p:txBody>
      </p:sp>
    </p:spTree>
    <p:extLst>
      <p:ext uri="{BB962C8B-B14F-4D97-AF65-F5344CB8AC3E}">
        <p14:creationId xmlns:p14="http://schemas.microsoft.com/office/powerpoint/2010/main" val="20813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02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F15635-0F34-4B55-8944-48BF0A7FDEAC}" type="slidenum">
              <a:rPr lang="en-US" smtClean="0"/>
              <a:pPr eaLnBrk="1" hangingPunct="1"/>
              <a:t>128</a:t>
            </a:fld>
            <a:endParaRPr lang="en-US" dirty="0" smtClean="0"/>
          </a:p>
        </p:txBody>
      </p:sp>
    </p:spTree>
    <p:extLst>
      <p:ext uri="{BB962C8B-B14F-4D97-AF65-F5344CB8AC3E}">
        <p14:creationId xmlns:p14="http://schemas.microsoft.com/office/powerpoint/2010/main" val="344414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34677-4A60-4574-9CF9-3F61AC4FBC3A}" type="slidenum">
              <a:rPr lang="en-US"/>
              <a:pPr/>
              <a:t>72</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9808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03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0FE6B0-F78B-447C-AFC6-C7E0282E9754}" type="slidenum">
              <a:rPr lang="en-US" smtClean="0"/>
              <a:pPr eaLnBrk="1" hangingPunct="1"/>
              <a:t>129</a:t>
            </a:fld>
            <a:endParaRPr lang="en-US" dirty="0" smtClean="0"/>
          </a:p>
        </p:txBody>
      </p:sp>
    </p:spTree>
    <p:extLst>
      <p:ext uri="{BB962C8B-B14F-4D97-AF65-F5344CB8AC3E}">
        <p14:creationId xmlns:p14="http://schemas.microsoft.com/office/powerpoint/2010/main" val="2301074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7A3C3D-E92A-43E2-A74F-D9117AAC71CC}" type="slidenum">
              <a:rPr lang="en-US" smtClean="0"/>
              <a:pPr eaLnBrk="1" hangingPunct="1"/>
              <a:t>130</a:t>
            </a:fld>
            <a:endParaRPr lang="en-US" dirty="0" smtClean="0"/>
          </a:p>
        </p:txBody>
      </p:sp>
    </p:spTree>
    <p:extLst>
      <p:ext uri="{BB962C8B-B14F-4D97-AF65-F5344CB8AC3E}">
        <p14:creationId xmlns:p14="http://schemas.microsoft.com/office/powerpoint/2010/main" val="1976771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4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307D197-96FF-4449-8B16-0E4A5A14BA4A}" type="slidenum">
              <a:rPr lang="en-US" smtClean="0"/>
              <a:pPr eaLnBrk="1" hangingPunct="1"/>
              <a:t>131</a:t>
            </a:fld>
            <a:endParaRPr lang="en-US" dirty="0" smtClean="0"/>
          </a:p>
        </p:txBody>
      </p:sp>
    </p:spTree>
    <p:extLst>
      <p:ext uri="{BB962C8B-B14F-4D97-AF65-F5344CB8AC3E}">
        <p14:creationId xmlns:p14="http://schemas.microsoft.com/office/powerpoint/2010/main" val="1082029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42A7E4E-6977-4794-B581-FE64DF07C806}" type="slidenum">
              <a:rPr lang="en-US" smtClean="0"/>
              <a:pPr eaLnBrk="1" hangingPunct="1"/>
              <a:t>133</a:t>
            </a:fld>
            <a:endParaRPr lang="en-US" dirty="0" smtClean="0"/>
          </a:p>
        </p:txBody>
      </p:sp>
    </p:spTree>
    <p:extLst>
      <p:ext uri="{BB962C8B-B14F-4D97-AF65-F5344CB8AC3E}">
        <p14:creationId xmlns:p14="http://schemas.microsoft.com/office/powerpoint/2010/main" val="421237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E6822CA-0A87-4774-BFEC-9FAEBC6CCC48}" type="slidenum">
              <a:rPr lang="en-US" smtClean="0"/>
              <a:pPr eaLnBrk="1" hangingPunct="1"/>
              <a:t>134</a:t>
            </a:fld>
            <a:endParaRPr lang="en-US" dirty="0" smtClean="0"/>
          </a:p>
        </p:txBody>
      </p:sp>
    </p:spTree>
    <p:extLst>
      <p:ext uri="{BB962C8B-B14F-4D97-AF65-F5344CB8AC3E}">
        <p14:creationId xmlns:p14="http://schemas.microsoft.com/office/powerpoint/2010/main" val="2940887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7FB8252-7DDB-441C-BCC6-9CE01B626E80}" type="slidenum">
              <a:rPr lang="en-US" smtClean="0"/>
              <a:pPr eaLnBrk="1" hangingPunct="1"/>
              <a:t>135</a:t>
            </a:fld>
            <a:endParaRPr lang="en-US" dirty="0" smtClean="0"/>
          </a:p>
        </p:txBody>
      </p:sp>
    </p:spTree>
    <p:extLst>
      <p:ext uri="{BB962C8B-B14F-4D97-AF65-F5344CB8AC3E}">
        <p14:creationId xmlns:p14="http://schemas.microsoft.com/office/powerpoint/2010/main" val="1288896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3DC3499-74E2-488A-823F-A31F287229A4}" type="slidenum">
              <a:rPr lang="en-US" smtClean="0"/>
              <a:pPr eaLnBrk="1" hangingPunct="1"/>
              <a:t>136</a:t>
            </a:fld>
            <a:endParaRPr lang="en-US" dirty="0" smtClean="0"/>
          </a:p>
        </p:txBody>
      </p:sp>
    </p:spTree>
    <p:extLst>
      <p:ext uri="{BB962C8B-B14F-4D97-AF65-F5344CB8AC3E}">
        <p14:creationId xmlns:p14="http://schemas.microsoft.com/office/powerpoint/2010/main" val="3227192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CAF1243-4BD5-4A8B-887C-AA45EE1C008D}" type="slidenum">
              <a:rPr lang="en-US" smtClean="0"/>
              <a:pPr eaLnBrk="1" hangingPunct="1"/>
              <a:t>137</a:t>
            </a:fld>
            <a:endParaRPr lang="en-US" dirty="0" smtClean="0"/>
          </a:p>
        </p:txBody>
      </p:sp>
    </p:spTree>
    <p:extLst>
      <p:ext uri="{BB962C8B-B14F-4D97-AF65-F5344CB8AC3E}">
        <p14:creationId xmlns:p14="http://schemas.microsoft.com/office/powerpoint/2010/main" val="4268063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5A98BA7-F769-4D4F-9B79-EE33472A0F6D}" type="slidenum">
              <a:rPr lang="en-US" smtClean="0"/>
              <a:pPr eaLnBrk="1" hangingPunct="1"/>
              <a:t>138</a:t>
            </a:fld>
            <a:endParaRPr lang="en-US" dirty="0" smtClean="0"/>
          </a:p>
        </p:txBody>
      </p:sp>
    </p:spTree>
    <p:extLst>
      <p:ext uri="{BB962C8B-B14F-4D97-AF65-F5344CB8AC3E}">
        <p14:creationId xmlns:p14="http://schemas.microsoft.com/office/powerpoint/2010/main" val="2028345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1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09C9790-8197-40C8-94C6-B80E97C6FF4A}" type="slidenum">
              <a:rPr lang="en-US" smtClean="0"/>
              <a:pPr eaLnBrk="1" hangingPunct="1"/>
              <a:t>139</a:t>
            </a:fld>
            <a:endParaRPr lang="en-US" dirty="0" smtClean="0"/>
          </a:p>
        </p:txBody>
      </p:sp>
    </p:spTree>
    <p:extLst>
      <p:ext uri="{BB962C8B-B14F-4D97-AF65-F5344CB8AC3E}">
        <p14:creationId xmlns:p14="http://schemas.microsoft.com/office/powerpoint/2010/main" val="169545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FBC1FB5-A016-4E22-8317-3ECABD624BF5}" type="slidenum">
              <a:rPr lang="en-US" smtClean="0"/>
              <a:pPr eaLnBrk="1" hangingPunct="1"/>
              <a:t>80</a:t>
            </a:fld>
            <a:endParaRPr lang="en-US" dirty="0" smtClean="0"/>
          </a:p>
        </p:txBody>
      </p:sp>
    </p:spTree>
    <p:extLst>
      <p:ext uri="{BB962C8B-B14F-4D97-AF65-F5344CB8AC3E}">
        <p14:creationId xmlns:p14="http://schemas.microsoft.com/office/powerpoint/2010/main" val="4094572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2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E4B795-5E83-4686-A16A-C348F572BE1D}" type="slidenum">
              <a:rPr lang="en-US" smtClean="0"/>
              <a:pPr eaLnBrk="1" hangingPunct="1"/>
              <a:t>140</a:t>
            </a:fld>
            <a:endParaRPr lang="en-US" dirty="0" smtClean="0"/>
          </a:p>
        </p:txBody>
      </p:sp>
    </p:spTree>
    <p:extLst>
      <p:ext uri="{BB962C8B-B14F-4D97-AF65-F5344CB8AC3E}">
        <p14:creationId xmlns:p14="http://schemas.microsoft.com/office/powerpoint/2010/main" val="354310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FA7E5CA-957D-4318-A685-4BE50CB65223}" type="slidenum">
              <a:rPr lang="en-US" smtClean="0"/>
              <a:pPr eaLnBrk="1" hangingPunct="1"/>
              <a:t>141</a:t>
            </a:fld>
            <a:endParaRPr lang="en-US" dirty="0" smtClean="0"/>
          </a:p>
        </p:txBody>
      </p:sp>
    </p:spTree>
    <p:extLst>
      <p:ext uri="{BB962C8B-B14F-4D97-AF65-F5344CB8AC3E}">
        <p14:creationId xmlns:p14="http://schemas.microsoft.com/office/powerpoint/2010/main" val="2891367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7C37C-9AA3-43DE-A1E5-E10BF8E3BEC7}" type="slidenum">
              <a:rPr lang="en-US" smtClean="0"/>
              <a:t>154</a:t>
            </a:fld>
            <a:endParaRPr lang="en-US" dirty="0"/>
          </a:p>
        </p:txBody>
      </p:sp>
    </p:spTree>
    <p:extLst>
      <p:ext uri="{BB962C8B-B14F-4D97-AF65-F5344CB8AC3E}">
        <p14:creationId xmlns:p14="http://schemas.microsoft.com/office/powerpoint/2010/main" val="3854102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7C37C-9AA3-43DE-A1E5-E10BF8E3BEC7}" type="slidenum">
              <a:rPr lang="en-US" smtClean="0"/>
              <a:t>155</a:t>
            </a:fld>
            <a:endParaRPr lang="en-US" dirty="0"/>
          </a:p>
        </p:txBody>
      </p:sp>
    </p:spTree>
    <p:extLst>
      <p:ext uri="{BB962C8B-B14F-4D97-AF65-F5344CB8AC3E}">
        <p14:creationId xmlns:p14="http://schemas.microsoft.com/office/powerpoint/2010/main" val="63959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7C37C-9AA3-43DE-A1E5-E10BF8E3BEC7}" type="slidenum">
              <a:rPr lang="en-US" smtClean="0"/>
              <a:t>156</a:t>
            </a:fld>
            <a:endParaRPr lang="en-US" dirty="0"/>
          </a:p>
        </p:txBody>
      </p:sp>
    </p:spTree>
    <p:extLst>
      <p:ext uri="{BB962C8B-B14F-4D97-AF65-F5344CB8AC3E}">
        <p14:creationId xmlns:p14="http://schemas.microsoft.com/office/powerpoint/2010/main" val="1257298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7C37C-9AA3-43DE-A1E5-E10BF8E3BEC7}" type="slidenum">
              <a:rPr lang="en-US" smtClean="0"/>
              <a:t>157</a:t>
            </a:fld>
            <a:endParaRPr lang="en-US" dirty="0"/>
          </a:p>
        </p:txBody>
      </p:sp>
    </p:spTree>
    <p:extLst>
      <p:ext uri="{BB962C8B-B14F-4D97-AF65-F5344CB8AC3E}">
        <p14:creationId xmlns:p14="http://schemas.microsoft.com/office/powerpoint/2010/main" val="303637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7C37C-9AA3-43DE-A1E5-E10BF8E3BEC7}" type="slidenum">
              <a:rPr lang="en-US" smtClean="0"/>
              <a:t>158</a:t>
            </a:fld>
            <a:endParaRPr lang="en-US" dirty="0"/>
          </a:p>
        </p:txBody>
      </p:sp>
    </p:spTree>
    <p:extLst>
      <p:ext uri="{BB962C8B-B14F-4D97-AF65-F5344CB8AC3E}">
        <p14:creationId xmlns:p14="http://schemas.microsoft.com/office/powerpoint/2010/main" val="3769334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99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28072F-70E1-4365-88AF-C94C7EBD00C9}" type="slidenum">
              <a:rPr lang="en-US" smtClean="0"/>
              <a:pPr eaLnBrk="1" hangingPunct="1"/>
              <a:t>180</a:t>
            </a:fld>
            <a:endParaRPr lang="en-US" dirty="0" smtClean="0"/>
          </a:p>
        </p:txBody>
      </p:sp>
    </p:spTree>
    <p:extLst>
      <p:ext uri="{BB962C8B-B14F-4D97-AF65-F5344CB8AC3E}">
        <p14:creationId xmlns:p14="http://schemas.microsoft.com/office/powerpoint/2010/main" val="3603557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A0454F-096F-4E27-9866-958249945910}" type="slidenum">
              <a:rPr lang="en-US" smtClean="0"/>
              <a:pPr eaLnBrk="1" hangingPunct="1"/>
              <a:t>187</a:t>
            </a:fld>
            <a:endParaRPr lang="en-US" dirty="0" smtClean="0"/>
          </a:p>
        </p:txBody>
      </p:sp>
    </p:spTree>
    <p:extLst>
      <p:ext uri="{BB962C8B-B14F-4D97-AF65-F5344CB8AC3E}">
        <p14:creationId xmlns:p14="http://schemas.microsoft.com/office/powerpoint/2010/main" val="3226440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33DB676-CCCF-442B-9BD0-695C84A7582A}" type="slidenum">
              <a:rPr lang="en-US" smtClean="0"/>
              <a:pPr eaLnBrk="1" hangingPunct="1"/>
              <a:t>188</a:t>
            </a:fld>
            <a:endParaRPr lang="en-US" dirty="0" smtClean="0"/>
          </a:p>
        </p:txBody>
      </p:sp>
    </p:spTree>
    <p:extLst>
      <p:ext uri="{BB962C8B-B14F-4D97-AF65-F5344CB8AC3E}">
        <p14:creationId xmlns:p14="http://schemas.microsoft.com/office/powerpoint/2010/main" val="339616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8D638BB-E29C-4437-AEF4-C1112E92F1A5}" type="slidenum">
              <a:rPr lang="en-US" smtClean="0"/>
              <a:pPr eaLnBrk="1" hangingPunct="1"/>
              <a:t>82</a:t>
            </a:fld>
            <a:endParaRPr lang="en-US" dirty="0" smtClean="0"/>
          </a:p>
        </p:txBody>
      </p:sp>
    </p:spTree>
    <p:extLst>
      <p:ext uri="{BB962C8B-B14F-4D97-AF65-F5344CB8AC3E}">
        <p14:creationId xmlns:p14="http://schemas.microsoft.com/office/powerpoint/2010/main" val="745220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2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7FDAC1B-31F4-4FCF-B08F-B6F4141E8339}" type="slidenum">
              <a:rPr lang="en-US" smtClean="0"/>
              <a:pPr eaLnBrk="1" hangingPunct="1"/>
              <a:t>189</a:t>
            </a:fld>
            <a:endParaRPr lang="en-US" dirty="0" smtClean="0"/>
          </a:p>
        </p:txBody>
      </p:sp>
    </p:spTree>
    <p:extLst>
      <p:ext uri="{BB962C8B-B14F-4D97-AF65-F5344CB8AC3E}">
        <p14:creationId xmlns:p14="http://schemas.microsoft.com/office/powerpoint/2010/main" val="697982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3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FFE5654-50D3-4961-96D1-AEC09BF3A41B}" type="slidenum">
              <a:rPr lang="en-US" smtClean="0"/>
              <a:pPr eaLnBrk="1" hangingPunct="1"/>
              <a:t>190</a:t>
            </a:fld>
            <a:endParaRPr lang="en-US" dirty="0" smtClean="0"/>
          </a:p>
        </p:txBody>
      </p:sp>
    </p:spTree>
    <p:extLst>
      <p:ext uri="{BB962C8B-B14F-4D97-AF65-F5344CB8AC3E}">
        <p14:creationId xmlns:p14="http://schemas.microsoft.com/office/powerpoint/2010/main" val="2982473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6B0703-DFA2-463D-8824-B8CF5EB6977E}" type="slidenum">
              <a:rPr lang="en-US" smtClean="0"/>
              <a:pPr eaLnBrk="1" hangingPunct="1"/>
              <a:t>191</a:t>
            </a:fld>
            <a:endParaRPr lang="en-US" dirty="0" smtClean="0"/>
          </a:p>
        </p:txBody>
      </p:sp>
    </p:spTree>
    <p:extLst>
      <p:ext uri="{BB962C8B-B14F-4D97-AF65-F5344CB8AC3E}">
        <p14:creationId xmlns:p14="http://schemas.microsoft.com/office/powerpoint/2010/main" val="4068305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7D95E3-EC8B-44BA-A5C6-7067C7C8FE4A}" type="slidenum">
              <a:rPr lang="en-US" smtClean="0"/>
              <a:pPr eaLnBrk="1" hangingPunct="1"/>
              <a:t>192</a:t>
            </a:fld>
            <a:endParaRPr lang="en-US" dirty="0" smtClean="0"/>
          </a:p>
        </p:txBody>
      </p:sp>
    </p:spTree>
    <p:extLst>
      <p:ext uri="{BB962C8B-B14F-4D97-AF65-F5344CB8AC3E}">
        <p14:creationId xmlns:p14="http://schemas.microsoft.com/office/powerpoint/2010/main" val="2581636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F4CF6B-72F9-4DBF-8E04-553CB47816B7}" type="slidenum">
              <a:rPr lang="en-US" smtClean="0"/>
              <a:pPr eaLnBrk="1" hangingPunct="1"/>
              <a:t>193</a:t>
            </a:fld>
            <a:endParaRPr lang="en-US" dirty="0" smtClean="0"/>
          </a:p>
        </p:txBody>
      </p:sp>
    </p:spTree>
    <p:extLst>
      <p:ext uri="{BB962C8B-B14F-4D97-AF65-F5344CB8AC3E}">
        <p14:creationId xmlns:p14="http://schemas.microsoft.com/office/powerpoint/2010/main" val="1937833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2D9C379-1333-4709-B8A2-6AC0385043D1}" type="slidenum">
              <a:rPr lang="en-US" smtClean="0"/>
              <a:pPr eaLnBrk="1" hangingPunct="1"/>
              <a:t>201</a:t>
            </a:fld>
            <a:endParaRPr lang="en-US" dirty="0" smtClean="0"/>
          </a:p>
        </p:txBody>
      </p:sp>
    </p:spTree>
    <p:extLst>
      <p:ext uri="{BB962C8B-B14F-4D97-AF65-F5344CB8AC3E}">
        <p14:creationId xmlns:p14="http://schemas.microsoft.com/office/powerpoint/2010/main" val="2798314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90AA0CE-EA1C-423D-9C84-99B7E3747095}" type="slidenum">
              <a:rPr lang="en-US" smtClean="0"/>
              <a:pPr eaLnBrk="1" hangingPunct="1"/>
              <a:t>202</a:t>
            </a:fld>
            <a:endParaRPr lang="en-US" dirty="0" smtClean="0"/>
          </a:p>
        </p:txBody>
      </p:sp>
    </p:spTree>
    <p:extLst>
      <p:ext uri="{BB962C8B-B14F-4D97-AF65-F5344CB8AC3E}">
        <p14:creationId xmlns:p14="http://schemas.microsoft.com/office/powerpoint/2010/main" val="5265638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447CDD8-6565-4C8A-BE3B-6076A7A2F3FE}" type="slidenum">
              <a:rPr lang="en-US" smtClean="0"/>
              <a:pPr eaLnBrk="1" hangingPunct="1"/>
              <a:t>204</a:t>
            </a:fld>
            <a:endParaRPr lang="en-US" dirty="0" smtClean="0"/>
          </a:p>
        </p:txBody>
      </p:sp>
    </p:spTree>
    <p:extLst>
      <p:ext uri="{BB962C8B-B14F-4D97-AF65-F5344CB8AC3E}">
        <p14:creationId xmlns:p14="http://schemas.microsoft.com/office/powerpoint/2010/main" val="680433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291819-1863-4D89-BDBB-DF3D7AA93187}" type="slidenum">
              <a:rPr lang="en-US" smtClean="0"/>
              <a:pPr eaLnBrk="1" hangingPunct="1"/>
              <a:t>205</a:t>
            </a:fld>
            <a:endParaRPr lang="en-US" dirty="0" smtClean="0"/>
          </a:p>
        </p:txBody>
      </p:sp>
    </p:spTree>
    <p:extLst>
      <p:ext uri="{BB962C8B-B14F-4D97-AF65-F5344CB8AC3E}">
        <p14:creationId xmlns:p14="http://schemas.microsoft.com/office/powerpoint/2010/main" val="695546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1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37F9DEF-9DFE-4BD9-A626-ECA466D485D6}" type="slidenum">
              <a:rPr lang="en-US" smtClean="0"/>
              <a:pPr eaLnBrk="1" hangingPunct="1"/>
              <a:t>207</a:t>
            </a:fld>
            <a:endParaRPr lang="en-US" dirty="0" smtClean="0"/>
          </a:p>
        </p:txBody>
      </p:sp>
    </p:spTree>
    <p:extLst>
      <p:ext uri="{BB962C8B-B14F-4D97-AF65-F5344CB8AC3E}">
        <p14:creationId xmlns:p14="http://schemas.microsoft.com/office/powerpoint/2010/main" val="301911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50F7F7A-6BDA-4377-882B-55F3165627F3}" type="slidenum">
              <a:rPr lang="en-US" smtClean="0"/>
              <a:pPr eaLnBrk="1" hangingPunct="1"/>
              <a:t>83</a:t>
            </a:fld>
            <a:endParaRPr lang="en-US" dirty="0" smtClean="0"/>
          </a:p>
        </p:txBody>
      </p:sp>
    </p:spTree>
    <p:extLst>
      <p:ext uri="{BB962C8B-B14F-4D97-AF65-F5344CB8AC3E}">
        <p14:creationId xmlns:p14="http://schemas.microsoft.com/office/powerpoint/2010/main" val="3311399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12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5A6D674-F885-408F-9980-9B82B14F7ABC}" type="slidenum">
              <a:rPr lang="en-US" smtClean="0"/>
              <a:pPr eaLnBrk="1" hangingPunct="1"/>
              <a:t>208</a:t>
            </a:fld>
            <a:endParaRPr lang="en-US" dirty="0" smtClean="0"/>
          </a:p>
        </p:txBody>
      </p:sp>
    </p:spTree>
    <p:extLst>
      <p:ext uri="{BB962C8B-B14F-4D97-AF65-F5344CB8AC3E}">
        <p14:creationId xmlns:p14="http://schemas.microsoft.com/office/powerpoint/2010/main" val="1668367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135195-870D-43B0-9917-4CEB57A92515}" type="slidenum">
              <a:rPr lang="en-US" smtClean="0"/>
              <a:pPr eaLnBrk="1" hangingPunct="1"/>
              <a:t>209</a:t>
            </a:fld>
            <a:endParaRPr lang="en-US" dirty="0" smtClean="0"/>
          </a:p>
        </p:txBody>
      </p:sp>
    </p:spTree>
    <p:extLst>
      <p:ext uri="{BB962C8B-B14F-4D97-AF65-F5344CB8AC3E}">
        <p14:creationId xmlns:p14="http://schemas.microsoft.com/office/powerpoint/2010/main" val="1373863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1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A54F64B-9638-4C40-A7D9-824E758F8994}" type="slidenum">
              <a:rPr lang="en-US" smtClean="0"/>
              <a:pPr eaLnBrk="1" hangingPunct="1"/>
              <a:t>210</a:t>
            </a:fld>
            <a:endParaRPr lang="en-US" dirty="0" smtClean="0"/>
          </a:p>
        </p:txBody>
      </p:sp>
    </p:spTree>
    <p:extLst>
      <p:ext uri="{BB962C8B-B14F-4D97-AF65-F5344CB8AC3E}">
        <p14:creationId xmlns:p14="http://schemas.microsoft.com/office/powerpoint/2010/main" val="56855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2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482EAAA-7369-449D-821F-840D822056F4}" type="slidenum">
              <a:rPr lang="en-US" smtClean="0"/>
              <a:pPr eaLnBrk="1" hangingPunct="1"/>
              <a:t>211</a:t>
            </a:fld>
            <a:endParaRPr lang="en-US" dirty="0" smtClean="0"/>
          </a:p>
        </p:txBody>
      </p:sp>
    </p:spTree>
    <p:extLst>
      <p:ext uri="{BB962C8B-B14F-4D97-AF65-F5344CB8AC3E}">
        <p14:creationId xmlns:p14="http://schemas.microsoft.com/office/powerpoint/2010/main" val="2405282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D7BFEF-035B-4C47-B15A-505B3E54E41B}" type="slidenum">
              <a:rPr lang="en-US" smtClean="0"/>
              <a:pPr eaLnBrk="1" hangingPunct="1"/>
              <a:t>212</a:t>
            </a:fld>
            <a:endParaRPr lang="en-US" dirty="0" smtClean="0"/>
          </a:p>
        </p:txBody>
      </p:sp>
    </p:spTree>
    <p:extLst>
      <p:ext uri="{BB962C8B-B14F-4D97-AF65-F5344CB8AC3E}">
        <p14:creationId xmlns:p14="http://schemas.microsoft.com/office/powerpoint/2010/main" val="40159880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46891A-C29F-41F5-BEC1-1CCD9DD6B144}" type="slidenum">
              <a:rPr lang="en-US" smtClean="0"/>
              <a:pPr eaLnBrk="1" hangingPunct="1"/>
              <a:t>213</a:t>
            </a:fld>
            <a:endParaRPr lang="en-US" dirty="0" smtClean="0"/>
          </a:p>
        </p:txBody>
      </p:sp>
    </p:spTree>
    <p:extLst>
      <p:ext uri="{BB962C8B-B14F-4D97-AF65-F5344CB8AC3E}">
        <p14:creationId xmlns:p14="http://schemas.microsoft.com/office/powerpoint/2010/main" val="21171503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7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4B3F8C-1FAB-4590-95AE-BAEA221B6316}" type="slidenum">
              <a:rPr lang="en-US" smtClean="0"/>
              <a:pPr eaLnBrk="1" hangingPunct="1"/>
              <a:t>214</a:t>
            </a:fld>
            <a:endParaRPr lang="en-US" dirty="0" smtClean="0"/>
          </a:p>
        </p:txBody>
      </p:sp>
    </p:spTree>
    <p:extLst>
      <p:ext uri="{BB962C8B-B14F-4D97-AF65-F5344CB8AC3E}">
        <p14:creationId xmlns:p14="http://schemas.microsoft.com/office/powerpoint/2010/main" val="12374499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DD0F30-7C50-4898-A210-A9FF307540B3}" type="slidenum">
              <a:rPr lang="en-US" smtClean="0"/>
              <a:pPr eaLnBrk="1" hangingPunct="1"/>
              <a:t>215</a:t>
            </a:fld>
            <a:endParaRPr lang="en-US" dirty="0" smtClean="0"/>
          </a:p>
        </p:txBody>
      </p:sp>
    </p:spTree>
    <p:extLst>
      <p:ext uri="{BB962C8B-B14F-4D97-AF65-F5344CB8AC3E}">
        <p14:creationId xmlns:p14="http://schemas.microsoft.com/office/powerpoint/2010/main" val="1477637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2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457DB2E-7AAF-4F8A-A200-971F4A4E657D}" type="slidenum">
              <a:rPr lang="en-US" smtClean="0"/>
              <a:pPr eaLnBrk="1" hangingPunct="1"/>
              <a:t>216</a:t>
            </a:fld>
            <a:endParaRPr lang="en-US" dirty="0" smtClean="0"/>
          </a:p>
        </p:txBody>
      </p:sp>
    </p:spTree>
    <p:extLst>
      <p:ext uri="{BB962C8B-B14F-4D97-AF65-F5344CB8AC3E}">
        <p14:creationId xmlns:p14="http://schemas.microsoft.com/office/powerpoint/2010/main" val="727439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66DC23-83FB-4AA3-B6C7-C01C430A73F0}" type="slidenum">
              <a:rPr lang="en-US" smtClean="0"/>
              <a:pPr eaLnBrk="1" hangingPunct="1"/>
              <a:t>217</a:t>
            </a:fld>
            <a:endParaRPr lang="en-US" dirty="0" smtClean="0"/>
          </a:p>
        </p:txBody>
      </p:sp>
    </p:spTree>
    <p:extLst>
      <p:ext uri="{BB962C8B-B14F-4D97-AF65-F5344CB8AC3E}">
        <p14:creationId xmlns:p14="http://schemas.microsoft.com/office/powerpoint/2010/main" val="151363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1C6DB34-5B6B-4665-90F3-54EACE6E9506}" type="slidenum">
              <a:rPr lang="en-US" smtClean="0"/>
              <a:pPr eaLnBrk="1" hangingPunct="1"/>
              <a:t>84</a:t>
            </a:fld>
            <a:endParaRPr lang="en-US" dirty="0" smtClean="0"/>
          </a:p>
        </p:txBody>
      </p:sp>
    </p:spTree>
    <p:extLst>
      <p:ext uri="{BB962C8B-B14F-4D97-AF65-F5344CB8AC3E}">
        <p14:creationId xmlns:p14="http://schemas.microsoft.com/office/powerpoint/2010/main" val="2789395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4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B222C9D-9BBA-4EAA-83A3-CE9E22903483}" type="slidenum">
              <a:rPr lang="en-US" smtClean="0"/>
              <a:pPr eaLnBrk="1" hangingPunct="1"/>
              <a:t>218</a:t>
            </a:fld>
            <a:endParaRPr lang="en-US" dirty="0" smtClean="0"/>
          </a:p>
        </p:txBody>
      </p:sp>
    </p:spTree>
    <p:extLst>
      <p:ext uri="{BB962C8B-B14F-4D97-AF65-F5344CB8AC3E}">
        <p14:creationId xmlns:p14="http://schemas.microsoft.com/office/powerpoint/2010/main" val="2988417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EE4458-9DAF-4674-8379-1DE5CDEA7E5E}" type="slidenum">
              <a:rPr lang="en-US" smtClean="0"/>
              <a:pPr eaLnBrk="1" hangingPunct="1"/>
              <a:t>219</a:t>
            </a:fld>
            <a:endParaRPr lang="en-US" dirty="0" smtClean="0"/>
          </a:p>
        </p:txBody>
      </p:sp>
    </p:spTree>
    <p:extLst>
      <p:ext uri="{BB962C8B-B14F-4D97-AF65-F5344CB8AC3E}">
        <p14:creationId xmlns:p14="http://schemas.microsoft.com/office/powerpoint/2010/main" val="28457943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6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49F68EC-B852-4E0B-B5F5-781ECCB083AF}" type="slidenum">
              <a:rPr lang="en-US" smtClean="0"/>
              <a:pPr eaLnBrk="1" hangingPunct="1"/>
              <a:t>220</a:t>
            </a:fld>
            <a:endParaRPr lang="en-US" dirty="0" smtClean="0"/>
          </a:p>
        </p:txBody>
      </p:sp>
    </p:spTree>
    <p:extLst>
      <p:ext uri="{BB962C8B-B14F-4D97-AF65-F5344CB8AC3E}">
        <p14:creationId xmlns:p14="http://schemas.microsoft.com/office/powerpoint/2010/main" val="7055788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BDFE155-1791-40FE-8DBE-C38887229AC6}" type="slidenum">
              <a:rPr lang="en-US" smtClean="0"/>
              <a:pPr eaLnBrk="1" hangingPunct="1"/>
              <a:t>221</a:t>
            </a:fld>
            <a:endParaRPr lang="en-US" dirty="0" smtClean="0"/>
          </a:p>
        </p:txBody>
      </p:sp>
    </p:spTree>
    <p:extLst>
      <p:ext uri="{BB962C8B-B14F-4D97-AF65-F5344CB8AC3E}">
        <p14:creationId xmlns:p14="http://schemas.microsoft.com/office/powerpoint/2010/main" val="11360590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8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FCAA96-B02E-4C9C-B695-320A5ED1A68B}" type="slidenum">
              <a:rPr lang="en-US" smtClean="0"/>
              <a:pPr eaLnBrk="1" hangingPunct="1"/>
              <a:t>222</a:t>
            </a:fld>
            <a:endParaRPr lang="en-US" dirty="0" smtClean="0"/>
          </a:p>
        </p:txBody>
      </p:sp>
    </p:spTree>
    <p:extLst>
      <p:ext uri="{BB962C8B-B14F-4D97-AF65-F5344CB8AC3E}">
        <p14:creationId xmlns:p14="http://schemas.microsoft.com/office/powerpoint/2010/main" val="42794864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79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F8A856-AE71-4677-B9E7-6118D93BA8B4}" type="slidenum">
              <a:rPr lang="en-US" smtClean="0"/>
              <a:pPr eaLnBrk="1" hangingPunct="1"/>
              <a:t>223</a:t>
            </a:fld>
            <a:endParaRPr lang="en-US" dirty="0" smtClean="0"/>
          </a:p>
        </p:txBody>
      </p:sp>
    </p:spTree>
    <p:extLst>
      <p:ext uri="{BB962C8B-B14F-4D97-AF65-F5344CB8AC3E}">
        <p14:creationId xmlns:p14="http://schemas.microsoft.com/office/powerpoint/2010/main" val="17530036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0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7DD0FE0-9FF0-418F-8074-4E2DBC0AD246}" type="slidenum">
              <a:rPr lang="en-US" smtClean="0"/>
              <a:pPr eaLnBrk="1" hangingPunct="1"/>
              <a:t>224</a:t>
            </a:fld>
            <a:endParaRPr lang="en-US" dirty="0" smtClean="0"/>
          </a:p>
        </p:txBody>
      </p:sp>
    </p:spTree>
    <p:extLst>
      <p:ext uri="{BB962C8B-B14F-4D97-AF65-F5344CB8AC3E}">
        <p14:creationId xmlns:p14="http://schemas.microsoft.com/office/powerpoint/2010/main" val="1886921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CB7638-40AF-4564-855E-9175F1D5CE0E}" type="slidenum">
              <a:rPr lang="en-US" smtClean="0"/>
              <a:pPr eaLnBrk="1" hangingPunct="1"/>
              <a:t>225</a:t>
            </a:fld>
            <a:endParaRPr lang="en-US" dirty="0" smtClean="0"/>
          </a:p>
        </p:txBody>
      </p:sp>
    </p:spTree>
    <p:extLst>
      <p:ext uri="{BB962C8B-B14F-4D97-AF65-F5344CB8AC3E}">
        <p14:creationId xmlns:p14="http://schemas.microsoft.com/office/powerpoint/2010/main" val="3508872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2E3F559-0109-417D-98F0-95BA3DA703D9}" type="slidenum">
              <a:rPr lang="en-US" smtClean="0"/>
              <a:pPr eaLnBrk="1" hangingPunct="1"/>
              <a:t>226</a:t>
            </a:fld>
            <a:endParaRPr lang="en-US" dirty="0" smtClean="0"/>
          </a:p>
        </p:txBody>
      </p:sp>
    </p:spTree>
    <p:extLst>
      <p:ext uri="{BB962C8B-B14F-4D97-AF65-F5344CB8AC3E}">
        <p14:creationId xmlns:p14="http://schemas.microsoft.com/office/powerpoint/2010/main" val="17678000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9886B7A-8680-4711-AAE5-D35A23C2CF98}" type="slidenum">
              <a:rPr lang="en-US" smtClean="0"/>
              <a:pPr eaLnBrk="1" hangingPunct="1"/>
              <a:t>227</a:t>
            </a:fld>
            <a:endParaRPr lang="en-US" dirty="0" smtClean="0"/>
          </a:p>
        </p:txBody>
      </p:sp>
    </p:spTree>
    <p:extLst>
      <p:ext uri="{BB962C8B-B14F-4D97-AF65-F5344CB8AC3E}">
        <p14:creationId xmlns:p14="http://schemas.microsoft.com/office/powerpoint/2010/main" val="59082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B39C4E-1E14-403F-A4AF-E81A900D26B9}" type="slidenum">
              <a:rPr lang="en-US" smtClean="0"/>
              <a:pPr eaLnBrk="1" hangingPunct="1"/>
              <a:t>85</a:t>
            </a:fld>
            <a:endParaRPr lang="en-US" dirty="0" smtClean="0"/>
          </a:p>
        </p:txBody>
      </p:sp>
    </p:spTree>
    <p:extLst>
      <p:ext uri="{BB962C8B-B14F-4D97-AF65-F5344CB8AC3E}">
        <p14:creationId xmlns:p14="http://schemas.microsoft.com/office/powerpoint/2010/main" val="730284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159D01-0BDD-44D7-8B67-AD219A878C5D}" type="slidenum">
              <a:rPr lang="en-US" smtClean="0"/>
              <a:pPr eaLnBrk="1" hangingPunct="1"/>
              <a:t>228</a:t>
            </a:fld>
            <a:endParaRPr lang="en-US" dirty="0" smtClean="0"/>
          </a:p>
        </p:txBody>
      </p:sp>
    </p:spTree>
    <p:extLst>
      <p:ext uri="{BB962C8B-B14F-4D97-AF65-F5344CB8AC3E}">
        <p14:creationId xmlns:p14="http://schemas.microsoft.com/office/powerpoint/2010/main" val="5962118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ED7BDB8-E92A-45ED-9664-6DB2B5A01F72}" type="slidenum">
              <a:rPr lang="en-US" smtClean="0"/>
              <a:pPr eaLnBrk="1" hangingPunct="1"/>
              <a:t>229</a:t>
            </a:fld>
            <a:endParaRPr lang="en-US" dirty="0" smtClean="0"/>
          </a:p>
        </p:txBody>
      </p:sp>
    </p:spTree>
    <p:extLst>
      <p:ext uri="{BB962C8B-B14F-4D97-AF65-F5344CB8AC3E}">
        <p14:creationId xmlns:p14="http://schemas.microsoft.com/office/powerpoint/2010/main" val="2222196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7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9519A0-9D3E-4AEB-898C-2B76D0D41A4E}" type="slidenum">
              <a:rPr lang="en-US" smtClean="0"/>
              <a:pPr eaLnBrk="1" hangingPunct="1"/>
              <a:t>230</a:t>
            </a:fld>
            <a:endParaRPr lang="en-US" dirty="0" smtClean="0"/>
          </a:p>
        </p:txBody>
      </p:sp>
    </p:spTree>
    <p:extLst>
      <p:ext uri="{BB962C8B-B14F-4D97-AF65-F5344CB8AC3E}">
        <p14:creationId xmlns:p14="http://schemas.microsoft.com/office/powerpoint/2010/main" val="146243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5BF9F7B-43D7-4EB0-A55F-2B18878E1E49}" type="datetime1">
              <a:rPr lang="en-US" smtClean="0"/>
              <a:t>12/18/2013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F32EBFD-DF30-474B-9287-6F1016C74C32}" type="slidenum">
              <a:rPr lang="en-US"/>
              <a:pPr>
                <a:defRPr/>
              </a:pPr>
              <a:t>‹#›</a:t>
            </a:fld>
            <a:endParaRPr lang="en-US" dirty="0"/>
          </a:p>
        </p:txBody>
      </p:sp>
    </p:spTree>
    <p:extLst>
      <p:ext uri="{BB962C8B-B14F-4D97-AF65-F5344CB8AC3E}">
        <p14:creationId xmlns:p14="http://schemas.microsoft.com/office/powerpoint/2010/main" val="80967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1D6D14-AB45-40F5-B4B2-ACB9879073CB}" type="datetime1">
              <a:rPr lang="en-US" smtClean="0"/>
              <a:t>12/18/2013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B961B3D-6566-4EBA-9F53-7EB1F7FC4AEE}" type="slidenum">
              <a:rPr lang="en-US"/>
              <a:pPr>
                <a:defRPr/>
              </a:pPr>
              <a:t>‹#›</a:t>
            </a:fld>
            <a:endParaRPr lang="en-US" dirty="0"/>
          </a:p>
        </p:txBody>
      </p:sp>
    </p:spTree>
    <p:extLst>
      <p:ext uri="{BB962C8B-B14F-4D97-AF65-F5344CB8AC3E}">
        <p14:creationId xmlns:p14="http://schemas.microsoft.com/office/powerpoint/2010/main" val="376378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CE9E61-9023-42DF-9B99-6EDD57ACBD6B}" type="datetime1">
              <a:rPr lang="en-US" smtClean="0"/>
              <a:t>12/18/2013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CE87EC-8EF3-4639-9BCA-CFF727406F1B}" type="slidenum">
              <a:rPr lang="en-US"/>
              <a:pPr>
                <a:defRPr/>
              </a:pPr>
              <a:t>‹#›</a:t>
            </a:fld>
            <a:endParaRPr lang="en-US" dirty="0"/>
          </a:p>
        </p:txBody>
      </p:sp>
    </p:spTree>
    <p:extLst>
      <p:ext uri="{BB962C8B-B14F-4D97-AF65-F5344CB8AC3E}">
        <p14:creationId xmlns:p14="http://schemas.microsoft.com/office/powerpoint/2010/main" val="422745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4A074F-69BA-44DB-B9D5-3309CCFE7F59}" type="datetime1">
              <a:rPr lang="en-US" smtClean="0"/>
              <a:t>12/18/2013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B202267-985B-4127-A156-D33E447B6B13}" type="slidenum">
              <a:rPr lang="en-US"/>
              <a:pPr>
                <a:defRPr/>
              </a:pPr>
              <a:t>‹#›</a:t>
            </a:fld>
            <a:endParaRPr lang="en-US" dirty="0"/>
          </a:p>
        </p:txBody>
      </p:sp>
    </p:spTree>
    <p:extLst>
      <p:ext uri="{BB962C8B-B14F-4D97-AF65-F5344CB8AC3E}">
        <p14:creationId xmlns:p14="http://schemas.microsoft.com/office/powerpoint/2010/main" val="265387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4BE8AA9-25B5-4C27-ACC3-0653EC1AD391}" type="datetime1">
              <a:rPr lang="en-US" smtClean="0"/>
              <a:t>12/18/2013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324EEA-CB64-42BE-83F7-5F1277B46D27}" type="slidenum">
              <a:rPr lang="en-US"/>
              <a:pPr>
                <a:defRPr/>
              </a:pPr>
              <a:t>‹#›</a:t>
            </a:fld>
            <a:endParaRPr lang="en-US" dirty="0"/>
          </a:p>
        </p:txBody>
      </p:sp>
    </p:spTree>
    <p:extLst>
      <p:ext uri="{BB962C8B-B14F-4D97-AF65-F5344CB8AC3E}">
        <p14:creationId xmlns:p14="http://schemas.microsoft.com/office/powerpoint/2010/main" val="171361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9C9FA0-0357-402C-B2D8-EFC0F0017672}" type="datetime1">
              <a:rPr lang="en-US" smtClean="0"/>
              <a:t>12/18/2013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139A0BF-48A1-4C66-A650-06780FFB1FB1}" type="slidenum">
              <a:rPr lang="en-US"/>
              <a:pPr>
                <a:defRPr/>
              </a:pPr>
              <a:t>‹#›</a:t>
            </a:fld>
            <a:endParaRPr lang="en-US" dirty="0"/>
          </a:p>
        </p:txBody>
      </p:sp>
    </p:spTree>
    <p:extLst>
      <p:ext uri="{BB962C8B-B14F-4D97-AF65-F5344CB8AC3E}">
        <p14:creationId xmlns:p14="http://schemas.microsoft.com/office/powerpoint/2010/main" val="172658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D805DF-E666-4DD0-AEBC-C72954A25E6D}" type="datetime1">
              <a:rPr lang="en-US" smtClean="0"/>
              <a:t>12/18/2013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69E9731-465B-48D4-A438-4EEFED55676A}" type="slidenum">
              <a:rPr lang="en-US"/>
              <a:pPr>
                <a:defRPr/>
              </a:pPr>
              <a:t>‹#›</a:t>
            </a:fld>
            <a:endParaRPr lang="en-US" dirty="0"/>
          </a:p>
        </p:txBody>
      </p:sp>
    </p:spTree>
    <p:extLst>
      <p:ext uri="{BB962C8B-B14F-4D97-AF65-F5344CB8AC3E}">
        <p14:creationId xmlns:p14="http://schemas.microsoft.com/office/powerpoint/2010/main" val="302710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3772AB4-C0E1-4632-A3CC-CEB647B751E8}" type="datetime1">
              <a:rPr lang="en-US" smtClean="0"/>
              <a:t>12/18/2013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686CD5E-5573-4CF3-B7F9-5867EC8027D7}" type="slidenum">
              <a:rPr lang="en-US"/>
              <a:pPr>
                <a:defRPr/>
              </a:pPr>
              <a:t>‹#›</a:t>
            </a:fld>
            <a:endParaRPr lang="en-US" dirty="0"/>
          </a:p>
        </p:txBody>
      </p:sp>
    </p:spTree>
    <p:extLst>
      <p:ext uri="{BB962C8B-B14F-4D97-AF65-F5344CB8AC3E}">
        <p14:creationId xmlns:p14="http://schemas.microsoft.com/office/powerpoint/2010/main" val="397478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092EE2-6821-4994-ADBE-F6DAB4CE5B87}" type="datetime1">
              <a:rPr lang="en-US" smtClean="0"/>
              <a:t>12/18/2013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A4D6845-B106-4E35-B746-4CF9644393E4}" type="slidenum">
              <a:rPr lang="en-US"/>
              <a:pPr>
                <a:defRPr/>
              </a:pPr>
              <a:t>‹#›</a:t>
            </a:fld>
            <a:endParaRPr lang="en-US" dirty="0"/>
          </a:p>
        </p:txBody>
      </p:sp>
    </p:spTree>
    <p:extLst>
      <p:ext uri="{BB962C8B-B14F-4D97-AF65-F5344CB8AC3E}">
        <p14:creationId xmlns:p14="http://schemas.microsoft.com/office/powerpoint/2010/main" val="393853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76D4D7-66FF-4528-8B8A-9325ADA5DADE}" type="datetime1">
              <a:rPr lang="en-US" smtClean="0"/>
              <a:t>12/18/2013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C74F9D-34A2-40EB-8916-7794ABE1D230}" type="slidenum">
              <a:rPr lang="en-US"/>
              <a:pPr>
                <a:defRPr/>
              </a:pPr>
              <a:t>‹#›</a:t>
            </a:fld>
            <a:endParaRPr lang="en-US" dirty="0"/>
          </a:p>
        </p:txBody>
      </p:sp>
    </p:spTree>
    <p:extLst>
      <p:ext uri="{BB962C8B-B14F-4D97-AF65-F5344CB8AC3E}">
        <p14:creationId xmlns:p14="http://schemas.microsoft.com/office/powerpoint/2010/main" val="272729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73A38A-5FEE-4346-9AAF-5FDAD0A5F34D}" type="datetime1">
              <a:rPr lang="en-US" smtClean="0"/>
              <a:t>12/18/2013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3802E9C-4C92-4E9E-83B9-47058475DCC1}" type="slidenum">
              <a:rPr lang="en-US"/>
              <a:pPr>
                <a:defRPr/>
              </a:pPr>
              <a:t>‹#›</a:t>
            </a:fld>
            <a:endParaRPr lang="en-US" dirty="0"/>
          </a:p>
        </p:txBody>
      </p:sp>
    </p:spTree>
    <p:extLst>
      <p:ext uri="{BB962C8B-B14F-4D97-AF65-F5344CB8AC3E}">
        <p14:creationId xmlns:p14="http://schemas.microsoft.com/office/powerpoint/2010/main" val="832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337A20-98F9-48FB-B928-1398A7A450A0}" type="datetime1">
              <a:rPr lang="en-US" smtClean="0"/>
              <a:t>12/18/2013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C91B441-330A-489D-83B7-EE3E68191B3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533400" y="533400"/>
            <a:ext cx="7772400" cy="1830388"/>
          </a:xfrm>
        </p:spPr>
        <p:txBody>
          <a:bodyPr/>
          <a:lstStyle/>
          <a:p>
            <a:pPr eaLnBrk="1" hangingPunct="1"/>
            <a:r>
              <a:rPr lang="en-US" dirty="0" smtClean="0">
                <a:solidFill>
                  <a:srgbClr val="FF0000"/>
                </a:solidFill>
              </a:rPr>
              <a:t>Nurturing Parenting Programs®</a:t>
            </a:r>
          </a:p>
        </p:txBody>
      </p:sp>
      <p:sp>
        <p:nvSpPr>
          <p:cNvPr id="2051" name="Subtitle 2"/>
          <p:cNvSpPr>
            <a:spLocks noGrp="1"/>
          </p:cNvSpPr>
          <p:nvPr>
            <p:ph type="subTitle" idx="1"/>
          </p:nvPr>
        </p:nvSpPr>
        <p:spPr>
          <a:xfrm>
            <a:off x="685800" y="2590800"/>
            <a:ext cx="7772400" cy="2362200"/>
          </a:xfrm>
        </p:spPr>
        <p:txBody>
          <a:bodyPr/>
          <a:lstStyle/>
          <a:p>
            <a:pPr eaLnBrk="1" hangingPunct="1"/>
            <a:r>
              <a:rPr lang="en-US" dirty="0" smtClean="0">
                <a:solidFill>
                  <a:srgbClr val="00B050"/>
                </a:solidFill>
              </a:rPr>
              <a:t>Evidence-Based Programs for the Prevention and Treatment of Child Abuse and Neglect</a:t>
            </a:r>
          </a:p>
          <a:p>
            <a:pPr eaLnBrk="1" hangingPunct="1"/>
            <a:r>
              <a:rPr lang="en-US" sz="1600" dirty="0" smtClean="0">
                <a:solidFill>
                  <a:srgbClr val="002060"/>
                </a:solidFill>
              </a:rPr>
              <a:t>Stephen J. Bavolek, Ph.D. </a:t>
            </a:r>
          </a:p>
          <a:p>
            <a:pPr eaLnBrk="1" hangingPunct="1"/>
            <a:r>
              <a:rPr lang="en-US" sz="1600" dirty="0" smtClean="0">
                <a:solidFill>
                  <a:srgbClr val="002060"/>
                </a:solidFill>
              </a:rPr>
              <a:t>Family Nurturing Center, Inc.</a:t>
            </a:r>
          </a:p>
          <a:p>
            <a:pPr eaLnBrk="1" hangingPunct="1"/>
            <a:r>
              <a:rPr lang="en-US" sz="1600" dirty="0" smtClean="0">
                <a:solidFill>
                  <a:srgbClr val="002060"/>
                </a:solidFill>
              </a:rPr>
              <a:t>Asheville, North Carolina</a:t>
            </a:r>
          </a:p>
          <a:p>
            <a:pPr eaLnBrk="1" hangingPunct="1"/>
            <a:r>
              <a:rPr lang="en-US" sz="1100" dirty="0" smtClean="0">
                <a:solidFill>
                  <a:srgbClr val="002060"/>
                </a:solidFill>
              </a:rPr>
              <a:t>Corresponds to the 16</a:t>
            </a:r>
            <a:r>
              <a:rPr lang="en-US" sz="1100" baseline="30000" dirty="0" smtClean="0">
                <a:solidFill>
                  <a:srgbClr val="002060"/>
                </a:solidFill>
              </a:rPr>
              <a:t>th</a:t>
            </a:r>
            <a:r>
              <a:rPr lang="en-US" sz="1100" dirty="0" smtClean="0">
                <a:solidFill>
                  <a:srgbClr val="002060"/>
                </a:solidFill>
              </a:rPr>
              <a:t> Edition of the Facilitator Training Workbook</a:t>
            </a:r>
          </a:p>
          <a:p>
            <a:pPr eaLnBrk="1" hangingPunct="1"/>
            <a:r>
              <a:rPr lang="en-US" sz="1100" dirty="0" smtClean="0">
                <a:solidFill>
                  <a:srgbClr val="002060"/>
                </a:solidFill>
              </a:rPr>
              <a:t> January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B3D94"/>
                </a:solidFill>
              </a:rPr>
              <a:t>Nature’s Critical Attributes</a:t>
            </a:r>
          </a:p>
        </p:txBody>
      </p:sp>
      <p:sp>
        <p:nvSpPr>
          <p:cNvPr id="3" name="Content Placeholder 2"/>
          <p:cNvSpPr>
            <a:spLocks noGrp="1"/>
          </p:cNvSpPr>
          <p:nvPr>
            <p:ph idx="1"/>
          </p:nvPr>
        </p:nvSpPr>
        <p:spPr>
          <a:xfrm>
            <a:off x="457200" y="1600200"/>
            <a:ext cx="8229600" cy="4876800"/>
          </a:xfrm>
        </p:spPr>
        <p:txBody>
          <a:bodyPr/>
          <a:lstStyle/>
          <a:p>
            <a:pPr marL="0" indent="0">
              <a:buNone/>
            </a:pPr>
            <a:r>
              <a:rPr lang="en-US" dirty="0" smtClean="0"/>
              <a:t>  </a:t>
            </a:r>
          </a:p>
          <a:p>
            <a:pPr marL="0" indent="0">
              <a:buNone/>
            </a:pPr>
            <a:r>
              <a:rPr lang="en-US" dirty="0"/>
              <a:t> </a:t>
            </a:r>
            <a:r>
              <a:rPr lang="en-US" dirty="0" smtClean="0"/>
              <a:t>                    </a:t>
            </a:r>
            <a:r>
              <a:rPr lang="en-US" sz="4800" dirty="0" smtClean="0">
                <a:solidFill>
                  <a:srgbClr val="0070C0"/>
                </a:solidFill>
              </a:rPr>
              <a:t>Heritable </a:t>
            </a:r>
            <a:r>
              <a:rPr lang="en-US" sz="4800" dirty="0">
                <a:solidFill>
                  <a:srgbClr val="0070C0"/>
                </a:solidFill>
              </a:rPr>
              <a:t>Traits</a:t>
            </a:r>
          </a:p>
          <a:p>
            <a:pPr marL="0" indent="0">
              <a:buNone/>
            </a:pPr>
            <a:r>
              <a:rPr lang="en-US" sz="3600" dirty="0">
                <a:solidFill>
                  <a:srgbClr val="0070C0"/>
                </a:solidFill>
              </a:rPr>
              <a:t>                              </a:t>
            </a:r>
            <a:r>
              <a:rPr lang="en-US" sz="3600" dirty="0" smtClean="0">
                <a:solidFill>
                  <a:srgbClr val="0070C0"/>
                </a:solidFill>
              </a:rPr>
              <a:t>   </a:t>
            </a:r>
            <a:r>
              <a:rPr lang="en-US" sz="3600" dirty="0">
                <a:solidFill>
                  <a:srgbClr val="0070C0"/>
                </a:solidFill>
              </a:rPr>
              <a:t>and</a:t>
            </a:r>
          </a:p>
          <a:p>
            <a:pPr marL="0" indent="0">
              <a:buNone/>
            </a:pPr>
            <a:r>
              <a:rPr lang="en-US" sz="3600" dirty="0" smtClean="0">
                <a:solidFill>
                  <a:srgbClr val="0070C0"/>
                </a:solidFill>
              </a:rPr>
              <a:t>                   </a:t>
            </a:r>
            <a:r>
              <a:rPr lang="en-US" sz="4800" dirty="0" smtClean="0">
                <a:solidFill>
                  <a:srgbClr val="0070C0"/>
                </a:solidFill>
              </a:rPr>
              <a:t>Predispositions</a:t>
            </a:r>
            <a:endParaRPr lang="en-US" sz="4800" dirty="0">
              <a:solidFill>
                <a:srgbClr val="0070C0"/>
              </a:solidFill>
            </a:endParaRPr>
          </a:p>
          <a:p>
            <a:pPr marL="0" indent="0">
              <a:buNone/>
            </a:pPr>
            <a:endParaRPr lang="en-US" dirty="0" smtClean="0"/>
          </a:p>
          <a:p>
            <a:pPr marL="0" indent="0" algn="r">
              <a:buNone/>
            </a:pPr>
            <a:endParaRPr lang="en-US" sz="1000" dirty="0" smtClean="0"/>
          </a:p>
          <a:p>
            <a:pPr marL="0" indent="0" algn="r">
              <a:buNone/>
            </a:pPr>
            <a:endParaRPr lang="en-US" sz="1000"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smtClean="0"/>
              <a:t>. 10</a:t>
            </a:r>
            <a:endParaRPr lang="en-US" sz="1000" b="1" dirty="0"/>
          </a:p>
        </p:txBody>
      </p:sp>
    </p:spTree>
    <p:extLst>
      <p:ext uri="{BB962C8B-B14F-4D97-AF65-F5344CB8AC3E}">
        <p14:creationId xmlns:p14="http://schemas.microsoft.com/office/powerpoint/2010/main" val="3596689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Research Findings</a:t>
            </a:r>
            <a:endParaRPr lang="en-US" dirty="0"/>
          </a:p>
        </p:txBody>
      </p:sp>
      <p:sp>
        <p:nvSpPr>
          <p:cNvPr id="3" name="Content Placeholder 2"/>
          <p:cNvSpPr>
            <a:spLocks noGrp="1"/>
          </p:cNvSpPr>
          <p:nvPr>
            <p:ph idx="1"/>
          </p:nvPr>
        </p:nvSpPr>
        <p:spPr>
          <a:xfrm>
            <a:off x="457200" y="1600200"/>
            <a:ext cx="8229600" cy="4800600"/>
          </a:xfrm>
        </p:spPr>
        <p:txBody>
          <a:bodyPr/>
          <a:lstStyle/>
          <a:p>
            <a:r>
              <a:rPr lang="en-US" sz="2800" dirty="0" smtClean="0"/>
              <a:t>1. Significant pre and posttest findings in all constructs of the AAPI-2.</a:t>
            </a:r>
          </a:p>
          <a:p>
            <a:r>
              <a:rPr lang="en-US" sz="2800" dirty="0" smtClean="0"/>
              <a:t>2. A high rate of participant retention in attending program sessions.</a:t>
            </a:r>
          </a:p>
          <a:p>
            <a:r>
              <a:rPr lang="en-US" sz="2800" dirty="0" smtClean="0"/>
              <a:t>3. Low rates of recidivism among program graduates.</a:t>
            </a:r>
          </a:p>
          <a:p>
            <a:r>
              <a:rPr lang="en-US" sz="2800" dirty="0" smtClean="0"/>
              <a:t>4. Parents showed higher posttest levels of self-awareness.</a:t>
            </a:r>
          </a:p>
          <a:p>
            <a:r>
              <a:rPr lang="en-US" sz="2800" dirty="0" smtClean="0"/>
              <a:t>5. Children increased positives aspects of their personality such as assertiveness, self-awareness and enthusiasm.</a:t>
            </a:r>
          </a:p>
          <a:p>
            <a:pPr marL="0" indent="0" algn="r">
              <a:buNone/>
            </a:pPr>
            <a:r>
              <a:rPr lang="en-US" sz="1000" b="1" dirty="0" smtClean="0"/>
              <a:t>P. </a:t>
            </a:r>
            <a:r>
              <a:rPr lang="en-US" sz="1000" b="1" dirty="0" smtClean="0"/>
              <a:t>25</a:t>
            </a:r>
            <a:endParaRPr lang="en-US" sz="1000" b="1" dirty="0" smtClean="0"/>
          </a:p>
        </p:txBody>
      </p:sp>
    </p:spTree>
    <p:extLst>
      <p:ext uri="{BB962C8B-B14F-4D97-AF65-F5344CB8AC3E}">
        <p14:creationId xmlns:p14="http://schemas.microsoft.com/office/powerpoint/2010/main" val="8549072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Findings</a:t>
            </a:r>
            <a:endParaRPr lang="en-US" dirty="0"/>
          </a:p>
        </p:txBody>
      </p:sp>
      <p:sp>
        <p:nvSpPr>
          <p:cNvPr id="3" name="Content Placeholder 2"/>
          <p:cNvSpPr>
            <a:spLocks noGrp="1"/>
          </p:cNvSpPr>
          <p:nvPr>
            <p:ph idx="1"/>
          </p:nvPr>
        </p:nvSpPr>
        <p:spPr>
          <a:xfrm>
            <a:off x="457200" y="1600200"/>
            <a:ext cx="8229600" cy="4876800"/>
          </a:xfrm>
        </p:spPr>
        <p:txBody>
          <a:bodyPr/>
          <a:lstStyle/>
          <a:p>
            <a:r>
              <a:rPr lang="en-US" sz="2800" dirty="0" smtClean="0"/>
              <a:t>6. Low rates of recidivism resulted in cost neutrality of services (Louisiana study).</a:t>
            </a:r>
          </a:p>
          <a:p>
            <a:r>
              <a:rPr lang="en-US" sz="2800" dirty="0" smtClean="0"/>
              <a:t>7. High attendance rates in long term program dispel the myth that parents won’t attend parenting classes voluntarily and won’t complete their program.</a:t>
            </a:r>
          </a:p>
          <a:p>
            <a:r>
              <a:rPr lang="en-US" sz="2800" dirty="0" smtClean="0"/>
              <a:t>8. NPPs consistently show high outcome data and low rates of re-abuse.</a:t>
            </a:r>
          </a:p>
          <a:p>
            <a:pPr marL="0" indent="0">
              <a:buNone/>
            </a:pPr>
            <a:r>
              <a:rPr lang="en-US" sz="2800" dirty="0" smtClean="0"/>
              <a:t> Research data of studies are located in  Resource Chapter 8 of this manual. Comprehensive report is located on nurturingparenting.com.</a:t>
            </a:r>
          </a:p>
          <a:p>
            <a:pPr marL="0" indent="0" algn="r">
              <a:buNone/>
            </a:pPr>
            <a:r>
              <a:rPr lang="en-US" sz="1000" b="1" dirty="0" smtClean="0"/>
              <a:t>P</a:t>
            </a:r>
            <a:r>
              <a:rPr lang="en-US" sz="1000" b="1" dirty="0" smtClean="0"/>
              <a:t>. </a:t>
            </a:r>
            <a:r>
              <a:rPr lang="en-US" sz="1000" b="1" dirty="0" smtClean="0"/>
              <a:t>25</a:t>
            </a:r>
            <a:endParaRPr lang="en-US" sz="1000" b="1" dirty="0"/>
          </a:p>
        </p:txBody>
      </p:sp>
    </p:spTree>
    <p:extLst>
      <p:ext uri="{BB962C8B-B14F-4D97-AF65-F5344CB8AC3E}">
        <p14:creationId xmlns:p14="http://schemas.microsoft.com/office/powerpoint/2010/main" val="40569099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15362" name="Content Placeholder 1"/>
          <p:cNvSpPr>
            <a:spLocks noGrp="1"/>
          </p:cNvSpPr>
          <p:nvPr>
            <p:ph idx="1"/>
          </p:nvPr>
        </p:nvSpPr>
        <p:spPr>
          <a:xfrm>
            <a:off x="457200" y="1600200"/>
            <a:ext cx="8229600" cy="4953000"/>
          </a:xfrm>
        </p:spPr>
        <p:txBody>
          <a:bodyPr rtlCol="0">
            <a:normAutofit fontScale="77500" lnSpcReduction="20000"/>
          </a:bodyPr>
          <a:lstStyle/>
          <a:p>
            <a:pPr marL="365760" indent="-256032" eaLnBrk="1" fontAlgn="auto" hangingPunct="1">
              <a:spcAft>
                <a:spcPts val="0"/>
              </a:spcAft>
              <a:buFont typeface="Wingdings 3" pitchFamily="18" charset="2"/>
              <a:buNone/>
              <a:defRPr/>
            </a:pPr>
            <a:r>
              <a:rPr lang="en-US" sz="2800" b="1" dirty="0" smtClean="0">
                <a:solidFill>
                  <a:srgbClr val="139D41"/>
                </a:solidFill>
              </a:rPr>
              <a:t>2. Competency Based Lessons. </a:t>
            </a:r>
          </a:p>
          <a:p>
            <a:pPr marL="365760" indent="-256032" eaLnBrk="1" fontAlgn="auto" hangingPunct="1">
              <a:spcAft>
                <a:spcPts val="0"/>
              </a:spcAft>
              <a:buFont typeface="Wingdings 3" pitchFamily="18" charset="2"/>
              <a:buNone/>
              <a:defRPr/>
            </a:pPr>
            <a:endParaRPr lang="en-US" sz="2400" b="1" dirty="0" smtClean="0">
              <a:solidFill>
                <a:srgbClr val="139D41"/>
              </a:solidFill>
            </a:endParaRPr>
          </a:p>
          <a:p>
            <a:pPr marL="365760" indent="-256032" eaLnBrk="1" fontAlgn="auto" hangingPunct="1">
              <a:spcAft>
                <a:spcPts val="0"/>
              </a:spcAft>
              <a:buFont typeface="Wingdings 3" pitchFamily="18" charset="2"/>
              <a:buNone/>
              <a:defRPr/>
            </a:pPr>
            <a:r>
              <a:rPr lang="en-US" sz="2600" b="1" dirty="0" smtClean="0">
                <a:solidFill>
                  <a:schemeClr val="accent6"/>
                </a:solidFill>
              </a:rPr>
              <a:t>Each</a:t>
            </a:r>
            <a:r>
              <a:rPr lang="en-US" sz="2600" b="1" dirty="0" smtClean="0">
                <a:solidFill>
                  <a:srgbClr val="00B0F0"/>
                </a:solidFill>
              </a:rPr>
              <a:t> </a:t>
            </a:r>
            <a:r>
              <a:rPr lang="en-US" sz="2600" b="1" dirty="0" smtClean="0">
                <a:solidFill>
                  <a:srgbClr val="139D41"/>
                </a:solidFill>
              </a:rPr>
              <a:t>Lesson</a:t>
            </a:r>
            <a:r>
              <a:rPr lang="en-US" sz="2600" b="1" dirty="0" smtClean="0">
                <a:solidFill>
                  <a:srgbClr val="00B0F0"/>
                </a:solidFill>
              </a:rPr>
              <a:t> </a:t>
            </a:r>
            <a:r>
              <a:rPr lang="en-US" sz="2600" b="1" dirty="0" smtClean="0">
                <a:solidFill>
                  <a:schemeClr val="accent6"/>
                </a:solidFill>
              </a:rPr>
              <a:t>has a specific set of competencies that parents </a:t>
            </a:r>
          </a:p>
          <a:p>
            <a:pPr marL="365760" indent="-256032" eaLnBrk="1" fontAlgn="auto" hangingPunct="1">
              <a:spcAft>
                <a:spcPts val="0"/>
              </a:spcAft>
              <a:buFont typeface="Wingdings 3" pitchFamily="18" charset="2"/>
              <a:buNone/>
              <a:defRPr/>
            </a:pPr>
            <a:r>
              <a:rPr lang="en-US" sz="2600" b="1" dirty="0" smtClean="0">
                <a:solidFill>
                  <a:schemeClr val="accent6"/>
                </a:solidFill>
              </a:rPr>
              <a:t>must learn before the next </a:t>
            </a:r>
            <a:r>
              <a:rPr lang="en-US" sz="2600" b="1" dirty="0" smtClean="0">
                <a:solidFill>
                  <a:srgbClr val="139D41"/>
                </a:solidFill>
              </a:rPr>
              <a:t>Lesson</a:t>
            </a:r>
            <a:r>
              <a:rPr lang="en-US" sz="2600" dirty="0" smtClean="0">
                <a:solidFill>
                  <a:srgbClr val="00B0F0"/>
                </a:solidFill>
              </a:rPr>
              <a:t> </a:t>
            </a:r>
            <a:r>
              <a:rPr lang="en-US" sz="2600" b="1" dirty="0" smtClean="0">
                <a:solidFill>
                  <a:schemeClr val="accent6"/>
                </a:solidFill>
              </a:rPr>
              <a:t>is taught. </a:t>
            </a:r>
            <a:r>
              <a:rPr lang="en-US" sz="2600" b="1" dirty="0">
                <a:solidFill>
                  <a:schemeClr val="accent6"/>
                </a:solidFill>
              </a:rPr>
              <a:t>Review  pages </a:t>
            </a:r>
            <a:r>
              <a:rPr lang="en-US" sz="2600" b="1" dirty="0" smtClean="0">
                <a:solidFill>
                  <a:schemeClr val="accent6"/>
                </a:solidFill>
              </a:rPr>
              <a:t>xxxxx in </a:t>
            </a:r>
          </a:p>
          <a:p>
            <a:pPr marL="365760" indent="-256032" eaLnBrk="1" fontAlgn="auto" hangingPunct="1">
              <a:spcAft>
                <a:spcPts val="0"/>
              </a:spcAft>
              <a:buFont typeface="Wingdings 3" pitchFamily="18" charset="2"/>
              <a:buNone/>
              <a:defRPr/>
            </a:pPr>
            <a:r>
              <a:rPr lang="en-US" sz="2600" b="1" dirty="0" smtClean="0">
                <a:solidFill>
                  <a:schemeClr val="accent6"/>
                </a:solidFill>
              </a:rPr>
              <a:t>workbook</a:t>
            </a:r>
            <a:r>
              <a:rPr lang="en-US" sz="2600" b="1" dirty="0">
                <a:solidFill>
                  <a:schemeClr val="accent6"/>
                </a:solidFill>
              </a:rPr>
              <a:t>.</a:t>
            </a:r>
            <a:endParaRPr lang="en-US" sz="2600" b="1" dirty="0" smtClean="0">
              <a:solidFill>
                <a:schemeClr val="accent6"/>
              </a:solidFill>
            </a:endParaRPr>
          </a:p>
          <a:p>
            <a:pPr marL="365760" indent="-256032" eaLnBrk="1" fontAlgn="auto" hangingPunct="1">
              <a:spcAft>
                <a:spcPts val="0"/>
              </a:spcAft>
              <a:buFont typeface="Wingdings 3" pitchFamily="18" charset="2"/>
              <a:buNone/>
              <a:defRPr/>
            </a:pPr>
            <a:endParaRPr lang="en-US" sz="2600" b="1" dirty="0">
              <a:solidFill>
                <a:schemeClr val="accent6"/>
              </a:solidFill>
            </a:endParaRPr>
          </a:p>
          <a:p>
            <a:pPr marL="365760" indent="-256032" eaLnBrk="1" fontAlgn="auto" hangingPunct="1">
              <a:spcAft>
                <a:spcPts val="0"/>
              </a:spcAft>
              <a:buFont typeface="Wingdings 3" pitchFamily="18" charset="2"/>
              <a:buNone/>
              <a:defRPr/>
            </a:pPr>
            <a:r>
              <a:rPr lang="en-US" sz="2600" b="1" dirty="0" smtClean="0">
                <a:solidFill>
                  <a:srgbClr val="660066"/>
                </a:solidFill>
              </a:rPr>
              <a:t>It may take two </a:t>
            </a:r>
            <a:r>
              <a:rPr lang="en-US" sz="2600" b="1" dirty="0" smtClean="0">
                <a:solidFill>
                  <a:srgbClr val="FF0000"/>
                </a:solidFill>
              </a:rPr>
              <a:t>Sessions </a:t>
            </a:r>
            <a:r>
              <a:rPr lang="en-US" sz="2600" b="1" dirty="0" smtClean="0">
                <a:solidFill>
                  <a:srgbClr val="660066"/>
                </a:solidFill>
              </a:rPr>
              <a:t>or more to teach the competencies in </a:t>
            </a:r>
          </a:p>
          <a:p>
            <a:pPr marL="365760" indent="-256032" eaLnBrk="1" fontAlgn="auto" hangingPunct="1">
              <a:spcAft>
                <a:spcPts val="0"/>
              </a:spcAft>
              <a:buFont typeface="Wingdings 3" pitchFamily="18" charset="2"/>
              <a:buNone/>
              <a:defRPr/>
            </a:pPr>
            <a:r>
              <a:rPr lang="en-US" sz="2600" b="1" dirty="0" smtClean="0">
                <a:solidFill>
                  <a:srgbClr val="660066"/>
                </a:solidFill>
              </a:rPr>
              <a:t>one </a:t>
            </a:r>
            <a:r>
              <a:rPr lang="en-US" sz="2600" b="1" dirty="0" smtClean="0">
                <a:solidFill>
                  <a:srgbClr val="139D41"/>
                </a:solidFill>
              </a:rPr>
              <a:t>Lesson. </a:t>
            </a:r>
            <a:r>
              <a:rPr lang="en-US" sz="2600" b="1" dirty="0" smtClean="0">
                <a:solidFill>
                  <a:srgbClr val="660066"/>
                </a:solidFill>
              </a:rPr>
              <a:t>When the competencies have been learned, the </a:t>
            </a:r>
          </a:p>
          <a:p>
            <a:pPr marL="365760" indent="-256032" eaLnBrk="1" fontAlgn="auto" hangingPunct="1">
              <a:spcAft>
                <a:spcPts val="0"/>
              </a:spcAft>
              <a:buFont typeface="Wingdings 3" pitchFamily="18" charset="2"/>
              <a:buNone/>
              <a:defRPr/>
            </a:pPr>
            <a:r>
              <a:rPr lang="en-US" sz="2600" b="1" dirty="0" smtClean="0">
                <a:solidFill>
                  <a:srgbClr val="139D41"/>
                </a:solidFill>
              </a:rPr>
              <a:t>lesson</a:t>
            </a:r>
            <a:r>
              <a:rPr lang="en-US" sz="2600" b="1" dirty="0" smtClean="0">
                <a:solidFill>
                  <a:srgbClr val="00B0F0"/>
                </a:solidFill>
              </a:rPr>
              <a:t> </a:t>
            </a:r>
            <a:r>
              <a:rPr lang="en-US" sz="2600" b="1" dirty="0" smtClean="0">
                <a:solidFill>
                  <a:srgbClr val="660066"/>
                </a:solidFill>
              </a:rPr>
              <a:t>has been taught</a:t>
            </a:r>
            <a:r>
              <a:rPr lang="en-US" sz="2600" b="1" dirty="0">
                <a:solidFill>
                  <a:srgbClr val="660066"/>
                </a:solidFill>
              </a:rPr>
              <a:t> </a:t>
            </a:r>
            <a:r>
              <a:rPr lang="en-US" sz="2600" b="1" dirty="0" smtClean="0">
                <a:solidFill>
                  <a:srgbClr val="660066"/>
                </a:solidFill>
              </a:rPr>
              <a:t>and the next </a:t>
            </a:r>
            <a:r>
              <a:rPr lang="en-US" sz="2600" b="1" dirty="0" smtClean="0">
                <a:solidFill>
                  <a:srgbClr val="139D41"/>
                </a:solidFill>
              </a:rPr>
              <a:t>lesson</a:t>
            </a:r>
            <a:r>
              <a:rPr lang="en-US" sz="2600" b="1" dirty="0" smtClean="0">
                <a:solidFill>
                  <a:srgbClr val="00B0F0"/>
                </a:solidFill>
              </a:rPr>
              <a:t> </a:t>
            </a:r>
            <a:r>
              <a:rPr lang="en-US" sz="2600" b="1" dirty="0" smtClean="0">
                <a:solidFill>
                  <a:srgbClr val="660066"/>
                </a:solidFill>
              </a:rPr>
              <a:t>can be introduced.</a:t>
            </a:r>
          </a:p>
          <a:p>
            <a:pPr marL="365760" indent="-256032" eaLnBrk="1" fontAlgn="auto" hangingPunct="1">
              <a:spcAft>
                <a:spcPts val="0"/>
              </a:spcAft>
              <a:buFont typeface="Wingdings 3" pitchFamily="18" charset="2"/>
              <a:buNone/>
              <a:defRPr/>
            </a:pPr>
            <a:endParaRPr lang="en-US" sz="2600" b="1" dirty="0" smtClean="0">
              <a:solidFill>
                <a:srgbClr val="660066"/>
              </a:solidFill>
            </a:endParaRPr>
          </a:p>
          <a:p>
            <a:pPr marL="365760" indent="-256032" eaLnBrk="1" fontAlgn="auto" hangingPunct="1">
              <a:spcAft>
                <a:spcPts val="0"/>
              </a:spcAft>
              <a:buFont typeface="Wingdings 3" pitchFamily="18" charset="2"/>
              <a:buNone/>
              <a:defRPr/>
            </a:pPr>
            <a:r>
              <a:rPr lang="en-US" sz="2600" b="1" dirty="0" smtClean="0">
                <a:solidFill>
                  <a:srgbClr val="00B050"/>
                </a:solidFill>
              </a:rPr>
              <a:t>BF Skinner: “if the student hasn’t learned it, the teacher hasn’t </a:t>
            </a:r>
          </a:p>
          <a:p>
            <a:pPr marL="365760" indent="-256032" eaLnBrk="1" fontAlgn="auto" hangingPunct="1">
              <a:spcAft>
                <a:spcPts val="0"/>
              </a:spcAft>
              <a:buFont typeface="Wingdings 3" pitchFamily="18" charset="2"/>
              <a:buNone/>
              <a:defRPr/>
            </a:pPr>
            <a:r>
              <a:rPr lang="en-US" sz="2600" b="1" dirty="0" smtClean="0">
                <a:solidFill>
                  <a:srgbClr val="00B050"/>
                </a:solidFill>
              </a:rPr>
              <a:t>taught it.”</a:t>
            </a:r>
          </a:p>
          <a:p>
            <a:pPr marL="365760" indent="-256032" eaLnBrk="1" fontAlgn="auto" hangingPunct="1">
              <a:spcAft>
                <a:spcPts val="0"/>
              </a:spcAft>
              <a:buFont typeface="Wingdings 3" pitchFamily="18" charset="2"/>
              <a:buNone/>
              <a:defRPr/>
            </a:pPr>
            <a:endParaRPr lang="en-US" sz="2000" b="1" dirty="0" smtClean="0">
              <a:solidFill>
                <a:srgbClr val="00B050"/>
              </a:solidFill>
            </a:endParaRPr>
          </a:p>
          <a:p>
            <a:pPr marL="365760" indent="-256032" algn="r" eaLnBrk="1" fontAlgn="auto" hangingPunct="1">
              <a:spcAft>
                <a:spcPts val="0"/>
              </a:spcAft>
              <a:buFont typeface="Wingdings 3" pitchFamily="18" charset="2"/>
              <a:buNone/>
              <a:defRPr/>
            </a:pPr>
            <a:endParaRPr lang="en-US" sz="1100" b="1" dirty="0" smtClean="0"/>
          </a:p>
          <a:p>
            <a:pPr marL="365760" indent="-256032" algn="r" eaLnBrk="1" fontAlgn="auto" hangingPunct="1">
              <a:spcAft>
                <a:spcPts val="0"/>
              </a:spcAft>
              <a:buFont typeface="Wingdings 3" pitchFamily="18" charset="2"/>
              <a:buNone/>
              <a:defRPr/>
            </a:pPr>
            <a:endParaRPr lang="en-US" sz="1100" b="1" dirty="0"/>
          </a:p>
          <a:p>
            <a:pPr marL="365760" indent="-256032" algn="r" eaLnBrk="1" fontAlgn="auto" hangingPunct="1">
              <a:spcAft>
                <a:spcPts val="0"/>
              </a:spcAft>
              <a:buFont typeface="Wingdings 3" pitchFamily="18" charset="2"/>
              <a:buNone/>
              <a:defRPr/>
            </a:pPr>
            <a:endParaRPr lang="en-US" sz="1100" b="1" dirty="0" smtClean="0"/>
          </a:p>
          <a:p>
            <a:pPr marL="365760" indent="-256032" algn="r" eaLnBrk="1" fontAlgn="auto" hangingPunct="1">
              <a:spcAft>
                <a:spcPts val="0"/>
              </a:spcAft>
              <a:buFont typeface="Wingdings 3" pitchFamily="18" charset="2"/>
              <a:buNone/>
              <a:defRPr/>
            </a:pPr>
            <a:endParaRPr lang="en-US" sz="1100" b="1" dirty="0" smtClean="0"/>
          </a:p>
          <a:p>
            <a:pPr marL="365760" indent="-256032" algn="r" eaLnBrk="1" fontAlgn="auto" hangingPunct="1">
              <a:spcAft>
                <a:spcPts val="0"/>
              </a:spcAft>
              <a:buFont typeface="Wingdings 3" pitchFamily="18" charset="2"/>
              <a:buNone/>
              <a:defRPr/>
            </a:pPr>
            <a:endParaRPr lang="en-US" sz="1100" b="1" dirty="0"/>
          </a:p>
          <a:p>
            <a:pPr marL="365760" indent="-256032" algn="r" eaLnBrk="1" fontAlgn="auto" hangingPunct="1">
              <a:spcAft>
                <a:spcPts val="0"/>
              </a:spcAft>
              <a:buFont typeface="Wingdings 3" pitchFamily="18" charset="2"/>
              <a:buNone/>
              <a:defRPr/>
            </a:pPr>
            <a:endParaRPr lang="en-US" sz="1100" b="1" dirty="0" smtClean="0"/>
          </a:p>
          <a:p>
            <a:pPr marL="365760" indent="-256032" algn="r" eaLnBrk="1" fontAlgn="auto" hangingPunct="1">
              <a:spcAft>
                <a:spcPts val="0"/>
              </a:spcAft>
              <a:buFont typeface="Wingdings 3" pitchFamily="18" charset="2"/>
              <a:buNone/>
              <a:defRPr/>
            </a:pPr>
            <a:r>
              <a:rPr lang="en-US" sz="1300" b="1" dirty="0" smtClean="0"/>
              <a:t>P. </a:t>
            </a:r>
            <a:r>
              <a:rPr lang="en-US" sz="1300" b="1" dirty="0" smtClean="0"/>
              <a:t>25</a:t>
            </a:r>
            <a:endParaRPr lang="en-US" sz="1300" b="1" dirty="0"/>
          </a:p>
          <a:p>
            <a:pPr marL="365760" indent="-256032" eaLnBrk="1" fontAlgn="auto" hangingPunct="1">
              <a:spcAft>
                <a:spcPts val="0"/>
              </a:spcAft>
              <a:buFont typeface="Wingdings 3" pitchFamily="18" charset="2"/>
              <a:buNone/>
              <a:defRPr/>
            </a:pPr>
            <a:endParaRPr lang="en-US" sz="2800" b="1" dirty="0" smtClean="0">
              <a:solidFill>
                <a:srgbClr val="139D41"/>
              </a:solidFill>
            </a:endParaRPr>
          </a:p>
          <a:p>
            <a:pPr marL="365760" indent="-256032" eaLnBrk="1" fontAlgn="auto" hangingPunct="1">
              <a:spcAft>
                <a:spcPts val="0"/>
              </a:spcAft>
              <a:buFont typeface="Wingdings 3" pitchFamily="18" charset="2"/>
              <a:buNone/>
              <a:defRPr/>
            </a:pPr>
            <a:endParaRPr lang="en-US" sz="2800" b="1" dirty="0" smtClean="0">
              <a:solidFill>
                <a:srgbClr val="139D41"/>
              </a:solidFill>
            </a:endParaRPr>
          </a:p>
        </p:txBody>
      </p:sp>
    </p:spTree>
    <p:extLst>
      <p:ext uri="{BB962C8B-B14F-4D97-AF65-F5344CB8AC3E}">
        <p14:creationId xmlns:p14="http://schemas.microsoft.com/office/powerpoint/2010/main" val="8217252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72707" name="Content Placeholder 1"/>
          <p:cNvSpPr>
            <a:spLocks noGrp="1"/>
          </p:cNvSpPr>
          <p:nvPr>
            <p:ph idx="1"/>
          </p:nvPr>
        </p:nvSpPr>
        <p:spPr>
          <a:xfrm>
            <a:off x="381000" y="1295400"/>
            <a:ext cx="8153400" cy="5029200"/>
          </a:xfrm>
        </p:spPr>
        <p:txBody>
          <a:bodyPr/>
          <a:lstStyle/>
          <a:p>
            <a:pPr eaLnBrk="1" hangingPunct="1">
              <a:lnSpc>
                <a:spcPct val="80000"/>
              </a:lnSpc>
              <a:buFont typeface="Wingdings 3" pitchFamily="18" charset="2"/>
              <a:buNone/>
            </a:pPr>
            <a:r>
              <a:rPr lang="en-US" sz="2800" b="1" dirty="0" smtClean="0">
                <a:solidFill>
                  <a:srgbClr val="139D41"/>
                </a:solidFill>
              </a:rPr>
              <a:t>3. Family focused, community-wide programs   </a:t>
            </a:r>
          </a:p>
          <a:p>
            <a:pPr eaLnBrk="1" hangingPunct="1">
              <a:lnSpc>
                <a:spcPct val="80000"/>
              </a:lnSpc>
              <a:buFont typeface="Wingdings 3" pitchFamily="18" charset="2"/>
              <a:buNone/>
            </a:pPr>
            <a:r>
              <a:rPr lang="en-US" sz="2800" b="1" dirty="0" smtClean="0">
                <a:solidFill>
                  <a:srgbClr val="139D41"/>
                </a:solidFill>
              </a:rPr>
              <a:t>    designed to teach parenting at specific </a:t>
            </a:r>
          </a:p>
          <a:p>
            <a:pPr eaLnBrk="1" hangingPunct="1">
              <a:lnSpc>
                <a:spcPct val="80000"/>
              </a:lnSpc>
              <a:buFont typeface="Wingdings 3" pitchFamily="18" charset="2"/>
              <a:buNone/>
            </a:pPr>
            <a:r>
              <a:rPr lang="en-US" sz="2800" b="1" dirty="0" smtClean="0">
                <a:solidFill>
                  <a:srgbClr val="139D41"/>
                </a:solidFill>
              </a:rPr>
              <a:t>    developmental stages.</a:t>
            </a:r>
          </a:p>
          <a:p>
            <a:pPr eaLnBrk="1" hangingPunct="1">
              <a:lnSpc>
                <a:spcPct val="80000"/>
              </a:lnSpc>
              <a:buNone/>
            </a:pPr>
            <a:r>
              <a:rPr lang="en-US" sz="2000" dirty="0" smtClean="0">
                <a:solidFill>
                  <a:srgbClr val="7030A0"/>
                </a:solidFill>
              </a:rPr>
              <a:t>Research </a:t>
            </a:r>
            <a:r>
              <a:rPr lang="en-US" sz="2000" dirty="0">
                <a:solidFill>
                  <a:srgbClr val="7030A0"/>
                </a:solidFill>
              </a:rPr>
              <a:t>supports family based programs as having the strongest outcomes. Parents, grandparents, children, teens, and other extended family members are involved in program sessions when appropriate</a:t>
            </a:r>
            <a:r>
              <a:rPr lang="en-US" sz="2000" dirty="0" smtClean="0">
                <a:solidFill>
                  <a:srgbClr val="7030A0"/>
                </a:solidFill>
              </a:rPr>
              <a:t>.</a:t>
            </a:r>
            <a:endParaRPr lang="en-US" sz="2000" b="1" dirty="0" smtClean="0">
              <a:solidFill>
                <a:srgbClr val="139D41"/>
              </a:solidFill>
            </a:endParaRPr>
          </a:p>
          <a:p>
            <a:pPr eaLnBrk="1" hangingPunct="1">
              <a:lnSpc>
                <a:spcPct val="80000"/>
              </a:lnSpc>
              <a:buNone/>
            </a:pPr>
            <a:r>
              <a:rPr lang="en-US" sz="2000" dirty="0">
                <a:solidFill>
                  <a:srgbClr val="FF0000"/>
                </a:solidFill>
              </a:rPr>
              <a:t>Allows for a community-wide collaborative among service providers implementing evidence-based parenting programs, having a common philosophy covering all levels of prevention. </a:t>
            </a:r>
            <a:endParaRPr lang="en-US" sz="2000" dirty="0" smtClean="0">
              <a:solidFill>
                <a:srgbClr val="FF0000"/>
              </a:solidFill>
            </a:endParaRPr>
          </a:p>
          <a:p>
            <a:pPr marL="0" indent="0" eaLnBrk="1" hangingPunct="1">
              <a:lnSpc>
                <a:spcPct val="80000"/>
              </a:lnSpc>
              <a:buNone/>
            </a:pPr>
            <a:r>
              <a:rPr lang="en-US" sz="2000" b="1" dirty="0" smtClean="0">
                <a:solidFill>
                  <a:srgbClr val="A3171E"/>
                </a:solidFill>
              </a:rPr>
              <a:t> Programs for Developmental Stages:</a:t>
            </a:r>
          </a:p>
          <a:p>
            <a:pPr eaLnBrk="1" hangingPunct="1">
              <a:lnSpc>
                <a:spcPct val="80000"/>
              </a:lnSpc>
            </a:pPr>
            <a:r>
              <a:rPr lang="en-US" sz="2000" dirty="0" smtClean="0">
                <a:solidFill>
                  <a:srgbClr val="A3171E"/>
                </a:solidFill>
              </a:rPr>
              <a:t>Prenatal</a:t>
            </a:r>
          </a:p>
          <a:p>
            <a:pPr eaLnBrk="1" hangingPunct="1">
              <a:lnSpc>
                <a:spcPct val="80000"/>
              </a:lnSpc>
            </a:pPr>
            <a:r>
              <a:rPr lang="en-US" sz="2000" dirty="0" smtClean="0">
                <a:solidFill>
                  <a:srgbClr val="A3171E"/>
                </a:solidFill>
              </a:rPr>
              <a:t>Birth to Five years</a:t>
            </a:r>
          </a:p>
          <a:p>
            <a:pPr eaLnBrk="1" hangingPunct="1">
              <a:lnSpc>
                <a:spcPct val="80000"/>
              </a:lnSpc>
            </a:pPr>
            <a:r>
              <a:rPr lang="en-US" sz="2000" dirty="0" smtClean="0">
                <a:solidFill>
                  <a:srgbClr val="A3171E"/>
                </a:solidFill>
              </a:rPr>
              <a:t>School-aged Children</a:t>
            </a:r>
          </a:p>
          <a:p>
            <a:pPr eaLnBrk="1" hangingPunct="1">
              <a:lnSpc>
                <a:spcPct val="80000"/>
              </a:lnSpc>
            </a:pPr>
            <a:r>
              <a:rPr lang="en-US" sz="2000" dirty="0" smtClean="0">
                <a:solidFill>
                  <a:srgbClr val="A3171E"/>
                </a:solidFill>
              </a:rPr>
              <a:t>Adolescents</a:t>
            </a:r>
          </a:p>
          <a:p>
            <a:pPr eaLnBrk="1" hangingPunct="1">
              <a:lnSpc>
                <a:spcPct val="80000"/>
              </a:lnSpc>
            </a:pPr>
            <a:r>
              <a:rPr lang="en-US" sz="2000" dirty="0" smtClean="0">
                <a:solidFill>
                  <a:srgbClr val="A3171E"/>
                </a:solidFill>
              </a:rPr>
              <a:t>Young Parents (formerly Teen Parents)</a:t>
            </a:r>
          </a:p>
          <a:p>
            <a:pPr eaLnBrk="1" hangingPunct="1">
              <a:lnSpc>
                <a:spcPct val="80000"/>
              </a:lnSpc>
            </a:pPr>
            <a:endParaRPr lang="en-US" sz="1700" dirty="0" smtClean="0">
              <a:solidFill>
                <a:srgbClr val="FF0000"/>
              </a:solidFill>
            </a:endParaRPr>
          </a:p>
          <a:p>
            <a:pPr marL="0" indent="0" algn="r" eaLnBrk="1" hangingPunct="1">
              <a:lnSpc>
                <a:spcPct val="80000"/>
              </a:lnSpc>
              <a:buNone/>
            </a:pPr>
            <a:r>
              <a:rPr lang="en-US" sz="1000" b="1" dirty="0" smtClean="0"/>
              <a:t>P</a:t>
            </a:r>
            <a:r>
              <a:rPr lang="en-US" sz="1000" b="1" dirty="0" smtClean="0"/>
              <a:t>. </a:t>
            </a:r>
            <a:r>
              <a:rPr lang="en-US" sz="1000" b="1" dirty="0" smtClean="0"/>
              <a:t>25-26</a:t>
            </a:r>
            <a:endParaRPr lang="en-US" sz="1000" b="1" dirty="0" smtClean="0"/>
          </a:p>
          <a:p>
            <a:pPr eaLnBrk="1" hangingPunct="1">
              <a:lnSpc>
                <a:spcPct val="80000"/>
              </a:lnSpc>
              <a:buFont typeface="Wingdings 3" pitchFamily="18" charset="2"/>
              <a:buNone/>
            </a:pPr>
            <a:endParaRPr lang="en-US" sz="1100" dirty="0" smtClean="0">
              <a:solidFill>
                <a:srgbClr val="7030A0"/>
              </a:solidFill>
            </a:endParaRPr>
          </a:p>
        </p:txBody>
      </p:sp>
    </p:spTree>
    <p:extLst>
      <p:ext uri="{BB962C8B-B14F-4D97-AF65-F5344CB8AC3E}">
        <p14:creationId xmlns:p14="http://schemas.microsoft.com/office/powerpoint/2010/main" val="18460275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15362" name="Content Placeholder 1"/>
          <p:cNvSpPr>
            <a:spLocks noGrp="1"/>
          </p:cNvSpPr>
          <p:nvPr>
            <p:ph idx="1"/>
          </p:nvPr>
        </p:nvSpPr>
        <p:spPr>
          <a:xfrm>
            <a:off x="457200" y="1692275"/>
            <a:ext cx="8229600" cy="4784725"/>
          </a:xfrm>
        </p:spPr>
        <p:txBody>
          <a:bodyPr rtlCol="0">
            <a:normAutofit fontScale="92500" lnSpcReduction="10000"/>
          </a:bodyPr>
          <a:lstStyle/>
          <a:p>
            <a:pPr eaLnBrk="1" fontAlgn="auto" hangingPunct="1">
              <a:spcAft>
                <a:spcPts val="0"/>
              </a:spcAft>
              <a:buFont typeface="Wingdings 3" pitchFamily="18" charset="2"/>
              <a:buNone/>
              <a:defRPr/>
            </a:pPr>
            <a:r>
              <a:rPr lang="en-US" sz="2800" b="1" dirty="0" smtClean="0">
                <a:solidFill>
                  <a:srgbClr val="139D41"/>
                </a:solidFill>
              </a:rPr>
              <a:t>4. Tailored for implementation in different settings:</a:t>
            </a:r>
          </a:p>
          <a:p>
            <a:pPr eaLnBrk="1" fontAlgn="auto" hangingPunct="1">
              <a:spcAft>
                <a:spcPts val="0"/>
              </a:spcAft>
              <a:buFont typeface="Wingdings 3" pitchFamily="18" charset="2"/>
              <a:buNone/>
              <a:defRPr/>
            </a:pPr>
            <a:r>
              <a:rPr lang="en-US" sz="2400" b="1" dirty="0" smtClean="0">
                <a:solidFill>
                  <a:srgbClr val="139D41"/>
                </a:solidFill>
              </a:rPr>
              <a:t> </a:t>
            </a:r>
          </a:p>
          <a:p>
            <a:pPr eaLnBrk="1" fontAlgn="auto" hangingPunct="1">
              <a:spcAft>
                <a:spcPts val="0"/>
              </a:spcAft>
              <a:buFont typeface="Arial" pitchFamily="34" charset="0"/>
              <a:buChar char="•"/>
              <a:defRPr/>
            </a:pPr>
            <a:r>
              <a:rPr lang="en-US" sz="2400" dirty="0" smtClean="0">
                <a:solidFill>
                  <a:srgbClr val="7030A0"/>
                </a:solidFill>
              </a:rPr>
              <a:t>Child Welfare Agencies</a:t>
            </a:r>
          </a:p>
          <a:p>
            <a:pPr eaLnBrk="1" fontAlgn="auto" hangingPunct="1">
              <a:spcAft>
                <a:spcPts val="0"/>
              </a:spcAft>
              <a:buFont typeface="Arial" pitchFamily="34" charset="0"/>
              <a:buChar char="•"/>
              <a:defRPr/>
            </a:pPr>
            <a:r>
              <a:rPr lang="en-US" sz="2400" dirty="0" smtClean="0">
                <a:solidFill>
                  <a:srgbClr val="7030A0"/>
                </a:solidFill>
              </a:rPr>
              <a:t>Supervised Visitation Settings</a:t>
            </a:r>
          </a:p>
          <a:p>
            <a:pPr eaLnBrk="1" fontAlgn="auto" hangingPunct="1">
              <a:spcAft>
                <a:spcPts val="0"/>
              </a:spcAft>
              <a:buFont typeface="Arial" pitchFamily="34" charset="0"/>
              <a:buChar char="•"/>
              <a:defRPr/>
            </a:pPr>
            <a:r>
              <a:rPr lang="en-US" sz="2400" dirty="0" smtClean="0">
                <a:solidFill>
                  <a:srgbClr val="7030A0"/>
                </a:solidFill>
              </a:rPr>
              <a:t>Residential Placements</a:t>
            </a:r>
          </a:p>
          <a:p>
            <a:pPr eaLnBrk="1" fontAlgn="auto" hangingPunct="1">
              <a:spcAft>
                <a:spcPts val="0"/>
              </a:spcAft>
              <a:buFont typeface="Arial" pitchFamily="34" charset="0"/>
              <a:buChar char="•"/>
              <a:defRPr/>
            </a:pPr>
            <a:r>
              <a:rPr lang="en-US" sz="2400" dirty="0" smtClean="0">
                <a:solidFill>
                  <a:srgbClr val="7030A0"/>
                </a:solidFill>
              </a:rPr>
              <a:t>Prisons</a:t>
            </a:r>
          </a:p>
          <a:p>
            <a:pPr eaLnBrk="1" fontAlgn="auto" hangingPunct="1">
              <a:spcAft>
                <a:spcPts val="0"/>
              </a:spcAft>
              <a:buFont typeface="Arial" pitchFamily="34" charset="0"/>
              <a:buChar char="•"/>
              <a:defRPr/>
            </a:pPr>
            <a:r>
              <a:rPr lang="en-US" sz="2400" dirty="0" smtClean="0">
                <a:solidFill>
                  <a:srgbClr val="7030A0"/>
                </a:solidFill>
              </a:rPr>
              <a:t>Preschool/Day Care Centers/Schools</a:t>
            </a:r>
          </a:p>
          <a:p>
            <a:pPr eaLnBrk="1" fontAlgn="auto" hangingPunct="1">
              <a:spcAft>
                <a:spcPts val="0"/>
              </a:spcAft>
              <a:buFont typeface="Arial" pitchFamily="34" charset="0"/>
              <a:buChar char="•"/>
              <a:defRPr/>
            </a:pPr>
            <a:r>
              <a:rPr lang="en-US" sz="2400" dirty="0" smtClean="0">
                <a:solidFill>
                  <a:srgbClr val="7030A0"/>
                </a:solidFill>
              </a:rPr>
              <a:t>Domestic Violence Shelters</a:t>
            </a:r>
          </a:p>
          <a:p>
            <a:pPr eaLnBrk="1" fontAlgn="auto" hangingPunct="1">
              <a:spcAft>
                <a:spcPts val="0"/>
              </a:spcAft>
              <a:buFont typeface="Arial" pitchFamily="34" charset="0"/>
              <a:buChar char="•"/>
              <a:defRPr/>
            </a:pPr>
            <a:r>
              <a:rPr lang="en-US" sz="2400" dirty="0" smtClean="0">
                <a:solidFill>
                  <a:srgbClr val="7030A0"/>
                </a:solidFill>
              </a:rPr>
              <a:t>Homeless Shelters</a:t>
            </a:r>
          </a:p>
          <a:p>
            <a:pPr eaLnBrk="1" fontAlgn="auto" hangingPunct="1">
              <a:spcAft>
                <a:spcPts val="0"/>
              </a:spcAft>
              <a:buFont typeface="Arial" pitchFamily="34" charset="0"/>
              <a:buChar char="•"/>
              <a:defRPr/>
            </a:pPr>
            <a:r>
              <a:rPr lang="en-US" sz="2400" dirty="0" smtClean="0">
                <a:solidFill>
                  <a:srgbClr val="7030A0"/>
                </a:solidFill>
              </a:rPr>
              <a:t>Military New Parent Support Programs</a:t>
            </a:r>
          </a:p>
          <a:p>
            <a:pPr eaLnBrk="1" fontAlgn="auto" hangingPunct="1">
              <a:spcAft>
                <a:spcPts val="0"/>
              </a:spcAft>
              <a:buFont typeface="Arial" pitchFamily="34" charset="0"/>
              <a:buChar char="•"/>
              <a:defRPr/>
            </a:pPr>
            <a:r>
              <a:rPr lang="en-US" sz="2400" dirty="0" smtClean="0">
                <a:solidFill>
                  <a:srgbClr val="7030A0"/>
                </a:solidFill>
              </a:rPr>
              <a:t>Churches</a:t>
            </a:r>
          </a:p>
          <a:p>
            <a:pPr eaLnBrk="1" fontAlgn="auto" hangingPunct="1">
              <a:spcAft>
                <a:spcPts val="0"/>
              </a:spcAft>
              <a:buFont typeface="Arial" pitchFamily="34" charset="0"/>
              <a:buChar char="•"/>
              <a:defRPr/>
            </a:pPr>
            <a:r>
              <a:rPr lang="en-US" sz="2400" dirty="0" smtClean="0">
                <a:solidFill>
                  <a:srgbClr val="7030A0"/>
                </a:solidFill>
              </a:rPr>
              <a:t>Schools</a:t>
            </a:r>
          </a:p>
          <a:p>
            <a:pPr marL="0" indent="0" algn="r" eaLnBrk="1" fontAlgn="auto" hangingPunct="1">
              <a:spcAft>
                <a:spcPts val="0"/>
              </a:spcAft>
              <a:buNone/>
              <a:defRPr/>
            </a:pPr>
            <a:r>
              <a:rPr lang="en-US" sz="1100" b="1" dirty="0" smtClean="0"/>
              <a:t>P</a:t>
            </a:r>
            <a:r>
              <a:rPr lang="en-US" sz="1100" b="1" dirty="0" smtClean="0"/>
              <a:t>. </a:t>
            </a:r>
            <a:r>
              <a:rPr lang="en-US" sz="1100" b="1" dirty="0" smtClean="0"/>
              <a:t>26</a:t>
            </a:r>
            <a:endParaRPr lang="en-US" sz="1100" b="1" dirty="0" smtClean="0"/>
          </a:p>
        </p:txBody>
      </p:sp>
    </p:spTree>
    <p:extLst>
      <p:ext uri="{BB962C8B-B14F-4D97-AF65-F5344CB8AC3E}">
        <p14:creationId xmlns:p14="http://schemas.microsoft.com/office/powerpoint/2010/main" val="33567419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 Program Characteristics</a:t>
            </a:r>
            <a:endParaRPr lang="en-US" dirty="0"/>
          </a:p>
        </p:txBody>
      </p:sp>
      <p:sp>
        <p:nvSpPr>
          <p:cNvPr id="3" name="Content Placeholder 2"/>
          <p:cNvSpPr>
            <a:spLocks noGrp="1"/>
          </p:cNvSpPr>
          <p:nvPr>
            <p:ph idx="1"/>
          </p:nvPr>
        </p:nvSpPr>
        <p:spPr>
          <a:xfrm>
            <a:off x="457200" y="1600200"/>
            <a:ext cx="8229600" cy="4800600"/>
          </a:xfrm>
        </p:spPr>
        <p:txBody>
          <a:bodyPr/>
          <a:lstStyle/>
          <a:p>
            <a:pPr marL="365760" indent="-256032" eaLnBrk="1" fontAlgn="auto" hangingPunct="1">
              <a:spcAft>
                <a:spcPts val="0"/>
              </a:spcAft>
              <a:buFont typeface="Wingdings 3" pitchFamily="18" charset="2"/>
              <a:buNone/>
              <a:defRPr/>
            </a:pPr>
            <a:r>
              <a:rPr lang="en-US" sz="2800" b="1" dirty="0">
                <a:solidFill>
                  <a:srgbClr val="139D41"/>
                </a:solidFill>
              </a:rPr>
              <a:t> </a:t>
            </a:r>
            <a:r>
              <a:rPr lang="en-US" sz="2800" b="1" dirty="0" smtClean="0">
                <a:solidFill>
                  <a:srgbClr val="139D41"/>
                </a:solidFill>
              </a:rPr>
              <a:t>5.  </a:t>
            </a:r>
            <a:r>
              <a:rPr lang="en-US" sz="2800" b="1" dirty="0">
                <a:solidFill>
                  <a:srgbClr val="139D41"/>
                </a:solidFill>
              </a:rPr>
              <a:t>Designed to meet the unique cultural learning </a:t>
            </a:r>
          </a:p>
          <a:p>
            <a:pPr marL="365760" indent="-256032" eaLnBrk="1" fontAlgn="auto" hangingPunct="1">
              <a:spcAft>
                <a:spcPts val="0"/>
              </a:spcAft>
              <a:buFont typeface="Wingdings 3" pitchFamily="18" charset="2"/>
              <a:buNone/>
              <a:defRPr/>
            </a:pPr>
            <a:r>
              <a:rPr lang="en-US" sz="2800" b="1" dirty="0">
                <a:solidFill>
                  <a:srgbClr val="139D41"/>
                </a:solidFill>
              </a:rPr>
              <a:t>      needs of families</a:t>
            </a:r>
            <a:r>
              <a:rPr lang="en-US" sz="2800" b="1" dirty="0" smtClean="0">
                <a:solidFill>
                  <a:srgbClr val="139D41"/>
                </a:solidFill>
              </a:rPr>
              <a:t>:</a:t>
            </a:r>
            <a:endParaRPr lang="en-US" sz="2800" b="1" dirty="0">
              <a:solidFill>
                <a:srgbClr val="139D41"/>
              </a:solidFill>
            </a:endParaRPr>
          </a:p>
          <a:p>
            <a:pPr marL="365760" indent="-256032" eaLnBrk="1" fontAlgn="auto" hangingPunct="1">
              <a:spcAft>
                <a:spcPts val="0"/>
              </a:spcAft>
              <a:defRPr/>
            </a:pPr>
            <a:r>
              <a:rPr lang="en-US" sz="2400" dirty="0">
                <a:solidFill>
                  <a:srgbClr val="7030A0"/>
                </a:solidFill>
                <a:latin typeface="Verdana" pitchFamily="34" charset="0"/>
                <a:ea typeface="Times New Roman" pitchFamily="18" charset="0"/>
                <a:cs typeface="Arial" charset="0"/>
              </a:rPr>
              <a:t>Parents in Substance Abuse Recovery</a:t>
            </a:r>
          </a:p>
          <a:p>
            <a:pPr marL="365760" indent="-256032" eaLnBrk="1" fontAlgn="auto" hangingPunct="1">
              <a:spcAft>
                <a:spcPts val="0"/>
              </a:spcAft>
              <a:defRPr/>
            </a:pPr>
            <a:r>
              <a:rPr lang="en-US" sz="2400" dirty="0">
                <a:solidFill>
                  <a:srgbClr val="7030A0"/>
                </a:solidFill>
                <a:latin typeface="Verdana" pitchFamily="34" charset="0"/>
                <a:cs typeface="Arial" charset="0"/>
              </a:rPr>
              <a:t>Parents with Special Learning Needs</a:t>
            </a:r>
          </a:p>
          <a:p>
            <a:pPr marL="365760" indent="-256032" eaLnBrk="1" fontAlgn="auto" hangingPunct="1">
              <a:spcAft>
                <a:spcPts val="0"/>
              </a:spcAft>
              <a:defRPr/>
            </a:pPr>
            <a:r>
              <a:rPr lang="en-US" sz="2400" dirty="0">
                <a:solidFill>
                  <a:srgbClr val="7030A0"/>
                </a:solidFill>
                <a:latin typeface="Verdana" pitchFamily="34" charset="0"/>
                <a:cs typeface="Arial" charset="0"/>
              </a:rPr>
              <a:t>Parents with Children with Special Needs and Health Challenges</a:t>
            </a:r>
          </a:p>
          <a:p>
            <a:pPr marL="365760" indent="-256032" eaLnBrk="1" fontAlgn="auto" hangingPunct="1">
              <a:spcAft>
                <a:spcPts val="0"/>
              </a:spcAft>
              <a:defRPr/>
            </a:pPr>
            <a:r>
              <a:rPr lang="en-US" sz="2400" dirty="0">
                <a:solidFill>
                  <a:srgbClr val="7030A0"/>
                </a:solidFill>
                <a:latin typeface="Verdana" pitchFamily="34" charset="0"/>
                <a:cs typeface="Arial" charset="0"/>
              </a:rPr>
              <a:t>Military families</a:t>
            </a:r>
          </a:p>
          <a:p>
            <a:pPr marL="365760" indent="-256032" eaLnBrk="1" fontAlgn="auto" hangingPunct="1">
              <a:spcAft>
                <a:spcPts val="0"/>
              </a:spcAft>
              <a:defRPr/>
            </a:pPr>
            <a:r>
              <a:rPr lang="en-US" sz="2400" dirty="0">
                <a:solidFill>
                  <a:srgbClr val="7030A0"/>
                </a:solidFill>
                <a:latin typeface="Verdana" pitchFamily="34" charset="0"/>
                <a:cs typeface="Arial" charset="0"/>
              </a:rPr>
              <a:t>Families of ethnic diversity: Haitian, Latina, Arab, Hmong, African American</a:t>
            </a:r>
          </a:p>
          <a:p>
            <a:pPr marL="365760" indent="-256032" eaLnBrk="1" fontAlgn="auto" hangingPunct="1">
              <a:spcAft>
                <a:spcPts val="0"/>
              </a:spcAft>
              <a:defRPr/>
            </a:pPr>
            <a:r>
              <a:rPr lang="en-US" sz="2400" dirty="0">
                <a:solidFill>
                  <a:srgbClr val="7030A0"/>
                </a:solidFill>
                <a:latin typeface="Verdana" pitchFamily="34" charset="0"/>
                <a:cs typeface="Arial" charset="0"/>
              </a:rPr>
              <a:t>Nurturing the Families of Hawaii, Louisiana</a:t>
            </a:r>
          </a:p>
          <a:p>
            <a:pPr marL="0" indent="0" algn="r">
              <a:buNone/>
            </a:pPr>
            <a:endParaRPr lang="en-US" sz="1000" b="1" dirty="0" smtClean="0"/>
          </a:p>
          <a:p>
            <a:pPr marL="0" indent="0" algn="r">
              <a:buNone/>
            </a:pPr>
            <a:r>
              <a:rPr lang="en-US" sz="1000" b="1" dirty="0" smtClean="0"/>
              <a:t>P</a:t>
            </a:r>
            <a:r>
              <a:rPr lang="en-US" sz="1000" b="1" dirty="0" smtClean="0"/>
              <a:t>. </a:t>
            </a:r>
            <a:r>
              <a:rPr lang="en-US" sz="1000" b="1" dirty="0" smtClean="0"/>
              <a:t>26</a:t>
            </a:r>
            <a:endParaRPr lang="en-US" sz="1000" b="1" dirty="0"/>
          </a:p>
        </p:txBody>
      </p:sp>
    </p:spTree>
    <p:extLst>
      <p:ext uri="{BB962C8B-B14F-4D97-AF65-F5344CB8AC3E}">
        <p14:creationId xmlns:p14="http://schemas.microsoft.com/office/powerpoint/2010/main" val="20430849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Program Characteristics</a:t>
            </a:r>
            <a:endParaRPr lang="en-US" dirty="0"/>
          </a:p>
        </p:txBody>
      </p:sp>
      <p:sp>
        <p:nvSpPr>
          <p:cNvPr id="3" name="Content Placeholder 2"/>
          <p:cNvSpPr>
            <a:spLocks noGrp="1"/>
          </p:cNvSpPr>
          <p:nvPr>
            <p:ph idx="1"/>
          </p:nvPr>
        </p:nvSpPr>
        <p:spPr>
          <a:xfrm>
            <a:off x="457200" y="1600200"/>
            <a:ext cx="8153400" cy="4724400"/>
          </a:xfrm>
        </p:spPr>
        <p:txBody>
          <a:bodyPr/>
          <a:lstStyle/>
          <a:p>
            <a:pPr eaLnBrk="1" fontAlgn="auto" hangingPunct="1">
              <a:spcAft>
                <a:spcPts val="0"/>
              </a:spcAft>
              <a:buFont typeface="Wingdings 3" pitchFamily="18" charset="2"/>
              <a:buNone/>
              <a:defRPr/>
            </a:pPr>
            <a:r>
              <a:rPr lang="en-US" sz="2800" b="1" dirty="0">
                <a:solidFill>
                  <a:srgbClr val="139D41"/>
                </a:solidFill>
              </a:rPr>
              <a:t>6</a:t>
            </a:r>
            <a:r>
              <a:rPr lang="en-US" sz="2800" b="1" dirty="0" smtClean="0">
                <a:solidFill>
                  <a:srgbClr val="139D41"/>
                </a:solidFill>
              </a:rPr>
              <a:t>.  </a:t>
            </a:r>
            <a:r>
              <a:rPr lang="en-US" sz="2800" b="1" dirty="0">
                <a:solidFill>
                  <a:srgbClr val="139D41"/>
                </a:solidFill>
              </a:rPr>
              <a:t>Nurturing Programs offer different Models</a:t>
            </a:r>
          </a:p>
          <a:p>
            <a:pPr eaLnBrk="1" fontAlgn="auto" hangingPunct="1">
              <a:spcAft>
                <a:spcPts val="0"/>
              </a:spcAft>
              <a:buFont typeface="Wingdings 3" pitchFamily="18" charset="2"/>
              <a:buNone/>
              <a:defRPr/>
            </a:pPr>
            <a:endParaRPr lang="en-US" sz="2000" dirty="0">
              <a:solidFill>
                <a:srgbClr val="7030A0"/>
              </a:solidFill>
            </a:endParaRPr>
          </a:p>
          <a:p>
            <a:pPr marL="365760" indent="-256032" eaLnBrk="1" fontAlgn="auto" hangingPunct="1">
              <a:spcAft>
                <a:spcPts val="0"/>
              </a:spcAft>
              <a:buFont typeface="Arial" pitchFamily="34" charset="0"/>
              <a:buNone/>
              <a:defRPr/>
            </a:pPr>
            <a:r>
              <a:rPr lang="en-US" sz="2000" dirty="0">
                <a:solidFill>
                  <a:srgbClr val="EB3D94"/>
                </a:solidFill>
              </a:rPr>
              <a:t>Nurturing Parenting Programs offer </a:t>
            </a:r>
            <a:r>
              <a:rPr lang="en-US" sz="2800" b="1" dirty="0">
                <a:solidFill>
                  <a:srgbClr val="EB3D94"/>
                </a:solidFill>
              </a:rPr>
              <a:t>flexibility</a:t>
            </a:r>
            <a:r>
              <a:rPr lang="en-US" sz="2800" dirty="0">
                <a:solidFill>
                  <a:srgbClr val="EB3D94"/>
                </a:solidFill>
              </a:rPr>
              <a:t> </a:t>
            </a:r>
          </a:p>
          <a:p>
            <a:pPr marL="365760" indent="-256032" eaLnBrk="1" fontAlgn="auto" hangingPunct="1">
              <a:spcAft>
                <a:spcPts val="0"/>
              </a:spcAft>
              <a:buFont typeface="Arial" pitchFamily="34" charset="0"/>
              <a:buNone/>
              <a:defRPr/>
            </a:pPr>
            <a:r>
              <a:rPr lang="en-US" sz="2000" dirty="0">
                <a:solidFill>
                  <a:srgbClr val="EB3D94"/>
                </a:solidFill>
              </a:rPr>
              <a:t>of implementation while keeping program </a:t>
            </a:r>
          </a:p>
          <a:p>
            <a:pPr marL="365760" indent="-256032" eaLnBrk="1" fontAlgn="auto" hangingPunct="1">
              <a:spcAft>
                <a:spcPts val="0"/>
              </a:spcAft>
              <a:buFont typeface="Arial" pitchFamily="34" charset="0"/>
              <a:buNone/>
              <a:defRPr/>
            </a:pPr>
            <a:r>
              <a:rPr lang="en-US" sz="2800" b="1" dirty="0">
                <a:solidFill>
                  <a:srgbClr val="EB3D94"/>
                </a:solidFill>
              </a:rPr>
              <a:t>fidelity</a:t>
            </a:r>
            <a:r>
              <a:rPr lang="en-US" sz="2800" b="1" dirty="0" smtClean="0">
                <a:solidFill>
                  <a:srgbClr val="EB3D94"/>
                </a:solidFill>
              </a:rPr>
              <a:t>.</a:t>
            </a:r>
            <a:endParaRPr lang="en-US" sz="2800" b="1" dirty="0">
              <a:solidFill>
                <a:schemeClr val="tx1">
                  <a:lumMod val="75000"/>
                  <a:lumOff val="25000"/>
                </a:schemeClr>
              </a:solidFill>
            </a:endParaRPr>
          </a:p>
          <a:p>
            <a:pPr marL="365760" indent="-256032" eaLnBrk="1" fontAlgn="auto" hangingPunct="1">
              <a:spcAft>
                <a:spcPts val="0"/>
              </a:spcAft>
              <a:buFont typeface="Arial" pitchFamily="34" charset="0"/>
              <a:buNone/>
              <a:defRPr/>
            </a:pPr>
            <a:r>
              <a:rPr lang="en-US" sz="2000" dirty="0"/>
              <a:t>Sessions are offered for parents and their </a:t>
            </a:r>
          </a:p>
          <a:p>
            <a:pPr marL="365760" indent="-256032" eaLnBrk="1" fontAlgn="auto" hangingPunct="1">
              <a:spcAft>
                <a:spcPts val="0"/>
              </a:spcAft>
              <a:buFont typeface="Arial" pitchFamily="34" charset="0"/>
              <a:buNone/>
              <a:defRPr/>
            </a:pPr>
            <a:r>
              <a:rPr lang="en-US" sz="2000" dirty="0"/>
              <a:t>children in</a:t>
            </a:r>
            <a:r>
              <a:rPr lang="en-US" sz="2000" dirty="0" smtClean="0"/>
              <a:t>:</a:t>
            </a:r>
            <a:endParaRPr lang="en-US" sz="2000" dirty="0"/>
          </a:p>
          <a:p>
            <a:pPr marL="365760" indent="-256032" eaLnBrk="1" fontAlgn="auto" hangingPunct="1">
              <a:spcAft>
                <a:spcPts val="0"/>
              </a:spcAft>
              <a:buFont typeface="Arial" pitchFamily="34" charset="0"/>
              <a:buNone/>
              <a:defRPr/>
            </a:pPr>
            <a:r>
              <a:rPr lang="en-US" sz="2000" b="1" dirty="0">
                <a:solidFill>
                  <a:srgbClr val="FF0000"/>
                </a:solidFill>
              </a:rPr>
              <a:t>group-based</a:t>
            </a:r>
            <a:r>
              <a:rPr lang="en-US" sz="2000" dirty="0">
                <a:solidFill>
                  <a:srgbClr val="FF0000"/>
                </a:solidFill>
              </a:rPr>
              <a:t> </a:t>
            </a:r>
            <a:r>
              <a:rPr lang="en-US" sz="2000" b="1" dirty="0">
                <a:solidFill>
                  <a:srgbClr val="FF0000"/>
                </a:solidFill>
              </a:rPr>
              <a:t>settings</a:t>
            </a:r>
            <a:r>
              <a:rPr lang="en-US" sz="2000" dirty="0">
                <a:solidFill>
                  <a:srgbClr val="FF0000"/>
                </a:solidFill>
              </a:rPr>
              <a:t>, </a:t>
            </a:r>
            <a:endParaRPr lang="en-US" sz="2000" dirty="0" smtClean="0">
              <a:solidFill>
                <a:srgbClr val="FF0000"/>
              </a:solidFill>
            </a:endParaRPr>
          </a:p>
          <a:p>
            <a:pPr marL="365760" indent="-256032" eaLnBrk="1" fontAlgn="auto" hangingPunct="1">
              <a:spcAft>
                <a:spcPts val="0"/>
              </a:spcAft>
              <a:buFont typeface="Arial" pitchFamily="34" charset="0"/>
              <a:buNone/>
              <a:defRPr/>
            </a:pPr>
            <a:r>
              <a:rPr lang="en-US" sz="2000" b="1" dirty="0">
                <a:solidFill>
                  <a:srgbClr val="FF0000"/>
                </a:solidFill>
              </a:rPr>
              <a:t> </a:t>
            </a:r>
            <a:r>
              <a:rPr lang="en-US" sz="2000" b="1" dirty="0" smtClean="0">
                <a:solidFill>
                  <a:srgbClr val="FF0000"/>
                </a:solidFill>
              </a:rPr>
              <a:t>                   </a:t>
            </a:r>
            <a:r>
              <a:rPr lang="en-US" sz="2000" b="1" dirty="0" smtClean="0">
                <a:solidFill>
                  <a:srgbClr val="00B050"/>
                </a:solidFill>
              </a:rPr>
              <a:t>home-based </a:t>
            </a:r>
            <a:r>
              <a:rPr lang="en-US" sz="2000" b="1" dirty="0">
                <a:solidFill>
                  <a:srgbClr val="00B050"/>
                </a:solidFill>
              </a:rPr>
              <a:t>settings </a:t>
            </a:r>
            <a:r>
              <a:rPr lang="en-US" sz="2000" b="1" dirty="0" smtClean="0">
                <a:solidFill>
                  <a:srgbClr val="00B050"/>
                </a:solidFill>
              </a:rPr>
              <a:t> and,</a:t>
            </a:r>
            <a:endParaRPr lang="en-US" sz="2000" b="1" dirty="0">
              <a:solidFill>
                <a:srgbClr val="00B050"/>
              </a:solidFill>
            </a:endParaRPr>
          </a:p>
          <a:p>
            <a:pPr marL="365760" indent="-256032" eaLnBrk="1" fontAlgn="auto" hangingPunct="1">
              <a:spcAft>
                <a:spcPts val="0"/>
              </a:spcAft>
              <a:buFont typeface="Arial" pitchFamily="34" charset="0"/>
              <a:buNone/>
              <a:defRPr/>
            </a:pPr>
            <a:r>
              <a:rPr lang="en-US" sz="2000" dirty="0"/>
              <a:t> </a:t>
            </a:r>
            <a:r>
              <a:rPr lang="en-US" sz="2000" dirty="0" smtClean="0"/>
              <a:t>                                     </a:t>
            </a:r>
            <a:r>
              <a:rPr lang="en-US" sz="2000" dirty="0" smtClean="0">
                <a:solidFill>
                  <a:schemeClr val="accent6">
                    <a:lumMod val="50000"/>
                  </a:schemeClr>
                </a:solidFill>
              </a:rPr>
              <a:t>combination </a:t>
            </a:r>
            <a:r>
              <a:rPr lang="en-US" sz="2000" dirty="0">
                <a:solidFill>
                  <a:schemeClr val="accent6">
                    <a:lumMod val="50000"/>
                  </a:schemeClr>
                </a:solidFill>
              </a:rPr>
              <a:t>of </a:t>
            </a:r>
            <a:r>
              <a:rPr lang="en-US" sz="2000" b="1" dirty="0">
                <a:solidFill>
                  <a:schemeClr val="accent6">
                    <a:lumMod val="50000"/>
                  </a:schemeClr>
                </a:solidFill>
              </a:rPr>
              <a:t>group-based and </a:t>
            </a:r>
            <a:r>
              <a:rPr lang="en-US" sz="2000" b="1" dirty="0" smtClean="0">
                <a:solidFill>
                  <a:schemeClr val="accent6">
                    <a:lumMod val="50000"/>
                  </a:schemeClr>
                </a:solidFill>
              </a:rPr>
              <a:t>home-based </a:t>
            </a:r>
            <a:r>
              <a:rPr lang="en-US" sz="2000" dirty="0">
                <a:solidFill>
                  <a:schemeClr val="accent6">
                    <a:lumMod val="50000"/>
                  </a:schemeClr>
                </a:solidFill>
              </a:rPr>
              <a:t>settings</a:t>
            </a:r>
            <a:r>
              <a:rPr lang="en-US" sz="2000" dirty="0" smtClean="0"/>
              <a:t>.</a:t>
            </a:r>
          </a:p>
          <a:p>
            <a:pPr marL="365760" indent="-256032" eaLnBrk="1" fontAlgn="auto" hangingPunct="1">
              <a:spcAft>
                <a:spcPts val="0"/>
              </a:spcAft>
              <a:buFont typeface="Arial" pitchFamily="34" charset="0"/>
              <a:buNone/>
              <a:defRPr/>
            </a:pPr>
            <a:endParaRPr lang="en-US" sz="2000" dirty="0"/>
          </a:p>
          <a:p>
            <a:pPr marL="365760" indent="-256032" algn="r" eaLnBrk="1" fontAlgn="auto" hangingPunct="1">
              <a:spcAft>
                <a:spcPts val="0"/>
              </a:spcAft>
              <a:buNone/>
              <a:defRPr/>
            </a:pPr>
            <a:r>
              <a:rPr lang="en-US" sz="1000" b="1" dirty="0" smtClean="0"/>
              <a:t>P</a:t>
            </a:r>
            <a:r>
              <a:rPr lang="en-US" sz="1000" b="1" dirty="0"/>
              <a:t>. </a:t>
            </a:r>
            <a:r>
              <a:rPr lang="en-US" sz="1000" b="1" dirty="0" smtClean="0"/>
              <a:t>26</a:t>
            </a:r>
            <a:endParaRPr lang="en-US" sz="1000" b="1" dirty="0"/>
          </a:p>
          <a:p>
            <a:pPr marL="365760" indent="-256032" eaLnBrk="1" fontAlgn="auto" hangingPunct="1">
              <a:spcAft>
                <a:spcPts val="0"/>
              </a:spcAft>
              <a:buFont typeface="Arial" pitchFamily="34" charset="0"/>
              <a:buNone/>
              <a:defRPr/>
            </a:pPr>
            <a:r>
              <a:rPr lang="en-US" sz="2000" dirty="0" smtClean="0"/>
              <a:t> </a:t>
            </a:r>
            <a:endParaRPr lang="en-US" sz="2000" dirty="0"/>
          </a:p>
        </p:txBody>
      </p:sp>
    </p:spTree>
    <p:extLst>
      <p:ext uri="{BB962C8B-B14F-4D97-AF65-F5344CB8AC3E}">
        <p14:creationId xmlns:p14="http://schemas.microsoft.com/office/powerpoint/2010/main" val="6808165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Characteristics</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Different models, </a:t>
            </a:r>
            <a:r>
              <a:rPr lang="en-US" dirty="0" err="1" smtClean="0"/>
              <a:t>con’t</a:t>
            </a:r>
            <a:endParaRPr lang="en-US" dirty="0" smtClean="0"/>
          </a:p>
          <a:p>
            <a:r>
              <a:rPr lang="en-US" dirty="0" smtClean="0"/>
              <a:t>Lessons can be taught one-to-one or in groups.</a:t>
            </a:r>
          </a:p>
          <a:p>
            <a:r>
              <a:rPr lang="en-US" dirty="0" smtClean="0"/>
              <a:t>Programs are offered for prevention, intervention, and treatment of child abuse and neglect</a:t>
            </a:r>
            <a:r>
              <a:rPr lang="en-US" dirty="0" smtClean="0"/>
              <a:t>.</a:t>
            </a:r>
          </a:p>
          <a:p>
            <a:pPr marL="0" indent="0">
              <a:buNone/>
            </a:pPr>
            <a:endParaRPr lang="en-US"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 26</a:t>
            </a:r>
            <a:endParaRPr lang="en-US" sz="1000" b="1" dirty="0"/>
          </a:p>
        </p:txBody>
      </p:sp>
    </p:spTree>
    <p:extLst>
      <p:ext uri="{BB962C8B-B14F-4D97-AF65-F5344CB8AC3E}">
        <p14:creationId xmlns:p14="http://schemas.microsoft.com/office/powerpoint/2010/main" val="38455569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457200" y="304800"/>
            <a:ext cx="8229600" cy="1143000"/>
          </a:xfrm>
        </p:spPr>
        <p:txBody>
          <a:bodyPr/>
          <a:lstStyle/>
          <a:p>
            <a:pPr eaLnBrk="1" hangingPunct="1"/>
            <a:r>
              <a:rPr lang="en-US" dirty="0" smtClean="0"/>
              <a:t>      </a:t>
            </a:r>
            <a:r>
              <a:rPr lang="en-US" dirty="0" smtClean="0">
                <a:solidFill>
                  <a:srgbClr val="0070C0"/>
                </a:solidFill>
              </a:rPr>
              <a:t>Program Characteristics</a:t>
            </a:r>
          </a:p>
        </p:txBody>
      </p:sp>
      <p:sp>
        <p:nvSpPr>
          <p:cNvPr id="18434" name="Content Placeholder 1"/>
          <p:cNvSpPr>
            <a:spLocks noGrp="1"/>
          </p:cNvSpPr>
          <p:nvPr>
            <p:ph idx="1"/>
          </p:nvPr>
        </p:nvSpPr>
        <p:spPr>
          <a:xfrm>
            <a:off x="457200" y="1447800"/>
            <a:ext cx="8229600" cy="5181600"/>
          </a:xfrm>
        </p:spPr>
        <p:txBody>
          <a:bodyPr rtlCol="0">
            <a:normAutofit fontScale="77500" lnSpcReduction="20000"/>
          </a:bodyPr>
          <a:lstStyle/>
          <a:p>
            <a:pPr marL="365760" indent="-256032" eaLnBrk="1" fontAlgn="auto" hangingPunct="1">
              <a:spcAft>
                <a:spcPts val="0"/>
              </a:spcAft>
              <a:buFont typeface="Wingdings 3" pitchFamily="18" charset="2"/>
              <a:buNone/>
              <a:defRPr/>
            </a:pPr>
            <a:r>
              <a:rPr lang="en-US" sz="3300" b="1" dirty="0">
                <a:solidFill>
                  <a:srgbClr val="139D41"/>
                </a:solidFill>
              </a:rPr>
              <a:t>7</a:t>
            </a:r>
            <a:r>
              <a:rPr lang="en-US" sz="3300" b="1" dirty="0" smtClean="0">
                <a:solidFill>
                  <a:srgbClr val="139D41"/>
                </a:solidFill>
              </a:rPr>
              <a:t>. Flexibility in session dosage (number of classes and </a:t>
            </a:r>
          </a:p>
          <a:p>
            <a:pPr marL="365760" indent="-256032" eaLnBrk="1" fontAlgn="auto" hangingPunct="1">
              <a:spcAft>
                <a:spcPts val="0"/>
              </a:spcAft>
              <a:buFont typeface="Wingdings 3" pitchFamily="18" charset="2"/>
              <a:buNone/>
              <a:defRPr/>
            </a:pPr>
            <a:r>
              <a:rPr lang="en-US" sz="3300" b="1" dirty="0">
                <a:solidFill>
                  <a:srgbClr val="139D41"/>
                </a:solidFill>
              </a:rPr>
              <a:t> </a:t>
            </a:r>
            <a:r>
              <a:rPr lang="en-US" sz="3300" b="1" dirty="0" smtClean="0">
                <a:solidFill>
                  <a:srgbClr val="139D41"/>
                </a:solidFill>
              </a:rPr>
              <a:t>    lessons):</a:t>
            </a:r>
          </a:p>
          <a:p>
            <a:pPr marL="109728" indent="0" eaLnBrk="1" fontAlgn="auto" hangingPunct="1">
              <a:spcAft>
                <a:spcPts val="0"/>
              </a:spcAft>
              <a:buFont typeface="Wingdings 3"/>
              <a:buNone/>
              <a:defRPr/>
            </a:pPr>
            <a:endParaRPr lang="en-US" b="1" dirty="0" smtClean="0">
              <a:solidFill>
                <a:srgbClr val="7030A0"/>
              </a:solidFill>
            </a:endParaRPr>
          </a:p>
          <a:p>
            <a:pPr marL="365760" indent="-256032" eaLnBrk="1" fontAlgn="auto" hangingPunct="1">
              <a:spcAft>
                <a:spcPts val="0"/>
              </a:spcAft>
              <a:buFont typeface="Wingdings 3" pitchFamily="18" charset="2"/>
              <a:buNone/>
              <a:defRPr/>
            </a:pPr>
            <a:r>
              <a:rPr lang="en-US" sz="3000" b="1" dirty="0" smtClean="0">
                <a:solidFill>
                  <a:srgbClr val="7030A0"/>
                </a:solidFill>
              </a:rPr>
              <a:t>Low Risk Families get low dosage (5-12): </a:t>
            </a:r>
          </a:p>
          <a:p>
            <a:pPr marL="365760" indent="-256032" eaLnBrk="1" fontAlgn="auto" hangingPunct="1">
              <a:spcAft>
                <a:spcPts val="0"/>
              </a:spcAft>
              <a:buFont typeface="Wingdings 3" pitchFamily="18" charset="2"/>
              <a:buNone/>
              <a:defRPr/>
            </a:pPr>
            <a:r>
              <a:rPr lang="en-US" sz="3000" b="1" dirty="0">
                <a:solidFill>
                  <a:srgbClr val="7030A0"/>
                </a:solidFill>
              </a:rPr>
              <a:t> </a:t>
            </a:r>
            <a:r>
              <a:rPr lang="en-US" sz="3000" b="1" dirty="0" smtClean="0">
                <a:solidFill>
                  <a:srgbClr val="7030A0"/>
                </a:solidFill>
              </a:rPr>
              <a:t>   </a:t>
            </a:r>
            <a:r>
              <a:rPr lang="en-US" sz="4100" b="1" dirty="0" smtClean="0">
                <a:solidFill>
                  <a:srgbClr val="FF0000"/>
                </a:solidFill>
              </a:rPr>
              <a:t>Primary Prevention</a:t>
            </a:r>
          </a:p>
          <a:p>
            <a:pPr marL="365760" indent="-256032" eaLnBrk="1" fontAlgn="auto" hangingPunct="1">
              <a:spcAft>
                <a:spcPts val="0"/>
              </a:spcAft>
              <a:buFont typeface="Wingdings 3" pitchFamily="18" charset="2"/>
              <a:buNone/>
              <a:defRPr/>
            </a:pPr>
            <a:endParaRPr lang="en-US" b="1" dirty="0" smtClean="0">
              <a:solidFill>
                <a:srgbClr val="7030A0"/>
              </a:solidFill>
            </a:endParaRPr>
          </a:p>
          <a:p>
            <a:pPr marL="365760" indent="-256032" eaLnBrk="1" fontAlgn="auto" hangingPunct="1">
              <a:spcAft>
                <a:spcPts val="0"/>
              </a:spcAft>
              <a:buFont typeface="Wingdings 3" pitchFamily="18" charset="2"/>
              <a:buNone/>
              <a:defRPr/>
            </a:pPr>
            <a:r>
              <a:rPr lang="en-US" b="1" dirty="0" smtClean="0">
                <a:solidFill>
                  <a:srgbClr val="7030A0"/>
                </a:solidFill>
              </a:rPr>
              <a:t>Moderate Risk Families get moderate dosage (12-20) : </a:t>
            </a:r>
            <a:r>
              <a:rPr lang="en-US" sz="4100" b="1" dirty="0" smtClean="0">
                <a:solidFill>
                  <a:srgbClr val="FF0000"/>
                </a:solidFill>
              </a:rPr>
              <a:t>Intervention</a:t>
            </a:r>
          </a:p>
          <a:p>
            <a:pPr marL="365760" indent="-256032" eaLnBrk="1" fontAlgn="auto" hangingPunct="1">
              <a:spcAft>
                <a:spcPts val="0"/>
              </a:spcAft>
              <a:buFont typeface="Wingdings 3" pitchFamily="18" charset="2"/>
              <a:buNone/>
              <a:defRPr/>
            </a:pPr>
            <a:endParaRPr lang="en-US" b="1" dirty="0" smtClean="0">
              <a:solidFill>
                <a:srgbClr val="7030A0"/>
              </a:solidFill>
            </a:endParaRPr>
          </a:p>
          <a:p>
            <a:pPr marL="365760" indent="-256032" eaLnBrk="1" fontAlgn="auto" hangingPunct="1">
              <a:spcAft>
                <a:spcPts val="0"/>
              </a:spcAft>
              <a:buFont typeface="Wingdings 3" pitchFamily="18" charset="2"/>
              <a:buNone/>
              <a:defRPr/>
            </a:pPr>
            <a:r>
              <a:rPr lang="en-US" sz="4000" b="1" dirty="0" smtClean="0">
                <a:solidFill>
                  <a:srgbClr val="7030A0"/>
                </a:solidFill>
              </a:rPr>
              <a:t>High Risk Families</a:t>
            </a:r>
            <a:r>
              <a:rPr lang="en-US" b="1" dirty="0" smtClean="0">
                <a:solidFill>
                  <a:srgbClr val="7030A0"/>
                </a:solidFill>
              </a:rPr>
              <a:t> get maximum dosage (15-55): </a:t>
            </a:r>
            <a:r>
              <a:rPr lang="en-US" sz="4100" b="1" dirty="0" smtClean="0">
                <a:solidFill>
                  <a:srgbClr val="FF0000"/>
                </a:solidFill>
              </a:rPr>
              <a:t>Treatment</a:t>
            </a:r>
          </a:p>
          <a:p>
            <a:pPr marL="365760" indent="-256032" eaLnBrk="1" fontAlgn="auto" hangingPunct="1">
              <a:spcAft>
                <a:spcPts val="0"/>
              </a:spcAft>
              <a:buFont typeface="Wingdings 3" pitchFamily="18" charset="2"/>
              <a:buNone/>
              <a:defRPr/>
            </a:pPr>
            <a:endParaRPr lang="en-US" sz="4000" b="1" dirty="0">
              <a:solidFill>
                <a:srgbClr val="FF0000"/>
              </a:solidFill>
            </a:endParaRPr>
          </a:p>
          <a:p>
            <a:pPr marL="365760" indent="-256032" algn="r" eaLnBrk="1" fontAlgn="auto" hangingPunct="1">
              <a:spcAft>
                <a:spcPts val="0"/>
              </a:spcAft>
              <a:buNone/>
              <a:defRPr/>
            </a:pPr>
            <a:r>
              <a:rPr lang="en-US" sz="1300" b="1" dirty="0"/>
              <a:t>P. </a:t>
            </a:r>
            <a:r>
              <a:rPr lang="en-US" sz="1300" b="1" dirty="0" smtClean="0"/>
              <a:t>26</a:t>
            </a:r>
            <a:endParaRPr lang="en-US" sz="1300" b="1" dirty="0"/>
          </a:p>
          <a:p>
            <a:pPr marL="365760" indent="-256032" eaLnBrk="1" fontAlgn="auto" hangingPunct="1">
              <a:spcAft>
                <a:spcPts val="0"/>
              </a:spcAft>
              <a:buFont typeface="Wingdings 3" pitchFamily="18" charset="2"/>
              <a:buNone/>
              <a:defRPr/>
            </a:pPr>
            <a:endParaRPr lang="en-US" sz="4000" b="1" dirty="0" smtClean="0">
              <a:solidFill>
                <a:srgbClr val="FF0000"/>
              </a:solidFill>
            </a:endParaRPr>
          </a:p>
        </p:txBody>
      </p:sp>
    </p:spTree>
    <p:extLst>
      <p:ext uri="{BB962C8B-B14F-4D97-AF65-F5344CB8AC3E}">
        <p14:creationId xmlns:p14="http://schemas.microsoft.com/office/powerpoint/2010/main" val="2134551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75779" name="Content Placeholder 1"/>
          <p:cNvSpPr>
            <a:spLocks noGrp="1"/>
          </p:cNvSpPr>
          <p:nvPr>
            <p:ph idx="1"/>
          </p:nvPr>
        </p:nvSpPr>
        <p:spPr>
          <a:xfrm>
            <a:off x="457200" y="1600200"/>
            <a:ext cx="8229600" cy="4876800"/>
          </a:xfrm>
        </p:spPr>
        <p:txBody>
          <a:bodyPr/>
          <a:lstStyle/>
          <a:p>
            <a:pPr eaLnBrk="1" hangingPunct="1">
              <a:buFont typeface="Wingdings 3" pitchFamily="18" charset="2"/>
              <a:buNone/>
            </a:pPr>
            <a:r>
              <a:rPr lang="en-US" sz="2800" b="1" dirty="0">
                <a:solidFill>
                  <a:srgbClr val="139D41"/>
                </a:solidFill>
              </a:rPr>
              <a:t>8</a:t>
            </a:r>
            <a:r>
              <a:rPr lang="en-US" sz="2800" b="1" dirty="0" smtClean="0">
                <a:solidFill>
                  <a:srgbClr val="139D41"/>
                </a:solidFill>
              </a:rPr>
              <a:t>. Utilized as Primary Prevention in community based </a:t>
            </a:r>
          </a:p>
          <a:p>
            <a:pPr eaLnBrk="1" hangingPunct="1">
              <a:buFont typeface="Wingdings 3" pitchFamily="18" charset="2"/>
              <a:buNone/>
            </a:pPr>
            <a:r>
              <a:rPr lang="en-US" sz="2800" b="1" dirty="0" smtClean="0">
                <a:solidFill>
                  <a:srgbClr val="139D41"/>
                </a:solidFill>
              </a:rPr>
              <a:t>    education for Low Risk Families. </a:t>
            </a:r>
            <a:r>
              <a:rPr lang="en-US" sz="1600" b="1" dirty="0" smtClean="0">
                <a:solidFill>
                  <a:srgbClr val="139D41"/>
                </a:solidFill>
              </a:rPr>
              <a:t>Refer to pages  in </a:t>
            </a:r>
          </a:p>
          <a:p>
            <a:pPr eaLnBrk="1" hangingPunct="1">
              <a:buFont typeface="Wingdings 3" pitchFamily="18" charset="2"/>
              <a:buNone/>
            </a:pPr>
            <a:r>
              <a:rPr lang="en-US" sz="1600" b="1" dirty="0" smtClean="0">
                <a:solidFill>
                  <a:srgbClr val="139D41"/>
                </a:solidFill>
              </a:rPr>
              <a:t>      workbook and Lesson Outlines and Program Schedules.</a:t>
            </a:r>
            <a:endParaRPr lang="en-US" sz="1600" b="1" dirty="0" smtClean="0">
              <a:solidFill>
                <a:srgbClr val="7030A0"/>
              </a:solidFill>
            </a:endParaRPr>
          </a:p>
          <a:p>
            <a:pPr eaLnBrk="1" hangingPunct="1"/>
            <a:r>
              <a:rPr lang="en-US" sz="2400" b="1" dirty="0" smtClean="0">
                <a:solidFill>
                  <a:srgbClr val="7030A0"/>
                </a:solidFill>
              </a:rPr>
              <a:t>Low dosage ranging from 5 to 12 sessions </a:t>
            </a:r>
            <a:endParaRPr lang="en-US" sz="1400" b="1" dirty="0" smtClean="0">
              <a:solidFill>
                <a:srgbClr val="7030A0"/>
              </a:solidFill>
            </a:endParaRPr>
          </a:p>
          <a:p>
            <a:pPr eaLnBrk="1" hangingPunct="1"/>
            <a:r>
              <a:rPr lang="en-US" sz="2400" b="1" dirty="0" smtClean="0">
                <a:solidFill>
                  <a:srgbClr val="A3171E"/>
                </a:solidFill>
              </a:rPr>
              <a:t>Short term programs designed to improve and enhance basic knowledge and skills:</a:t>
            </a:r>
          </a:p>
          <a:p>
            <a:pPr eaLnBrk="1" hangingPunct="1"/>
            <a:r>
              <a:rPr lang="en-US" sz="2000" b="1" dirty="0" smtClean="0">
                <a:solidFill>
                  <a:srgbClr val="0070C0"/>
                </a:solidFill>
              </a:rPr>
              <a:t>Prenatal Programs     </a:t>
            </a:r>
          </a:p>
          <a:p>
            <a:pPr eaLnBrk="1" hangingPunct="1"/>
            <a:r>
              <a:rPr lang="en-US" sz="2000" b="1" dirty="0" smtClean="0">
                <a:solidFill>
                  <a:srgbClr val="0070C0"/>
                </a:solidFill>
              </a:rPr>
              <a:t>ABC For Parents and Children</a:t>
            </a:r>
          </a:p>
          <a:p>
            <a:pPr eaLnBrk="1" hangingPunct="1"/>
            <a:r>
              <a:rPr lang="en-US" sz="2000" b="1" dirty="0" smtClean="0">
                <a:solidFill>
                  <a:srgbClr val="0070C0"/>
                </a:solidFill>
              </a:rPr>
              <a:t>Parents and their Children with Health Challenges</a:t>
            </a:r>
          </a:p>
          <a:p>
            <a:pPr eaLnBrk="1" hangingPunct="1"/>
            <a:r>
              <a:rPr lang="en-US" sz="2000" b="1" dirty="0" smtClean="0">
                <a:solidFill>
                  <a:srgbClr val="0070C0"/>
                </a:solidFill>
              </a:rPr>
              <a:t>Community Based Education Programs</a:t>
            </a:r>
          </a:p>
          <a:p>
            <a:pPr marL="0" indent="0" eaLnBrk="1" hangingPunct="1">
              <a:buNone/>
            </a:pPr>
            <a:endParaRPr lang="en-US" sz="2800" b="1" dirty="0" smtClean="0">
              <a:solidFill>
                <a:srgbClr val="00B050"/>
              </a:solidFill>
            </a:endParaRPr>
          </a:p>
          <a:p>
            <a:pPr marL="0" indent="0" eaLnBrk="1" hangingPunct="1">
              <a:buNone/>
            </a:pPr>
            <a:endParaRPr lang="en-US" sz="1000" b="1" dirty="0">
              <a:solidFill>
                <a:srgbClr val="00B050"/>
              </a:solidFill>
            </a:endParaRPr>
          </a:p>
          <a:p>
            <a:pPr marL="0" indent="0" algn="r" eaLnBrk="1" hangingPunct="1">
              <a:buNone/>
            </a:pPr>
            <a:r>
              <a:rPr lang="en-US" sz="1000" b="1" dirty="0"/>
              <a:t>P. </a:t>
            </a:r>
            <a:r>
              <a:rPr lang="en-US" sz="1000" b="1" dirty="0" smtClean="0"/>
              <a:t>26</a:t>
            </a:r>
            <a:endParaRPr lang="en-US" sz="1000" b="1" dirty="0"/>
          </a:p>
          <a:p>
            <a:pPr marL="0" indent="0" eaLnBrk="1" hangingPunct="1">
              <a:buNone/>
            </a:pPr>
            <a:endParaRPr lang="en-US" sz="2800" b="1" dirty="0" smtClean="0">
              <a:solidFill>
                <a:srgbClr val="00B050"/>
              </a:solidFill>
            </a:endParaRPr>
          </a:p>
        </p:txBody>
      </p:sp>
    </p:spTree>
    <p:extLst>
      <p:ext uri="{BB962C8B-B14F-4D97-AF65-F5344CB8AC3E}">
        <p14:creationId xmlns:p14="http://schemas.microsoft.com/office/powerpoint/2010/main" val="3354384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Nature’s Heritable Traits</a:t>
            </a:r>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Char char=""/>
              <a:defRPr/>
            </a:pPr>
            <a:r>
              <a:rPr lang="en-US" sz="2400" b="1" dirty="0">
                <a:solidFill>
                  <a:srgbClr val="7030A0"/>
                </a:solidFill>
              </a:rPr>
              <a:t>A heritable trait is one that’s caused by your genes rather than your upbringing.</a:t>
            </a:r>
          </a:p>
          <a:p>
            <a:pPr marL="365760" indent="-256032" eaLnBrk="1" fontAlgn="auto" hangingPunct="1">
              <a:spcAft>
                <a:spcPts val="0"/>
              </a:spcAft>
              <a:buFont typeface="Wingdings 3"/>
              <a:buChar char=""/>
              <a:defRPr/>
            </a:pPr>
            <a:r>
              <a:rPr lang="en-US" sz="2400" b="1" dirty="0">
                <a:solidFill>
                  <a:srgbClr val="00B050"/>
                </a:solidFill>
              </a:rPr>
              <a:t>The Dominant and Recessive Genes you received from your parents and grandparents.</a:t>
            </a:r>
          </a:p>
          <a:p>
            <a:pPr marL="365760" indent="-256032" eaLnBrk="1" fontAlgn="auto" hangingPunct="1">
              <a:spcAft>
                <a:spcPts val="0"/>
              </a:spcAft>
              <a:buFont typeface="Wingdings 3"/>
              <a:buChar char=""/>
              <a:defRPr/>
            </a:pPr>
            <a:r>
              <a:rPr lang="en-US" sz="2400" b="1" dirty="0">
                <a:solidFill>
                  <a:srgbClr val="00B0F0"/>
                </a:solidFill>
              </a:rPr>
              <a:t>Physical traits and behaviors passed on through DNA:</a:t>
            </a:r>
          </a:p>
          <a:p>
            <a:pPr marL="859473" lvl="2" indent="-256032" eaLnBrk="1" fontAlgn="auto" hangingPunct="1">
              <a:spcAft>
                <a:spcPts val="0"/>
              </a:spcAft>
              <a:buFont typeface="Wingdings 3"/>
              <a:buChar char=""/>
              <a:defRPr/>
            </a:pPr>
            <a:r>
              <a:rPr lang="en-US" dirty="0">
                <a:solidFill>
                  <a:srgbClr val="00B0F0"/>
                </a:solidFill>
              </a:rPr>
              <a:t>Eye color           </a:t>
            </a:r>
          </a:p>
          <a:p>
            <a:pPr marL="859473" lvl="2" indent="-256032" eaLnBrk="1" fontAlgn="auto" hangingPunct="1">
              <a:spcAft>
                <a:spcPts val="0"/>
              </a:spcAft>
              <a:buFont typeface="Wingdings 3"/>
              <a:buChar char=""/>
              <a:defRPr/>
            </a:pPr>
            <a:r>
              <a:rPr lang="en-US" dirty="0">
                <a:solidFill>
                  <a:srgbClr val="00B0F0"/>
                </a:solidFill>
              </a:rPr>
              <a:t>Tongue roller</a:t>
            </a:r>
          </a:p>
          <a:p>
            <a:pPr marL="859473" lvl="2" indent="-256032" eaLnBrk="1" fontAlgn="auto" hangingPunct="1">
              <a:spcAft>
                <a:spcPts val="0"/>
              </a:spcAft>
              <a:buFont typeface="Wingdings 3"/>
              <a:buChar char=""/>
              <a:defRPr/>
            </a:pPr>
            <a:r>
              <a:rPr lang="en-US" dirty="0">
                <a:solidFill>
                  <a:srgbClr val="00B0F0"/>
                </a:solidFill>
              </a:rPr>
              <a:t>Patterned baldness</a:t>
            </a:r>
          </a:p>
          <a:p>
            <a:pPr marL="859473" lvl="2" indent="-256032" eaLnBrk="1" fontAlgn="auto" hangingPunct="1">
              <a:spcAft>
                <a:spcPts val="0"/>
              </a:spcAft>
              <a:buFont typeface="Wingdings 3"/>
              <a:buChar char=""/>
              <a:defRPr/>
            </a:pPr>
            <a:r>
              <a:rPr lang="en-US" dirty="0">
                <a:solidFill>
                  <a:srgbClr val="00B0F0"/>
                </a:solidFill>
              </a:rPr>
              <a:t>Height</a:t>
            </a:r>
          </a:p>
          <a:p>
            <a:pPr marL="859473" lvl="2" indent="-256032" eaLnBrk="1" fontAlgn="auto" hangingPunct="1">
              <a:spcAft>
                <a:spcPts val="0"/>
              </a:spcAft>
              <a:buFont typeface="Wingdings 3"/>
              <a:buChar char=""/>
              <a:defRPr/>
            </a:pPr>
            <a:r>
              <a:rPr lang="en-US" dirty="0">
                <a:solidFill>
                  <a:srgbClr val="00B0F0"/>
                </a:solidFill>
              </a:rPr>
              <a:t>Intelligence   </a:t>
            </a:r>
          </a:p>
          <a:p>
            <a:pPr marL="859473" lvl="2" indent="-256032" eaLnBrk="1" fontAlgn="auto" hangingPunct="1">
              <a:spcAft>
                <a:spcPts val="0"/>
              </a:spcAft>
              <a:buFont typeface="Wingdings 3"/>
              <a:buChar char=""/>
              <a:defRPr/>
            </a:pPr>
            <a:r>
              <a:rPr lang="en-US" dirty="0">
                <a:solidFill>
                  <a:srgbClr val="00B0F0"/>
                </a:solidFill>
              </a:rPr>
              <a:t>Blood </a:t>
            </a:r>
            <a:r>
              <a:rPr lang="en-US" dirty="0" smtClean="0">
                <a:solidFill>
                  <a:srgbClr val="00B0F0"/>
                </a:solidFill>
              </a:rPr>
              <a:t>type</a:t>
            </a:r>
          </a:p>
          <a:p>
            <a:pPr marL="603441" lvl="2" indent="0" algn="r" eaLnBrk="1" fontAlgn="auto" hangingPunct="1">
              <a:spcAft>
                <a:spcPts val="0"/>
              </a:spcAft>
              <a:buNone/>
              <a:defRPr/>
            </a:pPr>
            <a:r>
              <a:rPr lang="en-US" sz="1000" b="1" dirty="0" smtClean="0"/>
              <a:t>P. 10</a:t>
            </a:r>
            <a:endParaRPr lang="en-US" sz="1000" b="1" dirty="0"/>
          </a:p>
          <a:p>
            <a:pPr marL="859473" lvl="2" indent="-256032" eaLnBrk="1" fontAlgn="auto" hangingPunct="1">
              <a:spcAft>
                <a:spcPts val="0"/>
              </a:spcAft>
              <a:buFont typeface="Wingdings 3"/>
              <a:buChar char=""/>
              <a:defRPr/>
            </a:pPr>
            <a:endParaRPr lang="en-US" dirty="0">
              <a:solidFill>
                <a:srgbClr val="00B0F0"/>
              </a:solidFill>
            </a:endParaRPr>
          </a:p>
          <a:p>
            <a:endParaRPr lang="en-US" dirty="0"/>
          </a:p>
        </p:txBody>
      </p:sp>
    </p:spTree>
    <p:extLst>
      <p:ext uri="{BB962C8B-B14F-4D97-AF65-F5344CB8AC3E}">
        <p14:creationId xmlns:p14="http://schemas.microsoft.com/office/powerpoint/2010/main" val="179838037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76803" name="Content Placeholder 1"/>
          <p:cNvSpPr>
            <a:spLocks noGrp="1"/>
          </p:cNvSpPr>
          <p:nvPr>
            <p:ph idx="1"/>
          </p:nvPr>
        </p:nvSpPr>
        <p:spPr>
          <a:xfrm>
            <a:off x="457200" y="1371600"/>
            <a:ext cx="8229600" cy="4953000"/>
          </a:xfrm>
        </p:spPr>
        <p:txBody>
          <a:bodyPr/>
          <a:lstStyle/>
          <a:p>
            <a:pPr eaLnBrk="1" hangingPunct="1">
              <a:lnSpc>
                <a:spcPct val="80000"/>
              </a:lnSpc>
              <a:buFont typeface="Wingdings 3" pitchFamily="18" charset="2"/>
              <a:buNone/>
            </a:pPr>
            <a:r>
              <a:rPr lang="en-US" sz="2800" b="1" dirty="0">
                <a:solidFill>
                  <a:srgbClr val="139D41"/>
                </a:solidFill>
              </a:rPr>
              <a:t>9</a:t>
            </a:r>
            <a:r>
              <a:rPr lang="en-US" sz="2800" b="1" dirty="0" smtClean="0">
                <a:solidFill>
                  <a:srgbClr val="139D41"/>
                </a:solidFill>
              </a:rPr>
              <a:t>. Utilized as Secondary Prevention </a:t>
            </a:r>
          </a:p>
          <a:p>
            <a:pPr eaLnBrk="1" hangingPunct="1">
              <a:lnSpc>
                <a:spcPct val="80000"/>
              </a:lnSpc>
              <a:buFont typeface="Wingdings 3" pitchFamily="18" charset="2"/>
              <a:buNone/>
            </a:pPr>
            <a:r>
              <a:rPr lang="en-US" sz="2800" b="1" dirty="0" smtClean="0">
                <a:solidFill>
                  <a:srgbClr val="139D41"/>
                </a:solidFill>
              </a:rPr>
              <a:t>    (Intervention) for Moderate Risk Families. </a:t>
            </a:r>
          </a:p>
          <a:p>
            <a:pPr eaLnBrk="1" hangingPunct="1">
              <a:lnSpc>
                <a:spcPct val="80000"/>
              </a:lnSpc>
              <a:buFont typeface="Wingdings 3" pitchFamily="18" charset="2"/>
              <a:buNone/>
            </a:pPr>
            <a:r>
              <a:rPr lang="en-US" sz="2800" b="1" dirty="0" smtClean="0">
                <a:solidFill>
                  <a:srgbClr val="139D41"/>
                </a:solidFill>
              </a:rPr>
              <a:t>    </a:t>
            </a:r>
            <a:r>
              <a:rPr lang="en-US" sz="1400" b="1" dirty="0" smtClean="0">
                <a:solidFill>
                  <a:srgbClr val="139D41"/>
                </a:solidFill>
              </a:rPr>
              <a:t>Refer to pages in workbook and Lesson Outlines and Program Schedules.</a:t>
            </a:r>
          </a:p>
          <a:p>
            <a:pPr eaLnBrk="1" hangingPunct="1">
              <a:lnSpc>
                <a:spcPct val="80000"/>
              </a:lnSpc>
              <a:buFont typeface="Wingdings 3" pitchFamily="18" charset="2"/>
              <a:buNone/>
            </a:pPr>
            <a:endParaRPr lang="en-US" sz="700" b="1" dirty="0" smtClean="0">
              <a:solidFill>
                <a:srgbClr val="139D41"/>
              </a:solidFill>
            </a:endParaRPr>
          </a:p>
          <a:p>
            <a:pPr eaLnBrk="1" hangingPunct="1">
              <a:lnSpc>
                <a:spcPct val="80000"/>
              </a:lnSpc>
              <a:buFont typeface="Wingdings 3" pitchFamily="18" charset="2"/>
              <a:buNone/>
            </a:pPr>
            <a:r>
              <a:rPr lang="en-US" sz="1900" b="1" dirty="0" smtClean="0">
                <a:solidFill>
                  <a:srgbClr val="7030A0"/>
                </a:solidFill>
              </a:rPr>
              <a:t>Moderate dosage ranging from 12 to 20 sessions</a:t>
            </a:r>
          </a:p>
          <a:p>
            <a:pPr eaLnBrk="1" hangingPunct="1">
              <a:lnSpc>
                <a:spcPct val="80000"/>
              </a:lnSpc>
              <a:buFont typeface="Wingdings 3" pitchFamily="18" charset="2"/>
              <a:buNone/>
            </a:pPr>
            <a:endParaRPr lang="en-US" sz="1800" b="1" dirty="0" smtClean="0">
              <a:solidFill>
                <a:srgbClr val="002060"/>
              </a:solidFill>
            </a:endParaRPr>
          </a:p>
          <a:p>
            <a:pPr eaLnBrk="1" hangingPunct="1">
              <a:lnSpc>
                <a:spcPct val="80000"/>
              </a:lnSpc>
              <a:buFont typeface="Wingdings 3" pitchFamily="18" charset="2"/>
              <a:buNone/>
            </a:pPr>
            <a:r>
              <a:rPr lang="en-US" sz="1800" b="1" dirty="0" smtClean="0">
                <a:solidFill>
                  <a:srgbClr val="EB3D94"/>
                </a:solidFill>
              </a:rPr>
              <a:t>Nurturing Skills Programs which allow for tailor made programs such as:</a:t>
            </a:r>
          </a:p>
          <a:p>
            <a:pPr eaLnBrk="1" hangingPunct="1">
              <a:lnSpc>
                <a:spcPct val="80000"/>
              </a:lnSpc>
              <a:buFont typeface="Wingdings 3" pitchFamily="18" charset="2"/>
              <a:buNone/>
            </a:pPr>
            <a:endParaRPr lang="en-US" sz="1800" b="1" dirty="0" smtClean="0">
              <a:solidFill>
                <a:srgbClr val="EB3D94"/>
              </a:solidFill>
            </a:endParaRPr>
          </a:p>
          <a:p>
            <a:pPr eaLnBrk="1" hangingPunct="1">
              <a:lnSpc>
                <a:spcPct val="80000"/>
              </a:lnSpc>
              <a:buFont typeface="Wingdings 3" pitchFamily="18" charset="2"/>
              <a:buNone/>
            </a:pPr>
            <a:r>
              <a:rPr lang="en-US" sz="1800" b="1" dirty="0" smtClean="0">
                <a:solidFill>
                  <a:srgbClr val="EB3D94"/>
                </a:solidFill>
              </a:rPr>
              <a:t>   Nurturing Skills for Families :                          </a:t>
            </a:r>
            <a:r>
              <a:rPr lang="en-US" sz="1800" b="1" dirty="0" smtClean="0">
                <a:solidFill>
                  <a:srgbClr val="0070C0"/>
                </a:solidFill>
              </a:rPr>
              <a:t>It’s All About Being a Teen                                </a:t>
            </a:r>
          </a:p>
          <a:p>
            <a:pPr eaLnBrk="1" hangingPunct="1">
              <a:lnSpc>
                <a:spcPct val="80000"/>
              </a:lnSpc>
              <a:buFont typeface="Arial" charset="0"/>
              <a:buNone/>
            </a:pPr>
            <a:r>
              <a:rPr lang="en-US" sz="1800" b="1" dirty="0" smtClean="0">
                <a:solidFill>
                  <a:srgbClr val="0070C0"/>
                </a:solidFill>
              </a:rPr>
              <a:t>   </a:t>
            </a:r>
            <a:r>
              <a:rPr lang="en-US" sz="1800" b="1" dirty="0" smtClean="0">
                <a:solidFill>
                  <a:srgbClr val="EB3D94"/>
                </a:solidFill>
              </a:rPr>
              <a:t>Nurturing the Families of Louisiana                 </a:t>
            </a:r>
            <a:r>
              <a:rPr lang="en-US" sz="1800" b="1" dirty="0" smtClean="0">
                <a:solidFill>
                  <a:srgbClr val="0070C0"/>
                </a:solidFill>
              </a:rPr>
              <a:t>Family Nurturing Camp </a:t>
            </a:r>
            <a:endParaRPr lang="en-US" sz="1800" b="1" dirty="0" smtClean="0">
              <a:solidFill>
                <a:srgbClr val="EB3D94"/>
              </a:solidFill>
            </a:endParaRPr>
          </a:p>
          <a:p>
            <a:pPr eaLnBrk="1" hangingPunct="1">
              <a:lnSpc>
                <a:spcPct val="80000"/>
              </a:lnSpc>
              <a:buFont typeface="Wingdings 3" pitchFamily="18" charset="2"/>
              <a:buNone/>
            </a:pPr>
            <a:r>
              <a:rPr lang="en-US" sz="1800" b="1" dirty="0" smtClean="0">
                <a:solidFill>
                  <a:srgbClr val="0070C0"/>
                </a:solidFill>
              </a:rPr>
              <a:t>   </a:t>
            </a:r>
            <a:r>
              <a:rPr lang="en-US" sz="1800" b="1" dirty="0" smtClean="0">
                <a:solidFill>
                  <a:srgbClr val="EB3D94"/>
                </a:solidFill>
              </a:rPr>
              <a:t>Nurturing America’s Military Families</a:t>
            </a:r>
            <a:r>
              <a:rPr lang="en-US" sz="1800" b="1" dirty="0" smtClean="0">
                <a:solidFill>
                  <a:srgbClr val="0070C0"/>
                </a:solidFill>
              </a:rPr>
              <a:t>         Nurturing Father’s Program</a:t>
            </a:r>
            <a:endParaRPr lang="en-US" sz="1800" b="1" dirty="0" smtClean="0">
              <a:solidFill>
                <a:srgbClr val="EB3D94"/>
              </a:solidFill>
            </a:endParaRPr>
          </a:p>
          <a:p>
            <a:pPr eaLnBrk="1" hangingPunct="1">
              <a:lnSpc>
                <a:spcPct val="80000"/>
              </a:lnSpc>
              <a:buFont typeface="Wingdings 3" pitchFamily="18" charset="2"/>
              <a:buNone/>
            </a:pPr>
            <a:r>
              <a:rPr lang="en-US" sz="800" b="1" dirty="0" smtClean="0">
                <a:solidFill>
                  <a:srgbClr val="002060"/>
                </a:solidFill>
              </a:rPr>
              <a:t>     </a:t>
            </a:r>
            <a:r>
              <a:rPr lang="en-US" sz="2000" b="1" dirty="0" smtClean="0">
                <a:solidFill>
                  <a:srgbClr val="002060"/>
                </a:solidFill>
              </a:rPr>
              <a:t>Nurturing the Families of Hawaii</a:t>
            </a:r>
          </a:p>
          <a:p>
            <a:pPr eaLnBrk="1" hangingPunct="1">
              <a:lnSpc>
                <a:spcPct val="80000"/>
              </a:lnSpc>
              <a:buFont typeface="Wingdings 3" pitchFamily="18" charset="2"/>
              <a:buNone/>
            </a:pPr>
            <a:endParaRPr lang="en-US" sz="2000" b="1" dirty="0">
              <a:solidFill>
                <a:srgbClr val="002060"/>
              </a:solidFill>
            </a:endParaRPr>
          </a:p>
          <a:p>
            <a:pPr eaLnBrk="1" hangingPunct="1">
              <a:lnSpc>
                <a:spcPct val="80000"/>
              </a:lnSpc>
              <a:buFont typeface="Wingdings 3" pitchFamily="18" charset="2"/>
              <a:buNone/>
            </a:pPr>
            <a:endParaRPr lang="en-US" sz="2000" b="1" dirty="0" smtClean="0">
              <a:solidFill>
                <a:srgbClr val="002060"/>
              </a:solidFill>
            </a:endParaRPr>
          </a:p>
          <a:p>
            <a:pPr eaLnBrk="1" hangingPunct="1">
              <a:lnSpc>
                <a:spcPct val="80000"/>
              </a:lnSpc>
              <a:buFont typeface="Wingdings 3" pitchFamily="18" charset="2"/>
              <a:buNone/>
            </a:pPr>
            <a:endParaRPr lang="en-US" sz="2000" b="1" dirty="0">
              <a:solidFill>
                <a:srgbClr val="002060"/>
              </a:solidFill>
            </a:endParaRPr>
          </a:p>
          <a:p>
            <a:pPr eaLnBrk="1" hangingPunct="1">
              <a:lnSpc>
                <a:spcPct val="80000"/>
              </a:lnSpc>
              <a:buFont typeface="Wingdings 3" pitchFamily="18" charset="2"/>
              <a:buNone/>
            </a:pPr>
            <a:endParaRPr lang="en-US" sz="2000" b="1" dirty="0" smtClean="0">
              <a:solidFill>
                <a:srgbClr val="002060"/>
              </a:solidFill>
            </a:endParaRPr>
          </a:p>
          <a:p>
            <a:pPr algn="r" eaLnBrk="1" hangingPunct="1">
              <a:lnSpc>
                <a:spcPct val="80000"/>
              </a:lnSpc>
              <a:buNone/>
            </a:pPr>
            <a:r>
              <a:rPr lang="en-US" sz="1000" b="1" dirty="0" smtClean="0"/>
              <a:t>P</a:t>
            </a:r>
            <a:r>
              <a:rPr lang="en-US" sz="1000" b="1" dirty="0"/>
              <a:t>. </a:t>
            </a:r>
            <a:r>
              <a:rPr lang="en-US" sz="1000" b="1" dirty="0" smtClean="0"/>
              <a:t>27</a:t>
            </a:r>
            <a:endParaRPr lang="en-US" sz="1000" b="1" dirty="0"/>
          </a:p>
          <a:p>
            <a:pPr eaLnBrk="1" hangingPunct="1">
              <a:lnSpc>
                <a:spcPct val="80000"/>
              </a:lnSpc>
              <a:buFont typeface="Wingdings 3" pitchFamily="18" charset="2"/>
              <a:buNone/>
            </a:pPr>
            <a:endParaRPr lang="en-US" sz="2000" b="1" dirty="0" smtClean="0">
              <a:solidFill>
                <a:srgbClr val="002060"/>
              </a:solidFill>
            </a:endParaRPr>
          </a:p>
        </p:txBody>
      </p:sp>
    </p:spTree>
    <p:extLst>
      <p:ext uri="{BB962C8B-B14F-4D97-AF65-F5344CB8AC3E}">
        <p14:creationId xmlns:p14="http://schemas.microsoft.com/office/powerpoint/2010/main" val="36062394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pPr eaLnBrk="1" hangingPunct="1"/>
            <a:r>
              <a:rPr lang="en-US" dirty="0" smtClean="0"/>
              <a:t>     </a:t>
            </a:r>
            <a:r>
              <a:rPr lang="en-US" dirty="0" smtClean="0">
                <a:solidFill>
                  <a:srgbClr val="0070C0"/>
                </a:solidFill>
              </a:rPr>
              <a:t>Program Characteristics</a:t>
            </a:r>
          </a:p>
        </p:txBody>
      </p:sp>
      <p:sp>
        <p:nvSpPr>
          <p:cNvPr id="19458" name="Content Placeholder 1"/>
          <p:cNvSpPr>
            <a:spLocks noGrp="1"/>
          </p:cNvSpPr>
          <p:nvPr>
            <p:ph idx="1"/>
          </p:nvPr>
        </p:nvSpPr>
        <p:spPr>
          <a:xfrm>
            <a:off x="457200" y="1600200"/>
            <a:ext cx="8229600" cy="4953000"/>
          </a:xfrm>
        </p:spPr>
        <p:txBody>
          <a:bodyPr rtlCol="0">
            <a:normAutofit fontScale="92500" lnSpcReduction="10000"/>
          </a:bodyPr>
          <a:lstStyle/>
          <a:p>
            <a:pPr eaLnBrk="1" fontAlgn="auto" hangingPunct="1">
              <a:spcAft>
                <a:spcPts val="0"/>
              </a:spcAft>
              <a:buFont typeface="Wingdings 3" pitchFamily="18" charset="2"/>
              <a:buNone/>
              <a:defRPr/>
            </a:pPr>
            <a:r>
              <a:rPr lang="en-US" sz="2800" b="1" dirty="0" smtClean="0">
                <a:solidFill>
                  <a:srgbClr val="139D41"/>
                </a:solidFill>
              </a:rPr>
              <a:t>10. Utilized as Tertiary Prevention (Treatment) for </a:t>
            </a:r>
          </a:p>
          <a:p>
            <a:pPr eaLnBrk="1" fontAlgn="auto" hangingPunct="1">
              <a:spcAft>
                <a:spcPts val="0"/>
              </a:spcAft>
              <a:buFont typeface="Wingdings 3" pitchFamily="18" charset="2"/>
              <a:buNone/>
              <a:defRPr/>
            </a:pPr>
            <a:r>
              <a:rPr lang="en-US" sz="2800" b="1" dirty="0" smtClean="0">
                <a:solidFill>
                  <a:srgbClr val="139D41"/>
                </a:solidFill>
              </a:rPr>
              <a:t>    High Risk Families. </a:t>
            </a:r>
            <a:r>
              <a:rPr lang="en-US" sz="1600" b="1" dirty="0" smtClean="0">
                <a:solidFill>
                  <a:srgbClr val="139D41"/>
                </a:solidFill>
              </a:rPr>
              <a:t>Refer to pages in workbook and Lesson Outlines and Program Schedules.</a:t>
            </a:r>
          </a:p>
          <a:p>
            <a:pPr eaLnBrk="1" fontAlgn="auto" hangingPunct="1">
              <a:spcAft>
                <a:spcPts val="0"/>
              </a:spcAft>
              <a:buFont typeface="Wingdings 3" pitchFamily="18" charset="2"/>
              <a:buNone/>
              <a:defRPr/>
            </a:pPr>
            <a:endParaRPr lang="en-US" sz="2800" b="1" dirty="0" smtClean="0">
              <a:solidFill>
                <a:srgbClr val="139D41"/>
              </a:solidFill>
            </a:endParaRPr>
          </a:p>
          <a:p>
            <a:pPr eaLnBrk="1" fontAlgn="auto" hangingPunct="1">
              <a:spcAft>
                <a:spcPts val="0"/>
              </a:spcAft>
              <a:buFont typeface="Wingdings 3" pitchFamily="18" charset="2"/>
              <a:buNone/>
              <a:defRPr/>
            </a:pPr>
            <a:r>
              <a:rPr lang="en-US" sz="2400" b="1" dirty="0" smtClean="0">
                <a:solidFill>
                  <a:srgbClr val="7030A0"/>
                </a:solidFill>
              </a:rPr>
              <a:t>High dosage ranging from 15 to 55 sessions.</a:t>
            </a:r>
          </a:p>
          <a:p>
            <a:pPr eaLnBrk="1" fontAlgn="auto" hangingPunct="1">
              <a:spcAft>
                <a:spcPts val="0"/>
              </a:spcAft>
              <a:buFont typeface="Wingdings 3" pitchFamily="18" charset="2"/>
              <a:buNone/>
              <a:defRPr/>
            </a:pPr>
            <a:endParaRPr lang="en-US" sz="2400" b="1" dirty="0" smtClean="0">
              <a:solidFill>
                <a:srgbClr val="7030A0"/>
              </a:solidFill>
            </a:endParaRPr>
          </a:p>
          <a:p>
            <a:pPr eaLnBrk="1" fontAlgn="auto" hangingPunct="1">
              <a:spcAft>
                <a:spcPts val="0"/>
              </a:spcAft>
              <a:buFont typeface="Wingdings 3" pitchFamily="18" charset="2"/>
              <a:buNone/>
              <a:defRPr/>
            </a:pPr>
            <a:r>
              <a:rPr lang="en-US" sz="2400" b="1" dirty="0" smtClean="0">
                <a:solidFill>
                  <a:srgbClr val="A3171E"/>
                </a:solidFill>
              </a:rPr>
              <a:t>Nurturing Parenting Programs for:</a:t>
            </a:r>
          </a:p>
          <a:p>
            <a:pPr eaLnBrk="1" fontAlgn="auto" hangingPunct="1">
              <a:spcAft>
                <a:spcPts val="0"/>
              </a:spcAft>
              <a:buFont typeface="Wingdings 3" pitchFamily="18" charset="2"/>
              <a:buNone/>
              <a:defRPr/>
            </a:pPr>
            <a:r>
              <a:rPr lang="en-US" sz="2000" b="1" dirty="0" smtClean="0">
                <a:solidFill>
                  <a:srgbClr val="A3171E"/>
                </a:solidFill>
              </a:rPr>
              <a:t>Parents and their Infants, Toddlers and Preschoolers</a:t>
            </a:r>
          </a:p>
          <a:p>
            <a:pPr eaLnBrk="1" fontAlgn="auto" hangingPunct="1">
              <a:spcAft>
                <a:spcPts val="0"/>
              </a:spcAft>
              <a:buFont typeface="Wingdings 3" pitchFamily="18" charset="2"/>
              <a:buNone/>
              <a:defRPr/>
            </a:pPr>
            <a:r>
              <a:rPr lang="en-US" sz="2000" b="1" dirty="0" smtClean="0">
                <a:solidFill>
                  <a:srgbClr val="A3171E"/>
                </a:solidFill>
              </a:rPr>
              <a:t>Young Parents (teen parents) and their Children</a:t>
            </a:r>
          </a:p>
          <a:p>
            <a:pPr eaLnBrk="1" fontAlgn="auto" hangingPunct="1">
              <a:spcAft>
                <a:spcPts val="0"/>
              </a:spcAft>
              <a:buFont typeface="Wingdings 3" pitchFamily="18" charset="2"/>
              <a:buNone/>
              <a:defRPr/>
            </a:pPr>
            <a:r>
              <a:rPr lang="en-US" sz="2000" b="1" dirty="0" smtClean="0">
                <a:solidFill>
                  <a:srgbClr val="A3171E"/>
                </a:solidFill>
              </a:rPr>
              <a:t>Parents and their School Age Children</a:t>
            </a:r>
          </a:p>
          <a:p>
            <a:pPr eaLnBrk="1" fontAlgn="auto" hangingPunct="1">
              <a:spcAft>
                <a:spcPts val="0"/>
              </a:spcAft>
              <a:buFont typeface="Wingdings 3" pitchFamily="18" charset="2"/>
              <a:buNone/>
              <a:defRPr/>
            </a:pPr>
            <a:r>
              <a:rPr lang="en-US" sz="2000" b="1" dirty="0" smtClean="0">
                <a:solidFill>
                  <a:srgbClr val="A3171E"/>
                </a:solidFill>
              </a:rPr>
              <a:t>Parents and their Adolescents</a:t>
            </a:r>
          </a:p>
          <a:p>
            <a:pPr eaLnBrk="1" fontAlgn="auto" hangingPunct="1">
              <a:spcAft>
                <a:spcPts val="0"/>
              </a:spcAft>
              <a:buFont typeface="Wingdings 3" pitchFamily="18" charset="2"/>
              <a:buNone/>
              <a:defRPr/>
            </a:pPr>
            <a:r>
              <a:rPr lang="en-US" sz="2000" b="1" dirty="0" smtClean="0">
                <a:solidFill>
                  <a:srgbClr val="A3171E"/>
                </a:solidFill>
              </a:rPr>
              <a:t>Families in Substance Abuse Treatment and Recovery</a:t>
            </a:r>
            <a:endParaRPr lang="en-US" b="1" dirty="0" smtClean="0">
              <a:solidFill>
                <a:srgbClr val="002060"/>
              </a:solidFill>
            </a:endParaRPr>
          </a:p>
          <a:p>
            <a:pPr eaLnBrk="1" fontAlgn="auto" hangingPunct="1">
              <a:spcAft>
                <a:spcPts val="0"/>
              </a:spcAft>
              <a:buFont typeface="Wingdings 3" pitchFamily="18" charset="2"/>
              <a:buNone/>
              <a:defRPr/>
            </a:pPr>
            <a:endParaRPr lang="en-US" b="1" dirty="0" smtClean="0">
              <a:solidFill>
                <a:srgbClr val="002060"/>
              </a:solidFill>
            </a:endParaRPr>
          </a:p>
          <a:p>
            <a:pPr algn="r" eaLnBrk="1" fontAlgn="auto" hangingPunct="1">
              <a:spcAft>
                <a:spcPts val="0"/>
              </a:spcAft>
              <a:buNone/>
              <a:defRPr/>
            </a:pPr>
            <a:r>
              <a:rPr lang="en-US" sz="1100" b="1" dirty="0" smtClean="0"/>
              <a:t>P</a:t>
            </a:r>
            <a:r>
              <a:rPr lang="en-US" sz="1100" b="1" dirty="0"/>
              <a:t>. </a:t>
            </a:r>
            <a:r>
              <a:rPr lang="en-US" sz="1100" b="1" dirty="0" smtClean="0"/>
              <a:t>27</a:t>
            </a:r>
            <a:endParaRPr lang="en-US" sz="1100" b="1" dirty="0"/>
          </a:p>
          <a:p>
            <a:pPr eaLnBrk="1" fontAlgn="auto" hangingPunct="1">
              <a:spcAft>
                <a:spcPts val="0"/>
              </a:spcAft>
              <a:buFont typeface="Wingdings 3" pitchFamily="18" charset="2"/>
              <a:buNone/>
              <a:defRPr/>
            </a:pPr>
            <a:endParaRPr lang="en-US" b="1" dirty="0" smtClean="0">
              <a:solidFill>
                <a:srgbClr val="002060"/>
              </a:solidFill>
            </a:endParaRPr>
          </a:p>
        </p:txBody>
      </p:sp>
    </p:spTree>
    <p:extLst>
      <p:ext uri="{BB962C8B-B14F-4D97-AF65-F5344CB8AC3E}">
        <p14:creationId xmlns:p14="http://schemas.microsoft.com/office/powerpoint/2010/main" val="14382739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pPr eaLnBrk="1" hangingPunct="1"/>
            <a:r>
              <a:rPr lang="en-US" dirty="0" smtClean="0"/>
              <a:t>  </a:t>
            </a:r>
            <a:r>
              <a:rPr lang="en-US" dirty="0" smtClean="0">
                <a:solidFill>
                  <a:srgbClr val="00B0F0"/>
                </a:solidFill>
              </a:rPr>
              <a:t>Nurturing Programs Summary</a:t>
            </a:r>
          </a:p>
        </p:txBody>
      </p:sp>
      <p:sp>
        <p:nvSpPr>
          <p:cNvPr id="80899" name="Content Placeholder 1"/>
          <p:cNvSpPr>
            <a:spLocks noGrp="1"/>
          </p:cNvSpPr>
          <p:nvPr>
            <p:ph idx="1"/>
          </p:nvPr>
        </p:nvSpPr>
        <p:spPr/>
        <p:txBody>
          <a:bodyPr/>
          <a:lstStyle/>
          <a:p>
            <a:pPr eaLnBrk="1" hangingPunct="1">
              <a:buFont typeface="Wingdings 3" pitchFamily="18" charset="2"/>
              <a:buNone/>
            </a:pPr>
            <a:r>
              <a:rPr lang="en-US" sz="2800" dirty="0" smtClean="0">
                <a:solidFill>
                  <a:srgbClr val="139D41"/>
                </a:solidFill>
              </a:rPr>
              <a:t>Lessons can be taught one-to-one in home visits, office visits, classes in schools, or in small and large groups</a:t>
            </a:r>
            <a:r>
              <a:rPr lang="en-US" sz="2800" dirty="0">
                <a:solidFill>
                  <a:srgbClr val="139D41"/>
                </a:solidFill>
              </a:rPr>
              <a:t>;</a:t>
            </a:r>
            <a:endParaRPr lang="en-US" sz="2800" dirty="0" smtClean="0">
              <a:solidFill>
                <a:srgbClr val="139D41"/>
              </a:solidFill>
            </a:endParaRPr>
          </a:p>
          <a:p>
            <a:pPr eaLnBrk="1" hangingPunct="1">
              <a:buFont typeface="Wingdings 3" pitchFamily="18" charset="2"/>
              <a:buNone/>
            </a:pPr>
            <a:r>
              <a:rPr lang="en-US" sz="2800" dirty="0" smtClean="0">
                <a:solidFill>
                  <a:srgbClr val="139D41"/>
                </a:solidFill>
              </a:rPr>
              <a:t>Programs are designed for specific cultural populations, ages of children, characteristics of parents and children;</a:t>
            </a:r>
          </a:p>
          <a:p>
            <a:pPr eaLnBrk="1" hangingPunct="1">
              <a:buFont typeface="Wingdings 3" pitchFamily="18" charset="2"/>
              <a:buNone/>
            </a:pPr>
            <a:r>
              <a:rPr lang="en-US" sz="2800" dirty="0" smtClean="0">
                <a:solidFill>
                  <a:schemeClr val="accent6">
                    <a:lumMod val="75000"/>
                  </a:schemeClr>
                </a:solidFill>
              </a:rPr>
              <a:t>Programs are offered with different lesson dosage </a:t>
            </a:r>
            <a:r>
              <a:rPr lang="en-US" sz="2800" b="1" dirty="0" smtClean="0">
                <a:solidFill>
                  <a:schemeClr val="accent6">
                    <a:lumMod val="75000"/>
                  </a:schemeClr>
                </a:solidFill>
              </a:rPr>
              <a:t>for the </a:t>
            </a:r>
            <a:r>
              <a:rPr lang="en-US" sz="2800" b="1" dirty="0" smtClean="0">
                <a:solidFill>
                  <a:srgbClr val="660066"/>
                </a:solidFill>
              </a:rPr>
              <a:t>prevention, </a:t>
            </a:r>
            <a:r>
              <a:rPr lang="en-US" sz="2800" b="1" dirty="0" smtClean="0">
                <a:solidFill>
                  <a:srgbClr val="0070C0"/>
                </a:solidFill>
              </a:rPr>
              <a:t>intervention</a:t>
            </a:r>
            <a:r>
              <a:rPr lang="en-US" sz="2800" dirty="0" smtClean="0"/>
              <a:t>, </a:t>
            </a:r>
            <a:r>
              <a:rPr lang="en-US" sz="2800" b="1" dirty="0" smtClean="0">
                <a:solidFill>
                  <a:srgbClr val="C00000"/>
                </a:solidFill>
              </a:rPr>
              <a:t>and treatment </a:t>
            </a:r>
            <a:r>
              <a:rPr lang="en-US" sz="2800" dirty="0" smtClean="0"/>
              <a:t>of</a:t>
            </a:r>
          </a:p>
          <a:p>
            <a:pPr eaLnBrk="1" hangingPunct="1">
              <a:buFont typeface="Wingdings 3" pitchFamily="18" charset="2"/>
              <a:buNone/>
            </a:pPr>
            <a:r>
              <a:rPr lang="en-US" sz="2800" dirty="0"/>
              <a:t> </a:t>
            </a:r>
            <a:r>
              <a:rPr lang="en-US" sz="2800" dirty="0" smtClean="0"/>
              <a:t>            </a:t>
            </a:r>
            <a:r>
              <a:rPr lang="en-US" sz="4800" dirty="0" smtClean="0"/>
              <a:t>child abuse and neglect.</a:t>
            </a:r>
          </a:p>
          <a:p>
            <a:pPr eaLnBrk="1" hangingPunct="1">
              <a:buFont typeface="Wingdings 3" pitchFamily="18" charset="2"/>
              <a:buNone/>
            </a:pPr>
            <a:endParaRPr lang="en-US" sz="3600" dirty="0" smtClean="0"/>
          </a:p>
          <a:p>
            <a:pPr algn="r" eaLnBrk="1" hangingPunct="1">
              <a:buFont typeface="Wingdings 3" pitchFamily="18" charset="2"/>
              <a:buNone/>
            </a:pPr>
            <a:r>
              <a:rPr lang="en-US" sz="1000" b="1" dirty="0" smtClean="0"/>
              <a:t>P. </a:t>
            </a:r>
            <a:r>
              <a:rPr lang="en-US" sz="1000" b="1" dirty="0" smtClean="0"/>
              <a:t>27</a:t>
            </a:r>
            <a:endParaRPr lang="en-US" sz="1000" b="1" dirty="0" smtClean="0"/>
          </a:p>
          <a:p>
            <a:pPr eaLnBrk="1" hangingPunct="1"/>
            <a:endParaRPr lang="en-US" dirty="0" smtClean="0"/>
          </a:p>
        </p:txBody>
      </p:sp>
    </p:spTree>
    <p:extLst>
      <p:ext uri="{BB962C8B-B14F-4D97-AF65-F5344CB8AC3E}">
        <p14:creationId xmlns:p14="http://schemas.microsoft.com/office/powerpoint/2010/main" val="29355401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447800"/>
            <a:ext cx="7848600" cy="4953000"/>
          </a:xfrm>
        </p:spPr>
        <p:txBody>
          <a:bodyPr/>
          <a:lstStyle/>
          <a:p>
            <a:pPr>
              <a:defRPr/>
            </a:pPr>
            <a:endParaRPr lang="en-US" b="1" dirty="0" smtClean="0"/>
          </a:p>
          <a:p>
            <a:pPr marL="0" indent="0">
              <a:buFont typeface="Arial" charset="0"/>
              <a:buNone/>
              <a:defRPr/>
            </a:pPr>
            <a:r>
              <a:rPr lang="en-US" b="1" dirty="0" smtClean="0">
                <a:solidFill>
                  <a:srgbClr val="FF0000"/>
                </a:solidFill>
              </a:rPr>
              <a:t>                            Chapter </a:t>
            </a:r>
            <a:r>
              <a:rPr lang="en-US" b="1" dirty="0">
                <a:solidFill>
                  <a:srgbClr val="FF0000"/>
                </a:solidFill>
              </a:rPr>
              <a:t>7</a:t>
            </a:r>
            <a:endParaRPr lang="en-US" b="1" dirty="0" smtClean="0">
              <a:solidFill>
                <a:srgbClr val="FF0000"/>
              </a:solidFill>
            </a:endParaRPr>
          </a:p>
          <a:p>
            <a:pPr>
              <a:defRPr/>
            </a:pPr>
            <a:endParaRPr lang="en-US" b="1" dirty="0"/>
          </a:p>
          <a:p>
            <a:pPr marL="0" indent="0">
              <a:buFont typeface="Arial" charset="0"/>
              <a:buNone/>
              <a:defRPr/>
            </a:pPr>
            <a:r>
              <a:rPr lang="en-US" b="1" dirty="0"/>
              <a:t> </a:t>
            </a:r>
            <a:r>
              <a:rPr lang="en-US" b="1" dirty="0" smtClean="0"/>
              <a:t>      </a:t>
            </a:r>
            <a:r>
              <a:rPr lang="en-US" b="1" dirty="0" smtClean="0">
                <a:solidFill>
                  <a:srgbClr val="00B0F0"/>
                </a:solidFill>
              </a:rPr>
              <a:t>The Morals and Values of  Positive </a:t>
            </a:r>
            <a:endParaRPr lang="en-US" b="1" dirty="0">
              <a:solidFill>
                <a:srgbClr val="00B0F0"/>
              </a:solidFill>
            </a:endParaRPr>
          </a:p>
          <a:p>
            <a:pPr marL="0" indent="0">
              <a:buFont typeface="Arial" charset="0"/>
              <a:buNone/>
              <a:defRPr/>
            </a:pPr>
            <a:r>
              <a:rPr lang="en-US" b="1" dirty="0" smtClean="0">
                <a:solidFill>
                  <a:srgbClr val="00B0F0"/>
                </a:solidFill>
              </a:rPr>
              <a:t>                    Nurturing </a:t>
            </a:r>
            <a:r>
              <a:rPr lang="en-US" b="1" dirty="0" smtClean="0">
                <a:solidFill>
                  <a:srgbClr val="00B0F0"/>
                </a:solidFill>
              </a:rPr>
              <a:t>Parenting</a:t>
            </a:r>
          </a:p>
          <a:p>
            <a:pPr marL="0" indent="0">
              <a:buFont typeface="Arial" charset="0"/>
              <a:buNone/>
              <a:defRPr/>
            </a:pPr>
            <a:endParaRPr lang="en-US" b="1" dirty="0">
              <a:solidFill>
                <a:srgbClr val="00B0F0"/>
              </a:solidFill>
            </a:endParaRPr>
          </a:p>
          <a:p>
            <a:pPr marL="0" indent="0">
              <a:buFont typeface="Arial" charset="0"/>
              <a:buNone/>
              <a:defRPr/>
            </a:pPr>
            <a:endParaRPr lang="en-US" b="1" dirty="0" smtClean="0">
              <a:solidFill>
                <a:srgbClr val="00B0F0"/>
              </a:solidFill>
            </a:endParaRPr>
          </a:p>
          <a:p>
            <a:pPr marL="0" indent="0" algn="r">
              <a:buFont typeface="Arial" charset="0"/>
              <a:buNone/>
              <a:defRPr/>
            </a:pPr>
            <a:endParaRPr lang="en-US" sz="1000" b="1" dirty="0" smtClean="0"/>
          </a:p>
          <a:p>
            <a:pPr marL="0" indent="0" algn="r">
              <a:buFont typeface="Arial" charset="0"/>
              <a:buNone/>
              <a:defRPr/>
            </a:pPr>
            <a:endParaRPr lang="en-US" sz="1000" b="1" dirty="0"/>
          </a:p>
          <a:p>
            <a:pPr marL="0" indent="0" algn="r">
              <a:buFont typeface="Arial" charset="0"/>
              <a:buNone/>
              <a:defRPr/>
            </a:pPr>
            <a:endParaRPr lang="en-US" sz="1000" b="1" dirty="0" smtClean="0"/>
          </a:p>
          <a:p>
            <a:pPr marL="0" indent="0" algn="r">
              <a:buFont typeface="Arial" charset="0"/>
              <a:buNone/>
              <a:defRPr/>
            </a:pPr>
            <a:endParaRPr lang="en-US" sz="1000" b="1" dirty="0" smtClean="0"/>
          </a:p>
          <a:p>
            <a:pPr marL="0" indent="0" algn="r">
              <a:buFont typeface="Arial" charset="0"/>
              <a:buNone/>
              <a:defRPr/>
            </a:pPr>
            <a:r>
              <a:rPr lang="en-US" sz="1000" b="1" dirty="0" smtClean="0"/>
              <a:t>P. 28</a:t>
            </a:r>
            <a:endParaRPr lang="en-US" sz="1000" b="1" dirty="0" smtClean="0"/>
          </a:p>
          <a:p>
            <a:pPr>
              <a:defRPr/>
            </a:pP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2"/>
          <p:cNvSpPr>
            <a:spLocks noGrp="1"/>
          </p:cNvSpPr>
          <p:nvPr>
            <p:ph type="title"/>
          </p:nvPr>
        </p:nvSpPr>
        <p:spPr/>
        <p:txBody>
          <a:bodyPr/>
          <a:lstStyle/>
          <a:p>
            <a:pPr eaLnBrk="1" hangingPunct="1"/>
            <a:r>
              <a:rPr lang="en-US" dirty="0" smtClean="0"/>
              <a:t>Morals and Values of Nurturing</a:t>
            </a:r>
          </a:p>
        </p:txBody>
      </p:sp>
      <p:sp>
        <p:nvSpPr>
          <p:cNvPr id="243715" name="Content Placeholder 1"/>
          <p:cNvSpPr>
            <a:spLocks noGrp="1"/>
          </p:cNvSpPr>
          <p:nvPr>
            <p:ph idx="1"/>
          </p:nvPr>
        </p:nvSpPr>
        <p:spPr>
          <a:xfrm>
            <a:off x="457200" y="1600200"/>
            <a:ext cx="8229600" cy="4876800"/>
          </a:xfrm>
        </p:spPr>
        <p:txBody>
          <a:bodyPr/>
          <a:lstStyle/>
          <a:p>
            <a:pPr eaLnBrk="1" hangingPunct="1"/>
            <a:r>
              <a:rPr lang="en-US" sz="2800" b="1" dirty="0" smtClean="0">
                <a:solidFill>
                  <a:srgbClr val="FF0000"/>
                </a:solidFill>
              </a:rPr>
              <a:t>Value One: Developing a Positive Self-Worth</a:t>
            </a:r>
            <a:endParaRPr lang="en-US" sz="2800" dirty="0" smtClean="0">
              <a:solidFill>
                <a:srgbClr val="FF0000"/>
              </a:solidFill>
            </a:endParaRPr>
          </a:p>
          <a:p>
            <a:pPr eaLnBrk="1" hangingPunct="1"/>
            <a:r>
              <a:rPr lang="en-US" sz="2800" b="1" dirty="0" smtClean="0">
                <a:solidFill>
                  <a:srgbClr val="FF0000"/>
                </a:solidFill>
              </a:rPr>
              <a:t>Construct A: Appropriate Expectations  </a:t>
            </a:r>
            <a:endParaRPr lang="en-US" sz="2800" dirty="0" smtClean="0">
              <a:solidFill>
                <a:srgbClr val="FF0000"/>
              </a:solidFill>
            </a:endParaRPr>
          </a:p>
          <a:p>
            <a:pPr eaLnBrk="1" hangingPunct="1"/>
            <a:r>
              <a:rPr lang="en-US" sz="2800" b="1" dirty="0" smtClean="0">
                <a:solidFill>
                  <a:srgbClr val="139D41"/>
                </a:solidFill>
              </a:rPr>
              <a:t>Value Two:</a:t>
            </a:r>
            <a:r>
              <a:rPr lang="en-US" sz="2800" dirty="0" smtClean="0">
                <a:solidFill>
                  <a:srgbClr val="139D41"/>
                </a:solidFill>
              </a:rPr>
              <a:t> </a:t>
            </a:r>
            <a:r>
              <a:rPr lang="en-US" sz="2800" b="1" dirty="0" smtClean="0">
                <a:solidFill>
                  <a:srgbClr val="139D41"/>
                </a:solidFill>
              </a:rPr>
              <a:t>Developing a Sense of Caring and Compassion</a:t>
            </a:r>
            <a:r>
              <a:rPr lang="en-US" sz="2800" dirty="0" smtClean="0">
                <a:solidFill>
                  <a:srgbClr val="139D41"/>
                </a:solidFill>
              </a:rPr>
              <a:t>               </a:t>
            </a:r>
          </a:p>
          <a:p>
            <a:pPr eaLnBrk="1" hangingPunct="1"/>
            <a:r>
              <a:rPr lang="en-US" sz="2800" b="1" dirty="0" smtClean="0">
                <a:solidFill>
                  <a:srgbClr val="00B050"/>
                </a:solidFill>
              </a:rPr>
              <a:t>Construct B:  Building Empathy in Children and Parents </a:t>
            </a:r>
            <a:endParaRPr lang="en-US" sz="2800" dirty="0" smtClean="0">
              <a:solidFill>
                <a:srgbClr val="00B050"/>
              </a:solidFill>
            </a:endParaRPr>
          </a:p>
          <a:p>
            <a:pPr eaLnBrk="1" hangingPunct="1"/>
            <a:r>
              <a:rPr lang="en-US" sz="2800" b="1" dirty="0" smtClean="0">
                <a:solidFill>
                  <a:srgbClr val="00B0F0"/>
                </a:solidFill>
              </a:rPr>
              <a:t>Value Three: Providing Children with Dignified</a:t>
            </a:r>
            <a:r>
              <a:rPr lang="en-US" sz="2800" dirty="0" smtClean="0">
                <a:solidFill>
                  <a:srgbClr val="00B0F0"/>
                </a:solidFill>
              </a:rPr>
              <a:t> </a:t>
            </a:r>
            <a:r>
              <a:rPr lang="en-US" sz="2800" b="1" dirty="0" smtClean="0">
                <a:solidFill>
                  <a:srgbClr val="00B0F0"/>
                </a:solidFill>
              </a:rPr>
              <a:t>Discipline</a:t>
            </a:r>
            <a:endParaRPr lang="en-US" sz="2800" dirty="0" smtClean="0">
              <a:solidFill>
                <a:srgbClr val="00B0F0"/>
              </a:solidFill>
            </a:endParaRPr>
          </a:p>
          <a:p>
            <a:pPr eaLnBrk="1" hangingPunct="1"/>
            <a:r>
              <a:rPr lang="en-US" sz="2800" b="1" dirty="0" smtClean="0">
                <a:solidFill>
                  <a:srgbClr val="00B0F0"/>
                </a:solidFill>
              </a:rPr>
              <a:t>Construct C:  Alternatives to Physical </a:t>
            </a:r>
            <a:r>
              <a:rPr lang="en-US" sz="2800" b="1" dirty="0" smtClean="0">
                <a:solidFill>
                  <a:srgbClr val="00B0F0"/>
                </a:solidFill>
              </a:rPr>
              <a:t>Punishment</a:t>
            </a:r>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r>
              <a:rPr lang="en-US" sz="1000" b="1" dirty="0" smtClean="0"/>
              <a:t>P</a:t>
            </a:r>
            <a:r>
              <a:rPr lang="en-US" sz="1000" b="1" dirty="0"/>
              <a:t>. 28</a:t>
            </a:r>
          </a:p>
          <a:p>
            <a:pPr marL="0" indent="0" eaLnBrk="1" hangingPunct="1">
              <a:buNone/>
            </a:pPr>
            <a:r>
              <a:rPr lang="en-US" sz="2800" b="1" dirty="0" smtClean="0">
                <a:solidFill>
                  <a:srgbClr val="00B0F0"/>
                </a:solidFill>
              </a:rPr>
              <a:t>  </a:t>
            </a:r>
            <a:endParaRPr lang="en-US" sz="2800" dirty="0" smtClean="0">
              <a:solidFill>
                <a:srgbClr val="00B0F0"/>
              </a:solidFill>
            </a:endParaRPr>
          </a:p>
          <a:p>
            <a:pPr eaLnBrk="1" hangingPunct="1"/>
            <a:endParaRPr lang="en-US" dirty="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2"/>
          <p:cNvSpPr>
            <a:spLocks noGrp="1"/>
          </p:cNvSpPr>
          <p:nvPr>
            <p:ph type="title"/>
          </p:nvPr>
        </p:nvSpPr>
        <p:spPr/>
        <p:txBody>
          <a:bodyPr/>
          <a:lstStyle/>
          <a:p>
            <a:pPr eaLnBrk="1" hangingPunct="1"/>
            <a:r>
              <a:rPr lang="en-US" dirty="0" smtClean="0"/>
              <a:t>Morals and Values of Nurturing</a:t>
            </a:r>
          </a:p>
        </p:txBody>
      </p:sp>
      <p:sp>
        <p:nvSpPr>
          <p:cNvPr id="105474" name="Content Placeholder 1"/>
          <p:cNvSpPr>
            <a:spLocks noGrp="1"/>
          </p:cNvSpPr>
          <p:nvPr>
            <p:ph idx="1"/>
          </p:nvPr>
        </p:nvSpPr>
        <p:spPr>
          <a:xfrm>
            <a:off x="457200" y="1600200"/>
            <a:ext cx="8229600" cy="4800600"/>
          </a:xfrm>
        </p:spPr>
        <p:txBody>
          <a:bodyPr rtlCol="0">
            <a:normAutofit fontScale="92500" lnSpcReduction="20000"/>
          </a:bodyPr>
          <a:lstStyle/>
          <a:p>
            <a:pPr marL="365760" indent="-256032" eaLnBrk="1" fontAlgn="auto" hangingPunct="1">
              <a:spcAft>
                <a:spcPts val="0"/>
              </a:spcAft>
              <a:buFont typeface="Wingdings 3"/>
              <a:buChar char=""/>
              <a:defRPr/>
            </a:pPr>
            <a:r>
              <a:rPr lang="en-US" b="1" dirty="0">
                <a:solidFill>
                  <a:srgbClr val="0070C0"/>
                </a:solidFill>
              </a:rPr>
              <a:t>Value Four:</a:t>
            </a:r>
            <a:r>
              <a:rPr lang="en-US" dirty="0">
                <a:solidFill>
                  <a:srgbClr val="0070C0"/>
                </a:solidFill>
              </a:rPr>
              <a:t> </a:t>
            </a:r>
            <a:r>
              <a:rPr lang="en-US" b="1" dirty="0">
                <a:solidFill>
                  <a:srgbClr val="0070C0"/>
                </a:solidFill>
              </a:rPr>
              <a:t>Increasing Self-Awareness and Acceptance of Family Roles</a:t>
            </a:r>
            <a:endParaRPr lang="en-US" dirty="0">
              <a:solidFill>
                <a:srgbClr val="0070C0"/>
              </a:solidFill>
            </a:endParaRPr>
          </a:p>
          <a:p>
            <a:pPr marL="365760" indent="-256032" eaLnBrk="1" fontAlgn="auto" hangingPunct="1">
              <a:spcAft>
                <a:spcPts val="0"/>
              </a:spcAft>
              <a:buFont typeface="Wingdings 3"/>
              <a:buChar char=""/>
              <a:defRPr/>
            </a:pPr>
            <a:r>
              <a:rPr lang="en-US" b="1" dirty="0">
                <a:solidFill>
                  <a:srgbClr val="0070C0"/>
                </a:solidFill>
              </a:rPr>
              <a:t>Construct D: Appropriate Family </a:t>
            </a:r>
            <a:r>
              <a:rPr lang="en-US" b="1" dirty="0" smtClean="0">
                <a:solidFill>
                  <a:srgbClr val="0070C0"/>
                </a:solidFill>
              </a:rPr>
              <a:t>Roles</a:t>
            </a:r>
          </a:p>
          <a:p>
            <a:pPr marL="365760" indent="-256032" eaLnBrk="1" fontAlgn="auto" hangingPunct="1">
              <a:spcAft>
                <a:spcPts val="0"/>
              </a:spcAft>
              <a:buFont typeface="Wingdings 3"/>
              <a:buChar char=""/>
              <a:defRPr/>
            </a:pPr>
            <a:endParaRPr lang="en-US" sz="1400" dirty="0">
              <a:solidFill>
                <a:srgbClr val="0070C0"/>
              </a:solidFill>
            </a:endParaRPr>
          </a:p>
          <a:p>
            <a:pPr marL="365760" indent="-256032" eaLnBrk="1" fontAlgn="auto" hangingPunct="1">
              <a:spcAft>
                <a:spcPts val="0"/>
              </a:spcAft>
              <a:buFont typeface="Wingdings 3"/>
              <a:buChar char=""/>
              <a:defRPr/>
            </a:pPr>
            <a:r>
              <a:rPr lang="en-US" b="1" dirty="0">
                <a:solidFill>
                  <a:srgbClr val="00B050"/>
                </a:solidFill>
              </a:rPr>
              <a:t>Value Five: Developing a Healthy Sense of Empowerment</a:t>
            </a:r>
            <a:endParaRPr lang="en-US" dirty="0">
              <a:solidFill>
                <a:srgbClr val="00B050"/>
              </a:solidFill>
            </a:endParaRPr>
          </a:p>
          <a:p>
            <a:pPr marL="365760" indent="-256032" eaLnBrk="1" fontAlgn="auto" hangingPunct="1">
              <a:spcAft>
                <a:spcPts val="0"/>
              </a:spcAft>
              <a:buFont typeface="Wingdings 3"/>
              <a:buChar char=""/>
              <a:defRPr/>
            </a:pPr>
            <a:r>
              <a:rPr lang="en-US" b="1" dirty="0">
                <a:solidFill>
                  <a:srgbClr val="00B050"/>
                </a:solidFill>
              </a:rPr>
              <a:t>Construct E:  Empowering Power and Independence in Children and </a:t>
            </a:r>
            <a:r>
              <a:rPr lang="en-US" b="1" dirty="0" smtClean="0">
                <a:solidFill>
                  <a:srgbClr val="00B050"/>
                </a:solidFill>
              </a:rPr>
              <a:t>Adults</a:t>
            </a:r>
          </a:p>
          <a:p>
            <a:pPr marL="365760" indent="-256032" eaLnBrk="1" fontAlgn="auto" hangingPunct="1">
              <a:spcAft>
                <a:spcPts val="0"/>
              </a:spcAft>
              <a:buFont typeface="Wingdings 3"/>
              <a:buChar char=""/>
              <a:defRPr/>
            </a:pPr>
            <a:endParaRPr lang="en-US" sz="1400" dirty="0">
              <a:solidFill>
                <a:srgbClr val="00B050"/>
              </a:solidFill>
            </a:endParaRPr>
          </a:p>
          <a:p>
            <a:pPr marL="365760" indent="-256032" eaLnBrk="1" fontAlgn="auto" hangingPunct="1">
              <a:spcAft>
                <a:spcPts val="0"/>
              </a:spcAft>
              <a:buFont typeface="Wingdings 3"/>
              <a:buChar char=""/>
              <a:defRPr/>
            </a:pPr>
            <a:r>
              <a:rPr lang="en-US" b="1" dirty="0">
                <a:solidFill>
                  <a:schemeClr val="accent6">
                    <a:lumMod val="75000"/>
                  </a:schemeClr>
                </a:solidFill>
              </a:rPr>
              <a:t>Value Six: Humor, Laughter and Fun</a:t>
            </a:r>
            <a:endParaRPr lang="en-US" dirty="0">
              <a:solidFill>
                <a:schemeClr val="accent6">
                  <a:lumMod val="75000"/>
                </a:schemeClr>
              </a:solidFill>
            </a:endParaRPr>
          </a:p>
          <a:p>
            <a:pPr marL="365760" indent="-256032" eaLnBrk="1" fontAlgn="auto" hangingPunct="1">
              <a:spcAft>
                <a:spcPts val="0"/>
              </a:spcAft>
              <a:buFont typeface="Wingdings 3"/>
              <a:buChar char=""/>
              <a:defRPr/>
            </a:pPr>
            <a:r>
              <a:rPr lang="en-US" b="1" dirty="0">
                <a:solidFill>
                  <a:schemeClr val="accent6">
                    <a:lumMod val="75000"/>
                  </a:schemeClr>
                </a:solidFill>
              </a:rPr>
              <a:t>All Nurturing Parenting Constructs</a:t>
            </a:r>
            <a:endParaRPr lang="en-US" dirty="0">
              <a:solidFill>
                <a:schemeClr val="accent6">
                  <a:lumMod val="75000"/>
                </a:schemeClr>
              </a:solidFill>
            </a:endParaRPr>
          </a:p>
          <a:p>
            <a:pPr marL="109728" indent="0" algn="r" eaLnBrk="1" fontAlgn="auto" hangingPunct="1">
              <a:spcAft>
                <a:spcPts val="0"/>
              </a:spcAft>
              <a:buNone/>
              <a:defRPr/>
            </a:pPr>
            <a:r>
              <a:rPr lang="en-US" sz="1100" b="1" dirty="0" smtClean="0"/>
              <a:t>P</a:t>
            </a:r>
            <a:r>
              <a:rPr lang="en-US" sz="1100" b="1" dirty="0"/>
              <a:t>. </a:t>
            </a:r>
            <a:r>
              <a:rPr lang="en-US" sz="1100" b="1" dirty="0" smtClean="0"/>
              <a:t>28</a:t>
            </a:r>
            <a:endParaRPr lang="en-US" sz="1100" b="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2"/>
          <p:cNvSpPr>
            <a:spLocks noGrp="1"/>
          </p:cNvSpPr>
          <p:nvPr>
            <p:ph type="title"/>
          </p:nvPr>
        </p:nvSpPr>
        <p:spPr/>
        <p:txBody>
          <a:bodyPr/>
          <a:lstStyle/>
          <a:p>
            <a:pPr eaLnBrk="1" hangingPunct="1"/>
            <a:r>
              <a:rPr lang="en-US" dirty="0" smtClean="0"/>
              <a:t>    </a:t>
            </a:r>
            <a:r>
              <a:rPr lang="en-US" dirty="0" smtClean="0">
                <a:solidFill>
                  <a:srgbClr val="EB3D94"/>
                </a:solidFill>
              </a:rPr>
              <a:t>Appropriate Expectations</a:t>
            </a:r>
          </a:p>
        </p:txBody>
      </p:sp>
      <p:sp>
        <p:nvSpPr>
          <p:cNvPr id="110594" name="Content Placeholder 1"/>
          <p:cNvSpPr>
            <a:spLocks noGrp="1"/>
          </p:cNvSpPr>
          <p:nvPr>
            <p:ph idx="1"/>
          </p:nvPr>
        </p:nvSpPr>
        <p:spPr>
          <a:xfrm>
            <a:off x="457200" y="1600200"/>
            <a:ext cx="8229600" cy="4800600"/>
          </a:xfrm>
        </p:spPr>
        <p:txBody>
          <a:bodyPr rtlCol="0">
            <a:normAutofit fontScale="92500" lnSpcReduction="10000"/>
          </a:bodyPr>
          <a:lstStyle/>
          <a:p>
            <a:pPr marL="365760" indent="-256032" eaLnBrk="1" fontAlgn="auto" hangingPunct="1">
              <a:spcAft>
                <a:spcPts val="0"/>
              </a:spcAft>
              <a:buFont typeface="Wingdings 3"/>
              <a:buChar char=""/>
              <a:defRPr/>
            </a:pPr>
            <a:r>
              <a:rPr lang="en-US" b="1" dirty="0" smtClean="0">
                <a:solidFill>
                  <a:srgbClr val="7030A0"/>
                </a:solidFill>
              </a:rPr>
              <a:t>Value One: </a:t>
            </a:r>
            <a:endParaRPr lang="en-US" dirty="0" smtClean="0">
              <a:solidFill>
                <a:srgbClr val="7030A0"/>
              </a:solidFill>
            </a:endParaRPr>
          </a:p>
          <a:p>
            <a:pPr marL="365760" indent="-256032" eaLnBrk="1" fontAlgn="auto" hangingPunct="1">
              <a:spcAft>
                <a:spcPts val="0"/>
              </a:spcAft>
              <a:buFont typeface="Wingdings 3"/>
              <a:buChar char=""/>
              <a:defRPr/>
            </a:pPr>
            <a:r>
              <a:rPr lang="en-US" b="1" dirty="0" smtClean="0">
                <a:solidFill>
                  <a:srgbClr val="7030A0"/>
                </a:solidFill>
              </a:rPr>
              <a:t>Information and Techniques for Building Positive Self-Worth in Parents and Children </a:t>
            </a:r>
            <a:endParaRPr lang="en-US" dirty="0" smtClean="0">
              <a:solidFill>
                <a:srgbClr val="7030A0"/>
              </a:solidFill>
            </a:endParaRPr>
          </a:p>
          <a:p>
            <a:pPr marL="365760" indent="-256032" eaLnBrk="1" fontAlgn="auto" hangingPunct="1">
              <a:spcAft>
                <a:spcPts val="0"/>
              </a:spcAft>
              <a:buFont typeface="Wingdings 3" pitchFamily="18" charset="2"/>
              <a:buNone/>
              <a:defRPr/>
            </a:pPr>
            <a:endParaRPr lang="en-US" dirty="0" smtClean="0"/>
          </a:p>
          <a:p>
            <a:pPr marL="365760" indent="-256032" eaLnBrk="1" fontAlgn="auto" hangingPunct="1">
              <a:spcAft>
                <a:spcPts val="0"/>
              </a:spcAft>
              <a:buFont typeface="Wingdings 3"/>
              <a:buChar char=""/>
              <a:defRPr/>
            </a:pPr>
            <a:r>
              <a:rPr lang="en-US" b="1" dirty="0" smtClean="0">
                <a:solidFill>
                  <a:srgbClr val="00B050"/>
                </a:solidFill>
              </a:rPr>
              <a:t>Construct A: Appropriate Developmental Expectations;</a:t>
            </a:r>
          </a:p>
          <a:p>
            <a:pPr marL="109728" indent="0" eaLnBrk="1" fontAlgn="auto" hangingPunct="1">
              <a:spcAft>
                <a:spcPts val="0"/>
              </a:spcAft>
              <a:buFont typeface="Wingdings 3"/>
              <a:buNone/>
              <a:defRPr/>
            </a:pPr>
            <a:endParaRPr lang="en-US" b="1" dirty="0" smtClean="0">
              <a:solidFill>
                <a:srgbClr val="00B050"/>
              </a:solidFill>
            </a:endParaRPr>
          </a:p>
          <a:p>
            <a:pPr marL="365760" indent="-256032" eaLnBrk="1" fontAlgn="auto" hangingPunct="1">
              <a:spcAft>
                <a:spcPts val="0"/>
              </a:spcAft>
              <a:buFont typeface="Wingdings 3"/>
              <a:buChar char=""/>
              <a:defRPr/>
            </a:pPr>
            <a:r>
              <a:rPr lang="en-US" b="1" dirty="0" smtClean="0">
                <a:solidFill>
                  <a:srgbClr val="00B050"/>
                </a:solidFill>
              </a:rPr>
              <a:t>Appropriate Expectations</a:t>
            </a:r>
          </a:p>
          <a:p>
            <a:pPr marL="365760" indent="-256032" eaLnBrk="1" fontAlgn="auto" hangingPunct="1">
              <a:spcAft>
                <a:spcPts val="0"/>
              </a:spcAft>
              <a:buFont typeface="Wingdings 3"/>
              <a:buChar char=""/>
              <a:defRPr/>
            </a:pPr>
            <a:r>
              <a:rPr lang="en-US" b="1" dirty="0" smtClean="0">
                <a:solidFill>
                  <a:srgbClr val="00B050"/>
                </a:solidFill>
              </a:rPr>
              <a:t>Developmental Stages and Self-Worth</a:t>
            </a:r>
            <a:endParaRPr lang="en-US" dirty="0" smtClean="0">
              <a:solidFill>
                <a:srgbClr val="00B050"/>
              </a:solidFill>
            </a:endParaRPr>
          </a:p>
          <a:p>
            <a:pPr marL="109728" indent="0" algn="r" eaLnBrk="1" fontAlgn="auto" hangingPunct="1">
              <a:spcAft>
                <a:spcPts val="0"/>
              </a:spcAft>
              <a:buNone/>
              <a:defRPr/>
            </a:pPr>
            <a:r>
              <a:rPr lang="en-US" sz="1100" b="1" dirty="0" smtClean="0"/>
              <a:t>P</a:t>
            </a:r>
            <a:r>
              <a:rPr lang="en-US" sz="1100" b="1" dirty="0"/>
              <a:t>. 28</a:t>
            </a:r>
          </a:p>
          <a:p>
            <a:pPr marL="109728" indent="0" eaLnBrk="1" fontAlgn="auto" hangingPunct="1">
              <a:spcAft>
                <a:spcPts val="0"/>
              </a:spcAft>
              <a:buNone/>
              <a:defRPr/>
            </a:pPr>
            <a:endParaRPr lang="en-US" dirty="0"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2"/>
          <p:cNvSpPr>
            <a:spLocks noGrp="1"/>
          </p:cNvSpPr>
          <p:nvPr>
            <p:ph type="title"/>
          </p:nvPr>
        </p:nvSpPr>
        <p:spPr/>
        <p:txBody>
          <a:bodyPr/>
          <a:lstStyle/>
          <a:p>
            <a:pPr eaLnBrk="1" hangingPunct="1"/>
            <a:r>
              <a:rPr lang="en-US" dirty="0" smtClean="0"/>
              <a:t>   </a:t>
            </a:r>
            <a:r>
              <a:rPr lang="en-US" dirty="0" smtClean="0">
                <a:solidFill>
                  <a:srgbClr val="EB3D94"/>
                </a:solidFill>
              </a:rPr>
              <a:t>Appropriate Expectations</a:t>
            </a:r>
          </a:p>
        </p:txBody>
      </p:sp>
      <p:sp>
        <p:nvSpPr>
          <p:cNvPr id="111618" name="Content Placeholder 1"/>
          <p:cNvSpPr>
            <a:spLocks noGrp="1"/>
          </p:cNvSpPr>
          <p:nvPr>
            <p:ph idx="1"/>
          </p:nvPr>
        </p:nvSpPr>
        <p:spPr>
          <a:xfrm>
            <a:off x="457200" y="1600200"/>
            <a:ext cx="8229600" cy="4800600"/>
          </a:xfrm>
        </p:spPr>
        <p:txBody>
          <a:bodyPr rtlCol="0">
            <a:normAutofit fontScale="92500" lnSpcReduction="20000"/>
          </a:bodyPr>
          <a:lstStyle/>
          <a:p>
            <a:pPr marL="365760" indent="-256032" eaLnBrk="1" fontAlgn="auto" hangingPunct="1">
              <a:spcAft>
                <a:spcPts val="0"/>
              </a:spcAft>
              <a:buFont typeface="Wingdings 3"/>
              <a:buChar char=""/>
              <a:defRPr/>
            </a:pPr>
            <a:r>
              <a:rPr lang="en-US" dirty="0" smtClean="0">
                <a:solidFill>
                  <a:srgbClr val="00B050"/>
                </a:solidFill>
              </a:rPr>
              <a:t>Children’s Brain Development</a:t>
            </a:r>
          </a:p>
          <a:p>
            <a:pPr marL="365760" indent="-256032" eaLnBrk="1" fontAlgn="auto" hangingPunct="1">
              <a:spcAft>
                <a:spcPts val="0"/>
              </a:spcAft>
              <a:buFont typeface="Wingdings 3"/>
              <a:buChar char=""/>
              <a:defRPr/>
            </a:pPr>
            <a:r>
              <a:rPr lang="en-US" dirty="0" smtClean="0">
                <a:solidFill>
                  <a:srgbClr val="00B050"/>
                </a:solidFill>
              </a:rPr>
              <a:t>How Children’s Brains Develop</a:t>
            </a:r>
          </a:p>
          <a:p>
            <a:pPr marL="365760" indent="-256032" eaLnBrk="1" fontAlgn="auto" hangingPunct="1">
              <a:spcAft>
                <a:spcPts val="0"/>
              </a:spcAft>
              <a:buFont typeface="Wingdings 3"/>
              <a:buChar char=""/>
              <a:defRPr/>
            </a:pPr>
            <a:r>
              <a:rPr lang="en-US" dirty="0" smtClean="0">
                <a:solidFill>
                  <a:srgbClr val="00B050"/>
                </a:solidFill>
              </a:rPr>
              <a:t>Teen’s Brain Development</a:t>
            </a:r>
          </a:p>
          <a:p>
            <a:pPr marL="365760" indent="-256032" eaLnBrk="1" fontAlgn="auto" hangingPunct="1">
              <a:spcAft>
                <a:spcPts val="0"/>
              </a:spcAft>
              <a:buFont typeface="Wingdings 3"/>
              <a:buChar char=""/>
              <a:defRPr/>
            </a:pPr>
            <a:r>
              <a:rPr lang="en-US" dirty="0" smtClean="0">
                <a:solidFill>
                  <a:srgbClr val="00B050"/>
                </a:solidFill>
              </a:rPr>
              <a:t>Difference between Male and Female Brains</a:t>
            </a:r>
          </a:p>
          <a:p>
            <a:pPr marL="365760" indent="-256032" eaLnBrk="1" fontAlgn="auto" hangingPunct="1">
              <a:spcAft>
                <a:spcPts val="0"/>
              </a:spcAft>
              <a:buFont typeface="Wingdings 3"/>
              <a:buChar char=""/>
              <a:defRPr/>
            </a:pPr>
            <a:r>
              <a:rPr lang="en-US" dirty="0" smtClean="0">
                <a:solidFill>
                  <a:srgbClr val="00B050"/>
                </a:solidFill>
              </a:rPr>
              <a:t>Ten Ways to Improve Self-Worth</a:t>
            </a:r>
          </a:p>
          <a:p>
            <a:pPr marL="365760" indent="-256032" eaLnBrk="1" fontAlgn="auto" hangingPunct="1">
              <a:spcAft>
                <a:spcPts val="0"/>
              </a:spcAft>
              <a:buFont typeface="Wingdings 3"/>
              <a:buChar char=""/>
              <a:defRPr/>
            </a:pPr>
            <a:r>
              <a:rPr lang="en-US" dirty="0" smtClean="0">
                <a:solidFill>
                  <a:srgbClr val="00B050"/>
                </a:solidFill>
              </a:rPr>
              <a:t>Praise for Being and Doing</a:t>
            </a:r>
          </a:p>
          <a:p>
            <a:pPr marL="365760" indent="-256032" eaLnBrk="1" fontAlgn="auto" hangingPunct="1">
              <a:spcAft>
                <a:spcPts val="0"/>
              </a:spcAft>
              <a:buFont typeface="Wingdings 3"/>
              <a:buChar char=""/>
              <a:defRPr/>
            </a:pPr>
            <a:r>
              <a:rPr lang="en-US" dirty="0" smtClean="0">
                <a:solidFill>
                  <a:srgbClr val="00B050"/>
                </a:solidFill>
              </a:rPr>
              <a:t>Special Motivations</a:t>
            </a:r>
          </a:p>
          <a:p>
            <a:pPr marL="365760" indent="-256032" eaLnBrk="1" fontAlgn="auto" hangingPunct="1">
              <a:spcAft>
                <a:spcPts val="0"/>
              </a:spcAft>
              <a:buFont typeface="Wingdings 3"/>
              <a:buChar char=""/>
              <a:defRPr/>
            </a:pPr>
            <a:r>
              <a:rPr lang="en-US" dirty="0" smtClean="0">
                <a:solidFill>
                  <a:srgbClr val="00B050"/>
                </a:solidFill>
              </a:rPr>
              <a:t>Labels for Self and Others</a:t>
            </a:r>
          </a:p>
          <a:p>
            <a:pPr marL="365760" indent="-256032" eaLnBrk="1" fontAlgn="auto" hangingPunct="1">
              <a:spcAft>
                <a:spcPts val="0"/>
              </a:spcAft>
              <a:buFont typeface="Wingdings 3"/>
              <a:buChar char=""/>
              <a:defRPr/>
            </a:pPr>
            <a:r>
              <a:rPr lang="en-US" dirty="0" smtClean="0">
                <a:solidFill>
                  <a:srgbClr val="00B050"/>
                </a:solidFill>
              </a:rPr>
              <a:t>Positive Self-Talk and Affirmations</a:t>
            </a:r>
          </a:p>
          <a:p>
            <a:pPr marL="365760" indent="-256032" eaLnBrk="1" fontAlgn="auto" hangingPunct="1">
              <a:spcAft>
                <a:spcPts val="0"/>
              </a:spcAft>
              <a:buFont typeface="Wingdings 3"/>
              <a:buChar char=""/>
              <a:defRPr/>
            </a:pPr>
            <a:r>
              <a:rPr lang="en-US" dirty="0" smtClean="0">
                <a:solidFill>
                  <a:srgbClr val="00B050"/>
                </a:solidFill>
              </a:rPr>
              <a:t>Self-Expression</a:t>
            </a:r>
          </a:p>
          <a:p>
            <a:pPr marL="109728" indent="0" algn="r" eaLnBrk="1" fontAlgn="auto" hangingPunct="1">
              <a:spcAft>
                <a:spcPts val="0"/>
              </a:spcAft>
              <a:buNone/>
              <a:defRPr/>
            </a:pPr>
            <a:r>
              <a:rPr lang="en-US" sz="1100" b="1" dirty="0"/>
              <a:t>P. </a:t>
            </a:r>
            <a:r>
              <a:rPr lang="en-US" sz="1100" b="1" dirty="0" smtClean="0"/>
              <a:t>28</a:t>
            </a:r>
            <a:endParaRPr lang="en-US" sz="1100" b="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2"/>
          <p:cNvSpPr>
            <a:spLocks noGrp="1"/>
          </p:cNvSpPr>
          <p:nvPr>
            <p:ph type="title"/>
          </p:nvPr>
        </p:nvSpPr>
        <p:spPr/>
        <p:txBody>
          <a:bodyPr/>
          <a:lstStyle/>
          <a:p>
            <a:pPr eaLnBrk="1" hangingPunct="1"/>
            <a:r>
              <a:rPr lang="en-US" dirty="0" smtClean="0"/>
              <a:t>  </a:t>
            </a:r>
            <a:r>
              <a:rPr lang="en-US" dirty="0" smtClean="0">
                <a:solidFill>
                  <a:srgbClr val="EB3D94"/>
                </a:solidFill>
              </a:rPr>
              <a:t>Empathy</a:t>
            </a:r>
          </a:p>
        </p:txBody>
      </p:sp>
      <p:sp>
        <p:nvSpPr>
          <p:cNvPr id="112642" name="Content Placeholder 1"/>
          <p:cNvSpPr>
            <a:spLocks noGrp="1"/>
          </p:cNvSpPr>
          <p:nvPr>
            <p:ph idx="1"/>
          </p:nvPr>
        </p:nvSpPr>
        <p:spPr>
          <a:xfrm>
            <a:off x="457200" y="1600200"/>
            <a:ext cx="8229600" cy="4800600"/>
          </a:xfrm>
        </p:spPr>
        <p:txBody>
          <a:bodyPr rtlCol="0">
            <a:normAutofit fontScale="85000" lnSpcReduction="20000"/>
          </a:bodyPr>
          <a:lstStyle/>
          <a:p>
            <a:pPr marL="365760" indent="-256032" eaLnBrk="1" fontAlgn="auto" hangingPunct="1">
              <a:spcAft>
                <a:spcPts val="0"/>
              </a:spcAft>
              <a:buFont typeface="Wingdings 3"/>
              <a:buChar char=""/>
              <a:defRPr/>
            </a:pPr>
            <a:r>
              <a:rPr lang="en-US" b="1" dirty="0" smtClean="0">
                <a:solidFill>
                  <a:srgbClr val="00B050"/>
                </a:solidFill>
              </a:rPr>
              <a:t>Value Two: </a:t>
            </a:r>
            <a:endParaRPr lang="en-US" dirty="0" smtClean="0">
              <a:solidFill>
                <a:srgbClr val="00B050"/>
              </a:solidFill>
            </a:endParaRPr>
          </a:p>
          <a:p>
            <a:pPr marL="365760" indent="-256032" eaLnBrk="1" fontAlgn="auto" hangingPunct="1">
              <a:spcAft>
                <a:spcPts val="0"/>
              </a:spcAft>
              <a:buFont typeface="Wingdings 3"/>
              <a:buChar char=""/>
              <a:defRPr/>
            </a:pPr>
            <a:r>
              <a:rPr lang="en-US" b="1" dirty="0" smtClean="0">
                <a:solidFill>
                  <a:srgbClr val="00B050"/>
                </a:solidFill>
              </a:rPr>
              <a:t>Techniques and Strategies for Developing a Sense of Caring and Compassion</a:t>
            </a:r>
            <a:endParaRPr lang="en-US" dirty="0">
              <a:solidFill>
                <a:srgbClr val="00B050"/>
              </a:solidFill>
            </a:endParaRPr>
          </a:p>
          <a:p>
            <a:pPr marL="109728" indent="0" eaLnBrk="1" fontAlgn="auto" hangingPunct="1">
              <a:spcAft>
                <a:spcPts val="0"/>
              </a:spcAft>
              <a:buFont typeface="Wingdings 3"/>
              <a:buNone/>
              <a:defRPr/>
            </a:pPr>
            <a:r>
              <a:rPr lang="en-US" b="1" dirty="0" smtClean="0"/>
              <a:t> </a:t>
            </a:r>
            <a:endParaRPr lang="en-US" dirty="0" smtClean="0"/>
          </a:p>
          <a:p>
            <a:pPr marL="109728" indent="0" eaLnBrk="1" fontAlgn="auto" hangingPunct="1">
              <a:spcAft>
                <a:spcPts val="0"/>
              </a:spcAft>
              <a:buFont typeface="Wingdings 3"/>
              <a:buNone/>
              <a:defRPr/>
            </a:pPr>
            <a:r>
              <a:rPr lang="en-US" b="1" dirty="0" smtClean="0">
                <a:solidFill>
                  <a:srgbClr val="0070C0"/>
                </a:solidFill>
              </a:rPr>
              <a:t>Construct B: Empathy:</a:t>
            </a:r>
            <a:endParaRPr lang="en-US" dirty="0" smtClean="0">
              <a:solidFill>
                <a:srgbClr val="0070C0"/>
              </a:solidFill>
            </a:endParaRPr>
          </a:p>
          <a:p>
            <a:pPr marL="365760" indent="-256032" eaLnBrk="1" fontAlgn="auto" hangingPunct="1">
              <a:spcAft>
                <a:spcPts val="0"/>
              </a:spcAft>
              <a:buFont typeface="Wingdings 3"/>
              <a:buChar char=""/>
              <a:defRPr/>
            </a:pPr>
            <a:r>
              <a:rPr lang="en-US" dirty="0" smtClean="0">
                <a:solidFill>
                  <a:srgbClr val="0070C0"/>
                </a:solidFill>
              </a:rPr>
              <a:t>Defining Empathy</a:t>
            </a:r>
          </a:p>
          <a:p>
            <a:pPr marL="365760" indent="-256032" eaLnBrk="1" fontAlgn="auto" hangingPunct="1">
              <a:spcAft>
                <a:spcPts val="0"/>
              </a:spcAft>
              <a:buFont typeface="Wingdings 3"/>
              <a:buChar char=""/>
              <a:defRPr/>
            </a:pPr>
            <a:r>
              <a:rPr lang="en-US" dirty="0" smtClean="0">
                <a:solidFill>
                  <a:srgbClr val="0070C0"/>
                </a:solidFill>
              </a:rPr>
              <a:t>Attunement</a:t>
            </a:r>
          </a:p>
          <a:p>
            <a:pPr marL="365760" indent="-256032" eaLnBrk="1" fontAlgn="auto" hangingPunct="1">
              <a:spcAft>
                <a:spcPts val="0"/>
              </a:spcAft>
              <a:buFont typeface="Wingdings 3"/>
              <a:buChar char=""/>
              <a:defRPr/>
            </a:pPr>
            <a:r>
              <a:rPr lang="en-US" dirty="0" smtClean="0">
                <a:solidFill>
                  <a:srgbClr val="0070C0"/>
                </a:solidFill>
              </a:rPr>
              <a:t>Bonding and Attachment</a:t>
            </a:r>
          </a:p>
          <a:p>
            <a:pPr marL="365760" indent="-256032" eaLnBrk="1" fontAlgn="auto" hangingPunct="1">
              <a:spcAft>
                <a:spcPts val="0"/>
              </a:spcAft>
              <a:buFont typeface="Wingdings 3"/>
              <a:buChar char=""/>
              <a:defRPr/>
            </a:pPr>
            <a:r>
              <a:rPr lang="en-US" dirty="0" smtClean="0">
                <a:solidFill>
                  <a:srgbClr val="0070C0"/>
                </a:solidFill>
              </a:rPr>
              <a:t>Needs and Behavior</a:t>
            </a:r>
          </a:p>
          <a:p>
            <a:pPr marL="365760" indent="-256032" eaLnBrk="1" fontAlgn="auto" hangingPunct="1">
              <a:spcAft>
                <a:spcPts val="0"/>
              </a:spcAft>
              <a:buFont typeface="Wingdings 3"/>
              <a:buChar char=""/>
              <a:defRPr/>
            </a:pPr>
            <a:r>
              <a:rPr lang="en-US" dirty="0" smtClean="0">
                <a:solidFill>
                  <a:srgbClr val="0070C0"/>
                </a:solidFill>
              </a:rPr>
              <a:t>Spoiling </a:t>
            </a:r>
            <a:r>
              <a:rPr lang="en-US" dirty="0" smtClean="0">
                <a:solidFill>
                  <a:srgbClr val="0070C0"/>
                </a:solidFill>
              </a:rPr>
              <a:t>Children</a:t>
            </a:r>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r>
              <a:rPr lang="en-US" sz="1200" b="1" dirty="0" smtClean="0"/>
              <a:t>P</a:t>
            </a:r>
            <a:r>
              <a:rPr lang="en-US" sz="1200" b="1" dirty="0"/>
              <a:t>. 28</a:t>
            </a:r>
          </a:p>
          <a:p>
            <a:pPr marL="109728" indent="0" eaLnBrk="1" fontAlgn="auto" hangingPunct="1">
              <a:spcAft>
                <a:spcPts val="0"/>
              </a:spcAft>
              <a:buNone/>
              <a:defRPr/>
            </a:pPr>
            <a:endParaRPr lang="en-US" dirty="0" smtClean="0">
              <a:solidFill>
                <a:srgbClr val="0070C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2"/>
          <p:cNvSpPr>
            <a:spLocks noGrp="1"/>
          </p:cNvSpPr>
          <p:nvPr>
            <p:ph type="title"/>
          </p:nvPr>
        </p:nvSpPr>
        <p:spPr/>
        <p:txBody>
          <a:bodyPr/>
          <a:lstStyle/>
          <a:p>
            <a:pPr eaLnBrk="1" hangingPunct="1"/>
            <a:r>
              <a:rPr lang="en-US" dirty="0" smtClean="0"/>
              <a:t>  </a:t>
            </a:r>
            <a:r>
              <a:rPr lang="en-US" dirty="0" smtClean="0">
                <a:solidFill>
                  <a:srgbClr val="00B050"/>
                </a:solidFill>
              </a:rPr>
              <a:t>Empathy</a:t>
            </a:r>
          </a:p>
        </p:txBody>
      </p:sp>
      <p:sp>
        <p:nvSpPr>
          <p:cNvPr id="193538" name="Content Placeholder 1"/>
          <p:cNvSpPr>
            <a:spLocks noGrp="1"/>
          </p:cNvSpPr>
          <p:nvPr>
            <p:ph idx="1"/>
          </p:nvPr>
        </p:nvSpPr>
        <p:spPr>
          <a:xfrm>
            <a:off x="457200" y="1600200"/>
            <a:ext cx="8229600" cy="47244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solidFill>
                  <a:srgbClr val="0070C0"/>
                </a:solidFill>
              </a:rPr>
              <a:t>Establishing Nurturing Routines</a:t>
            </a:r>
          </a:p>
          <a:p>
            <a:pPr eaLnBrk="1" fontAlgn="auto" hangingPunct="1">
              <a:spcAft>
                <a:spcPts val="0"/>
              </a:spcAft>
              <a:buFont typeface="Arial" pitchFamily="34" charset="0"/>
              <a:buChar char="•"/>
              <a:defRPr/>
            </a:pPr>
            <a:r>
              <a:rPr lang="en-US" dirty="0" smtClean="0">
                <a:solidFill>
                  <a:srgbClr val="0070C0"/>
                </a:solidFill>
              </a:rPr>
              <a:t>Personal Touch History</a:t>
            </a:r>
          </a:p>
          <a:p>
            <a:pPr eaLnBrk="1" fontAlgn="auto" hangingPunct="1">
              <a:spcAft>
                <a:spcPts val="0"/>
              </a:spcAft>
              <a:buFont typeface="Arial" pitchFamily="34" charset="0"/>
              <a:buChar char="•"/>
              <a:defRPr/>
            </a:pPr>
            <a:r>
              <a:rPr lang="en-US" dirty="0" smtClean="0">
                <a:solidFill>
                  <a:srgbClr val="0070C0"/>
                </a:solidFill>
              </a:rPr>
              <a:t>Body Map</a:t>
            </a:r>
          </a:p>
          <a:p>
            <a:pPr eaLnBrk="1" fontAlgn="auto" hangingPunct="1">
              <a:spcAft>
                <a:spcPts val="0"/>
              </a:spcAft>
              <a:buFont typeface="Arial" pitchFamily="34" charset="0"/>
              <a:buChar char="•"/>
              <a:defRPr/>
            </a:pPr>
            <a:r>
              <a:rPr lang="en-US" dirty="0" smtClean="0">
                <a:solidFill>
                  <a:srgbClr val="0070C0"/>
                </a:solidFill>
              </a:rPr>
              <a:t>Recognizing, Understanding and Communicating Feelings</a:t>
            </a:r>
          </a:p>
          <a:p>
            <a:pPr eaLnBrk="1" fontAlgn="auto" hangingPunct="1">
              <a:spcAft>
                <a:spcPts val="0"/>
              </a:spcAft>
              <a:buFont typeface="Arial" pitchFamily="34" charset="0"/>
              <a:buChar char="•"/>
              <a:defRPr/>
            </a:pPr>
            <a:r>
              <a:rPr lang="en-US" dirty="0" smtClean="0">
                <a:solidFill>
                  <a:srgbClr val="0070C0"/>
                </a:solidFill>
              </a:rPr>
              <a:t>Typical Feelings of Discomfort</a:t>
            </a:r>
          </a:p>
          <a:p>
            <a:pPr eaLnBrk="1" fontAlgn="auto" hangingPunct="1">
              <a:spcAft>
                <a:spcPts val="0"/>
              </a:spcAft>
              <a:buFont typeface="Arial" pitchFamily="34" charset="0"/>
              <a:buChar char="•"/>
              <a:defRPr/>
            </a:pPr>
            <a:r>
              <a:rPr lang="en-US" dirty="0" smtClean="0">
                <a:solidFill>
                  <a:srgbClr val="0070C0"/>
                </a:solidFill>
              </a:rPr>
              <a:t>Recognizing and Handling Anger</a:t>
            </a:r>
          </a:p>
          <a:p>
            <a:pPr eaLnBrk="1" fontAlgn="auto" hangingPunct="1">
              <a:spcAft>
                <a:spcPts val="0"/>
              </a:spcAft>
              <a:buFont typeface="Arial" pitchFamily="34" charset="0"/>
              <a:buChar char="•"/>
              <a:defRPr/>
            </a:pPr>
            <a:r>
              <a:rPr lang="en-US" dirty="0" smtClean="0">
                <a:solidFill>
                  <a:srgbClr val="0070C0"/>
                </a:solidFill>
              </a:rPr>
              <a:t>Recognizing and Handling Stress</a:t>
            </a:r>
          </a:p>
          <a:p>
            <a:pPr eaLnBrk="1" fontAlgn="auto" hangingPunct="1">
              <a:spcAft>
                <a:spcPts val="0"/>
              </a:spcAft>
              <a:buFont typeface="Arial" pitchFamily="34" charset="0"/>
              <a:buChar char="•"/>
              <a:defRPr/>
            </a:pPr>
            <a:r>
              <a:rPr lang="en-US" dirty="0" smtClean="0">
                <a:solidFill>
                  <a:srgbClr val="0070C0"/>
                </a:solidFill>
              </a:rPr>
              <a:t>Strategies to Reduce Children’s </a:t>
            </a:r>
            <a:r>
              <a:rPr lang="en-US" dirty="0" smtClean="0">
                <a:solidFill>
                  <a:srgbClr val="0070C0"/>
                </a:solidFill>
              </a:rPr>
              <a:t>Stress</a:t>
            </a:r>
          </a:p>
          <a:p>
            <a:pPr marL="0" indent="0" algn="r" eaLnBrk="1" fontAlgn="auto" hangingPunct="1">
              <a:spcAft>
                <a:spcPts val="0"/>
              </a:spcAft>
              <a:buNone/>
              <a:defRPr/>
            </a:pPr>
            <a:endParaRPr lang="en-US" sz="1100" b="1" dirty="0" smtClean="0"/>
          </a:p>
          <a:p>
            <a:pPr marL="0" indent="0" algn="r" eaLnBrk="1" fontAlgn="auto" hangingPunct="1">
              <a:spcAft>
                <a:spcPts val="0"/>
              </a:spcAft>
              <a:buNone/>
              <a:defRPr/>
            </a:pPr>
            <a:endParaRPr lang="en-US" sz="1100" b="1" dirty="0"/>
          </a:p>
          <a:p>
            <a:pPr marL="0" indent="0" algn="r" eaLnBrk="1" fontAlgn="auto" hangingPunct="1">
              <a:spcAft>
                <a:spcPts val="0"/>
              </a:spcAft>
              <a:buNone/>
              <a:defRPr/>
            </a:pPr>
            <a:r>
              <a:rPr lang="en-US" sz="1100" b="1" dirty="0" smtClean="0"/>
              <a:t>P</a:t>
            </a:r>
            <a:r>
              <a:rPr lang="en-US" sz="1100" b="1" dirty="0"/>
              <a:t>. </a:t>
            </a:r>
            <a:r>
              <a:rPr lang="en-US" sz="1100" b="1" dirty="0" smtClean="0"/>
              <a:t>28</a:t>
            </a:r>
            <a:endParaRPr lang="en-US" sz="11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Nature’s Negative Predispositions</a:t>
            </a:r>
            <a:endParaRPr lang="en-US" dirty="0"/>
          </a:p>
        </p:txBody>
      </p:sp>
      <p:sp>
        <p:nvSpPr>
          <p:cNvPr id="3" name="Content Placeholder 2"/>
          <p:cNvSpPr>
            <a:spLocks noGrp="1"/>
          </p:cNvSpPr>
          <p:nvPr>
            <p:ph idx="1"/>
          </p:nvPr>
        </p:nvSpPr>
        <p:spPr>
          <a:xfrm>
            <a:off x="457200" y="1600200"/>
            <a:ext cx="8229600" cy="4876800"/>
          </a:xfrm>
        </p:spPr>
        <p:txBody>
          <a:bodyPr/>
          <a:lstStyle/>
          <a:p>
            <a:pPr marL="109537" indent="0" eaLnBrk="1" fontAlgn="auto" hangingPunct="1">
              <a:spcAft>
                <a:spcPts val="0"/>
              </a:spcAft>
              <a:buFont typeface="Wingdings 3"/>
              <a:buNone/>
              <a:defRPr/>
            </a:pPr>
            <a:r>
              <a:rPr lang="en-US" b="1" dirty="0"/>
              <a:t>Predisposition: a tendency; inclination; </a:t>
            </a:r>
          </a:p>
          <a:p>
            <a:pPr eaLnBrk="1" fontAlgn="auto" hangingPunct="1">
              <a:spcAft>
                <a:spcPts val="0"/>
              </a:spcAft>
              <a:buFont typeface="Arial" pitchFamily="34" charset="0"/>
              <a:buChar char="•"/>
              <a:defRPr/>
            </a:pPr>
            <a:r>
              <a:rPr lang="en-US" dirty="0">
                <a:solidFill>
                  <a:srgbClr val="7030A0"/>
                </a:solidFill>
              </a:rPr>
              <a:t>Alcohol addiction</a:t>
            </a:r>
          </a:p>
          <a:p>
            <a:pPr eaLnBrk="1" fontAlgn="auto" hangingPunct="1">
              <a:spcAft>
                <a:spcPts val="0"/>
              </a:spcAft>
              <a:buFont typeface="Arial" pitchFamily="34" charset="0"/>
              <a:buChar char="•"/>
              <a:defRPr/>
            </a:pPr>
            <a:r>
              <a:rPr lang="en-US" dirty="0">
                <a:solidFill>
                  <a:srgbClr val="7030A0"/>
                </a:solidFill>
              </a:rPr>
              <a:t>Depression and other mental health conditions</a:t>
            </a:r>
          </a:p>
          <a:p>
            <a:pPr eaLnBrk="1" fontAlgn="auto" hangingPunct="1">
              <a:spcAft>
                <a:spcPts val="0"/>
              </a:spcAft>
              <a:buFont typeface="Arial" pitchFamily="34" charset="0"/>
              <a:buChar char="•"/>
              <a:defRPr/>
            </a:pPr>
            <a:r>
              <a:rPr lang="en-US" dirty="0">
                <a:solidFill>
                  <a:srgbClr val="7030A0"/>
                </a:solidFill>
              </a:rPr>
              <a:t>Temperament</a:t>
            </a:r>
          </a:p>
          <a:p>
            <a:pPr eaLnBrk="1" fontAlgn="auto" hangingPunct="1">
              <a:spcAft>
                <a:spcPts val="0"/>
              </a:spcAft>
              <a:buFont typeface="Arial" pitchFamily="34" charset="0"/>
              <a:buChar char="•"/>
              <a:defRPr/>
            </a:pPr>
            <a:r>
              <a:rPr lang="en-US" dirty="0">
                <a:solidFill>
                  <a:srgbClr val="7030A0"/>
                </a:solidFill>
              </a:rPr>
              <a:t>Predisposition to certain cancers and illnesses</a:t>
            </a:r>
          </a:p>
          <a:p>
            <a:pPr eaLnBrk="1" fontAlgn="auto" hangingPunct="1">
              <a:spcAft>
                <a:spcPts val="0"/>
              </a:spcAft>
              <a:buFont typeface="Arial" pitchFamily="34" charset="0"/>
              <a:buChar char="•"/>
              <a:defRPr/>
            </a:pPr>
            <a:r>
              <a:rPr lang="en-US" dirty="0">
                <a:solidFill>
                  <a:srgbClr val="7030A0"/>
                </a:solidFill>
              </a:rPr>
              <a:t>ADHD- Attention Deficit Hyperactivity Disorder</a:t>
            </a:r>
          </a:p>
          <a:p>
            <a:pPr marL="0" indent="0">
              <a:buNone/>
            </a:pPr>
            <a:endParaRPr lang="en-US" dirty="0" smtClean="0"/>
          </a:p>
          <a:p>
            <a:pPr marL="0" indent="0" algn="r">
              <a:buNone/>
            </a:pPr>
            <a:endParaRPr lang="en-US" sz="1000" b="1" dirty="0" smtClean="0"/>
          </a:p>
          <a:p>
            <a:pPr marL="0" indent="0" algn="r">
              <a:buNone/>
            </a:pPr>
            <a:r>
              <a:rPr lang="en-US" sz="1000" b="1" dirty="0" smtClean="0"/>
              <a:t>P. 10</a:t>
            </a:r>
            <a:endParaRPr lang="en-US" sz="1000" b="1" dirty="0"/>
          </a:p>
        </p:txBody>
      </p:sp>
    </p:spTree>
    <p:extLst>
      <p:ext uri="{BB962C8B-B14F-4D97-AF65-F5344CB8AC3E}">
        <p14:creationId xmlns:p14="http://schemas.microsoft.com/office/powerpoint/2010/main" val="18900155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2"/>
          <p:cNvSpPr>
            <a:spLocks noGrp="1"/>
          </p:cNvSpPr>
          <p:nvPr>
            <p:ph type="title"/>
          </p:nvPr>
        </p:nvSpPr>
        <p:spPr/>
        <p:txBody>
          <a:bodyPr/>
          <a:lstStyle/>
          <a:p>
            <a:pPr eaLnBrk="1" hangingPunct="1"/>
            <a:r>
              <a:rPr lang="en-US" dirty="0" smtClean="0"/>
              <a:t>      </a:t>
            </a:r>
            <a:r>
              <a:rPr lang="en-US" dirty="0" smtClean="0">
                <a:solidFill>
                  <a:srgbClr val="EB3D94"/>
                </a:solidFill>
              </a:rPr>
              <a:t>Dignified Discipline</a:t>
            </a:r>
          </a:p>
        </p:txBody>
      </p:sp>
      <p:sp>
        <p:nvSpPr>
          <p:cNvPr id="114690" name="Content Placeholder 1"/>
          <p:cNvSpPr>
            <a:spLocks noGrp="1"/>
          </p:cNvSpPr>
          <p:nvPr>
            <p:ph idx="1"/>
          </p:nvPr>
        </p:nvSpPr>
        <p:spPr>
          <a:xfrm>
            <a:off x="457200" y="1600200"/>
            <a:ext cx="8229600" cy="4876800"/>
          </a:xfrm>
        </p:spPr>
        <p:txBody>
          <a:bodyPr rtlCol="0">
            <a:normAutofit fontScale="92500" lnSpcReduction="10000"/>
          </a:bodyPr>
          <a:lstStyle/>
          <a:p>
            <a:pPr marL="365760" indent="-256032" eaLnBrk="1" fontAlgn="auto" hangingPunct="1">
              <a:spcAft>
                <a:spcPts val="0"/>
              </a:spcAft>
              <a:buFont typeface="Wingdings 3"/>
              <a:buChar char=""/>
              <a:defRPr/>
            </a:pPr>
            <a:r>
              <a:rPr lang="en-US" b="1" dirty="0" smtClean="0">
                <a:solidFill>
                  <a:srgbClr val="00B050"/>
                </a:solidFill>
              </a:rPr>
              <a:t>Value Three:  </a:t>
            </a:r>
            <a:endParaRPr lang="en-US" dirty="0" smtClean="0">
              <a:solidFill>
                <a:srgbClr val="00B050"/>
              </a:solidFill>
            </a:endParaRPr>
          </a:p>
          <a:p>
            <a:pPr marL="365760" indent="-256032" eaLnBrk="1" fontAlgn="auto" hangingPunct="1">
              <a:spcAft>
                <a:spcPts val="0"/>
              </a:spcAft>
              <a:buFont typeface="Wingdings 3"/>
              <a:buChar char=""/>
              <a:defRPr/>
            </a:pPr>
            <a:r>
              <a:rPr lang="en-US" b="1" dirty="0" smtClean="0">
                <a:solidFill>
                  <a:srgbClr val="00B050"/>
                </a:solidFill>
              </a:rPr>
              <a:t>Techniques and Strategies for Providing Children and Teens with Dignified Discipline</a:t>
            </a:r>
            <a:endParaRPr lang="en-US" dirty="0" smtClean="0">
              <a:solidFill>
                <a:srgbClr val="00B050"/>
              </a:solidFill>
            </a:endParaRPr>
          </a:p>
          <a:p>
            <a:pPr marL="109728" indent="0" eaLnBrk="1" fontAlgn="auto" hangingPunct="1">
              <a:spcAft>
                <a:spcPts val="0"/>
              </a:spcAft>
              <a:buFont typeface="Wingdings 3"/>
              <a:buNone/>
              <a:defRPr/>
            </a:pPr>
            <a:r>
              <a:rPr lang="en-US" b="1" dirty="0" smtClean="0">
                <a:solidFill>
                  <a:srgbClr val="00B050"/>
                </a:solidFill>
              </a:rPr>
              <a:t> </a:t>
            </a:r>
            <a:endParaRPr lang="en-US" dirty="0" smtClean="0">
              <a:solidFill>
                <a:srgbClr val="00B050"/>
              </a:solidFill>
            </a:endParaRPr>
          </a:p>
          <a:p>
            <a:pPr marL="365760" indent="-256032" eaLnBrk="1" fontAlgn="auto" hangingPunct="1">
              <a:spcAft>
                <a:spcPts val="0"/>
              </a:spcAft>
              <a:buFont typeface="Wingdings 3"/>
              <a:buChar char=""/>
              <a:defRPr/>
            </a:pPr>
            <a:r>
              <a:rPr lang="en-US" b="1" dirty="0" smtClean="0">
                <a:solidFill>
                  <a:srgbClr val="7030A0"/>
                </a:solidFill>
              </a:rPr>
              <a:t>Construct C: Alternatives to Corporal Punishment:</a:t>
            </a:r>
            <a:endParaRPr lang="en-US" dirty="0" smtClean="0">
              <a:solidFill>
                <a:srgbClr val="7030A0"/>
              </a:solidFill>
            </a:endParaRPr>
          </a:p>
          <a:p>
            <a:pPr marL="365760" indent="-256032" eaLnBrk="1" fontAlgn="auto" hangingPunct="1">
              <a:spcAft>
                <a:spcPts val="0"/>
              </a:spcAft>
              <a:buFont typeface="Wingdings 3"/>
              <a:buChar char=""/>
              <a:defRPr/>
            </a:pPr>
            <a:r>
              <a:rPr lang="en-US" dirty="0" smtClean="0">
                <a:solidFill>
                  <a:srgbClr val="7030A0"/>
                </a:solidFill>
              </a:rPr>
              <a:t>Discipline, Punishments and Rewards</a:t>
            </a:r>
          </a:p>
          <a:p>
            <a:pPr marL="365760" indent="-256032" eaLnBrk="1" fontAlgn="auto" hangingPunct="1">
              <a:spcAft>
                <a:spcPts val="0"/>
              </a:spcAft>
              <a:buFont typeface="Wingdings 3"/>
              <a:buChar char=""/>
              <a:defRPr/>
            </a:pPr>
            <a:r>
              <a:rPr lang="en-US" dirty="0" smtClean="0">
                <a:solidFill>
                  <a:srgbClr val="7030A0"/>
                </a:solidFill>
              </a:rPr>
              <a:t>Managing, modifying and encouraging behavior</a:t>
            </a:r>
          </a:p>
          <a:p>
            <a:pPr marL="365760" indent="-256032" eaLnBrk="1" fontAlgn="auto" hangingPunct="1">
              <a:spcAft>
                <a:spcPts val="0"/>
              </a:spcAft>
              <a:buFont typeface="Wingdings 3"/>
              <a:buChar char=""/>
              <a:defRPr/>
            </a:pPr>
            <a:r>
              <a:rPr lang="en-US" dirty="0" smtClean="0">
                <a:solidFill>
                  <a:srgbClr val="7030A0"/>
                </a:solidFill>
              </a:rPr>
              <a:t>Danger proof the </a:t>
            </a:r>
            <a:r>
              <a:rPr lang="en-US" dirty="0" smtClean="0">
                <a:solidFill>
                  <a:srgbClr val="7030A0"/>
                </a:solidFill>
              </a:rPr>
              <a:t>house</a:t>
            </a:r>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r>
              <a:rPr lang="en-US" sz="1100" b="1" dirty="0" smtClean="0"/>
              <a:t>P</a:t>
            </a:r>
            <a:r>
              <a:rPr lang="en-US" sz="1100" b="1" dirty="0"/>
              <a:t>. </a:t>
            </a:r>
            <a:r>
              <a:rPr lang="en-US" sz="1100" b="1" dirty="0" smtClean="0"/>
              <a:t>28</a:t>
            </a:r>
            <a:endParaRPr lang="en-US" sz="1100" b="1"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2"/>
          <p:cNvSpPr>
            <a:spLocks noGrp="1"/>
          </p:cNvSpPr>
          <p:nvPr>
            <p:ph type="title"/>
          </p:nvPr>
        </p:nvSpPr>
        <p:spPr/>
        <p:txBody>
          <a:bodyPr/>
          <a:lstStyle/>
          <a:p>
            <a:pPr eaLnBrk="1" hangingPunct="1"/>
            <a:r>
              <a:rPr lang="en-US" dirty="0" smtClean="0"/>
              <a:t>        </a:t>
            </a:r>
            <a:r>
              <a:rPr lang="en-US" dirty="0" smtClean="0">
                <a:solidFill>
                  <a:srgbClr val="EB3D94"/>
                </a:solidFill>
              </a:rPr>
              <a:t>Dignified Discipline</a:t>
            </a:r>
          </a:p>
        </p:txBody>
      </p:sp>
      <p:sp>
        <p:nvSpPr>
          <p:cNvPr id="115714" name="Content Placeholder 1"/>
          <p:cNvSpPr>
            <a:spLocks noGrp="1"/>
          </p:cNvSpPr>
          <p:nvPr>
            <p:ph idx="1"/>
          </p:nvPr>
        </p:nvSpPr>
        <p:spPr>
          <a:xfrm>
            <a:off x="457200" y="1600200"/>
            <a:ext cx="8229600" cy="4800600"/>
          </a:xfrm>
        </p:spPr>
        <p:txBody>
          <a:bodyPr rtlCol="0">
            <a:normAutofit fontScale="85000" lnSpcReduction="20000"/>
          </a:bodyPr>
          <a:lstStyle/>
          <a:p>
            <a:pPr marL="365760" indent="-256032" eaLnBrk="1" fontAlgn="auto" hangingPunct="1">
              <a:spcAft>
                <a:spcPts val="0"/>
              </a:spcAft>
              <a:buFont typeface="Wingdings 3"/>
              <a:buChar char=""/>
              <a:defRPr/>
            </a:pPr>
            <a:r>
              <a:rPr lang="en-US" dirty="0" smtClean="0">
                <a:solidFill>
                  <a:srgbClr val="7030A0"/>
                </a:solidFill>
              </a:rPr>
              <a:t>Establish Clear Family Rules</a:t>
            </a:r>
          </a:p>
          <a:p>
            <a:pPr marL="365760" indent="-256032" eaLnBrk="1" fontAlgn="auto" hangingPunct="1">
              <a:spcAft>
                <a:spcPts val="0"/>
              </a:spcAft>
              <a:buFont typeface="Wingdings 3"/>
              <a:buChar char=""/>
              <a:defRPr/>
            </a:pPr>
            <a:r>
              <a:rPr lang="en-US" dirty="0" smtClean="0">
                <a:solidFill>
                  <a:srgbClr val="7030A0"/>
                </a:solidFill>
              </a:rPr>
              <a:t>Choices and Consequences</a:t>
            </a:r>
          </a:p>
          <a:p>
            <a:pPr marL="365760" indent="-256032" eaLnBrk="1" fontAlgn="auto" hangingPunct="1">
              <a:spcAft>
                <a:spcPts val="0"/>
              </a:spcAft>
              <a:buFont typeface="Wingdings 3"/>
              <a:buChar char=""/>
              <a:defRPr/>
            </a:pPr>
            <a:r>
              <a:rPr lang="en-US" dirty="0" smtClean="0">
                <a:solidFill>
                  <a:srgbClr val="7030A0"/>
                </a:solidFill>
              </a:rPr>
              <a:t>Verbal and Physical Redirection</a:t>
            </a:r>
          </a:p>
          <a:p>
            <a:pPr marL="365760" indent="-256032" eaLnBrk="1" fontAlgn="auto" hangingPunct="1">
              <a:spcAft>
                <a:spcPts val="0"/>
              </a:spcAft>
              <a:buFont typeface="Wingdings 3"/>
              <a:buChar char=""/>
              <a:defRPr/>
            </a:pPr>
            <a:r>
              <a:rPr lang="en-US" dirty="0" smtClean="0">
                <a:solidFill>
                  <a:srgbClr val="7030A0"/>
                </a:solidFill>
              </a:rPr>
              <a:t>Ignoring</a:t>
            </a:r>
          </a:p>
          <a:p>
            <a:pPr marL="365760" indent="-256032" eaLnBrk="1" fontAlgn="auto" hangingPunct="1">
              <a:spcAft>
                <a:spcPts val="0"/>
              </a:spcAft>
              <a:buFont typeface="Wingdings 3"/>
              <a:buChar char=""/>
              <a:defRPr/>
            </a:pPr>
            <a:r>
              <a:rPr lang="en-US" dirty="0" smtClean="0">
                <a:solidFill>
                  <a:srgbClr val="7030A0"/>
                </a:solidFill>
              </a:rPr>
              <a:t>Negotiation and Compromise</a:t>
            </a:r>
          </a:p>
          <a:p>
            <a:pPr marL="365760" indent="-256032" eaLnBrk="1" fontAlgn="auto" hangingPunct="1">
              <a:spcAft>
                <a:spcPts val="0"/>
              </a:spcAft>
              <a:buFont typeface="Wingdings 3"/>
              <a:buChar char=""/>
              <a:defRPr/>
            </a:pPr>
            <a:r>
              <a:rPr lang="en-US" dirty="0" smtClean="0">
                <a:solidFill>
                  <a:srgbClr val="7030A0"/>
                </a:solidFill>
              </a:rPr>
              <a:t>Praise for Being and Doing</a:t>
            </a:r>
          </a:p>
          <a:p>
            <a:pPr marL="365760" indent="-256032" eaLnBrk="1" fontAlgn="auto" hangingPunct="1">
              <a:spcAft>
                <a:spcPts val="0"/>
              </a:spcAft>
              <a:buFont typeface="Wingdings 3"/>
              <a:buChar char=""/>
              <a:defRPr/>
            </a:pPr>
            <a:r>
              <a:rPr lang="en-US" dirty="0" smtClean="0">
                <a:solidFill>
                  <a:srgbClr val="7030A0"/>
                </a:solidFill>
              </a:rPr>
              <a:t>Nurturing Touch</a:t>
            </a:r>
          </a:p>
          <a:p>
            <a:pPr marL="365760" indent="-256032" eaLnBrk="1" fontAlgn="auto" hangingPunct="1">
              <a:spcAft>
                <a:spcPts val="0"/>
              </a:spcAft>
              <a:buFont typeface="Wingdings 3"/>
              <a:buChar char=""/>
              <a:defRPr/>
            </a:pPr>
            <a:r>
              <a:rPr lang="en-US" dirty="0" smtClean="0">
                <a:solidFill>
                  <a:srgbClr val="7030A0"/>
                </a:solidFill>
              </a:rPr>
              <a:t>Privileges as Rewards</a:t>
            </a:r>
          </a:p>
          <a:p>
            <a:pPr marL="365760" indent="-256032" eaLnBrk="1" fontAlgn="auto" hangingPunct="1">
              <a:spcAft>
                <a:spcPts val="0"/>
              </a:spcAft>
              <a:buFont typeface="Wingdings 3"/>
              <a:buChar char=""/>
              <a:defRPr/>
            </a:pPr>
            <a:r>
              <a:rPr lang="en-US" dirty="0" smtClean="0">
                <a:solidFill>
                  <a:srgbClr val="7030A0"/>
                </a:solidFill>
              </a:rPr>
              <a:t>Objects as Rewards</a:t>
            </a:r>
          </a:p>
          <a:p>
            <a:pPr marL="365760" indent="-256032" eaLnBrk="1" fontAlgn="auto" hangingPunct="1">
              <a:spcAft>
                <a:spcPts val="0"/>
              </a:spcAft>
              <a:buFont typeface="Wingdings 3"/>
              <a:buChar char=""/>
              <a:defRPr/>
            </a:pPr>
            <a:r>
              <a:rPr lang="en-US" dirty="0" smtClean="0">
                <a:solidFill>
                  <a:srgbClr val="7030A0"/>
                </a:solidFill>
              </a:rPr>
              <a:t>Allowance as a Positive </a:t>
            </a:r>
            <a:r>
              <a:rPr lang="en-US" dirty="0" smtClean="0">
                <a:solidFill>
                  <a:srgbClr val="7030A0"/>
                </a:solidFill>
              </a:rPr>
              <a:t>Consequence</a:t>
            </a:r>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r>
              <a:rPr lang="en-US" sz="1200" b="1" dirty="0" smtClean="0"/>
              <a:t>P</a:t>
            </a:r>
            <a:r>
              <a:rPr lang="en-US" sz="1200" b="1" dirty="0"/>
              <a:t>. </a:t>
            </a:r>
            <a:r>
              <a:rPr lang="en-US" sz="1200" b="1" dirty="0" smtClean="0"/>
              <a:t>28</a:t>
            </a:r>
            <a:endParaRPr lang="en-US" sz="1200" dirty="0" smtClean="0">
              <a:solidFill>
                <a:srgbClr val="7030A0"/>
              </a:solidFill>
            </a:endParaRPr>
          </a:p>
          <a:p>
            <a:pPr marL="365760" indent="-256032" eaLnBrk="1" fontAlgn="auto" hangingPunct="1">
              <a:spcAft>
                <a:spcPts val="0"/>
              </a:spcAft>
              <a:buFont typeface="Wingdings 3"/>
              <a:buChar char=""/>
              <a:defRPr/>
            </a:pPr>
            <a:endParaRPr lang="en-US" dirty="0"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2"/>
          <p:cNvSpPr>
            <a:spLocks noGrp="1"/>
          </p:cNvSpPr>
          <p:nvPr>
            <p:ph type="title"/>
          </p:nvPr>
        </p:nvSpPr>
        <p:spPr/>
        <p:txBody>
          <a:bodyPr/>
          <a:lstStyle/>
          <a:p>
            <a:pPr eaLnBrk="1" hangingPunct="1"/>
            <a:r>
              <a:rPr lang="en-US" dirty="0" smtClean="0"/>
              <a:t>        </a:t>
            </a:r>
            <a:r>
              <a:rPr lang="en-US" dirty="0" smtClean="0">
                <a:solidFill>
                  <a:srgbClr val="EB3D94"/>
                </a:solidFill>
              </a:rPr>
              <a:t>Dignified Discipline</a:t>
            </a:r>
          </a:p>
        </p:txBody>
      </p:sp>
      <p:sp>
        <p:nvSpPr>
          <p:cNvPr id="251907" name="Content Placeholder 1"/>
          <p:cNvSpPr>
            <a:spLocks noGrp="1"/>
          </p:cNvSpPr>
          <p:nvPr>
            <p:ph idx="1"/>
          </p:nvPr>
        </p:nvSpPr>
        <p:spPr>
          <a:xfrm>
            <a:off x="457200" y="1600200"/>
            <a:ext cx="8229600" cy="4800600"/>
          </a:xfrm>
        </p:spPr>
        <p:txBody>
          <a:bodyPr/>
          <a:lstStyle/>
          <a:p>
            <a:pPr eaLnBrk="1" hangingPunct="1"/>
            <a:r>
              <a:rPr lang="en-US" dirty="0" smtClean="0">
                <a:solidFill>
                  <a:srgbClr val="7030A0"/>
                </a:solidFill>
              </a:rPr>
              <a:t>Loss of Privilege</a:t>
            </a:r>
          </a:p>
          <a:p>
            <a:pPr eaLnBrk="1" hangingPunct="1"/>
            <a:r>
              <a:rPr lang="en-US" dirty="0" smtClean="0">
                <a:solidFill>
                  <a:srgbClr val="7030A0"/>
                </a:solidFill>
              </a:rPr>
              <a:t>Being Grounded</a:t>
            </a:r>
          </a:p>
          <a:p>
            <a:pPr eaLnBrk="1" hangingPunct="1"/>
            <a:r>
              <a:rPr lang="en-US" dirty="0" smtClean="0">
                <a:solidFill>
                  <a:srgbClr val="7030A0"/>
                </a:solidFill>
              </a:rPr>
              <a:t>Parental Disappointment</a:t>
            </a:r>
          </a:p>
          <a:p>
            <a:pPr eaLnBrk="1" hangingPunct="1"/>
            <a:r>
              <a:rPr lang="en-US" dirty="0" smtClean="0">
                <a:solidFill>
                  <a:srgbClr val="7030A0"/>
                </a:solidFill>
              </a:rPr>
              <a:t>Restitution</a:t>
            </a:r>
          </a:p>
          <a:p>
            <a:pPr eaLnBrk="1" hangingPunct="1"/>
            <a:r>
              <a:rPr lang="en-US" dirty="0" smtClean="0">
                <a:solidFill>
                  <a:srgbClr val="7030A0"/>
                </a:solidFill>
              </a:rPr>
              <a:t>Time Out</a:t>
            </a:r>
          </a:p>
          <a:p>
            <a:pPr eaLnBrk="1" hangingPunct="1"/>
            <a:r>
              <a:rPr lang="en-US" dirty="0" smtClean="0">
                <a:solidFill>
                  <a:srgbClr val="7030A0"/>
                </a:solidFill>
              </a:rPr>
              <a:t>Reasons Why Parents Hit </a:t>
            </a:r>
            <a:r>
              <a:rPr lang="en-US" dirty="0" smtClean="0">
                <a:solidFill>
                  <a:srgbClr val="7030A0"/>
                </a:solidFill>
              </a:rPr>
              <a:t>Children</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r>
              <a:rPr lang="en-US" sz="1000" b="1" dirty="0" smtClean="0"/>
              <a:t>P</a:t>
            </a:r>
            <a:r>
              <a:rPr lang="en-US" sz="1000" b="1" dirty="0"/>
              <a:t>. 28</a:t>
            </a:r>
          </a:p>
          <a:p>
            <a:pPr marL="0" indent="0" eaLnBrk="1" hangingPunct="1">
              <a:buNone/>
            </a:pPr>
            <a:endParaRPr lang="en-US" dirty="0" smtClean="0">
              <a:solidFill>
                <a:srgbClr val="7030A0"/>
              </a:solidFill>
            </a:endParaRPr>
          </a:p>
          <a:p>
            <a:pPr eaLnBrk="1" hangingPunct="1"/>
            <a:endParaRPr lang="en-US" dirty="0"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2"/>
          <p:cNvSpPr>
            <a:spLocks noGrp="1"/>
          </p:cNvSpPr>
          <p:nvPr>
            <p:ph type="title"/>
          </p:nvPr>
        </p:nvSpPr>
        <p:spPr>
          <a:xfrm>
            <a:off x="457200" y="609600"/>
            <a:ext cx="8229600" cy="1143000"/>
          </a:xfrm>
        </p:spPr>
        <p:txBody>
          <a:bodyPr/>
          <a:lstStyle/>
          <a:p>
            <a:pPr eaLnBrk="1" hangingPunct="1"/>
            <a:r>
              <a:rPr lang="en-US" dirty="0" smtClean="0">
                <a:solidFill>
                  <a:srgbClr val="00B050"/>
                </a:solidFill>
              </a:rPr>
              <a:t>Self-Awareness &amp; Family Roles</a:t>
            </a:r>
          </a:p>
        </p:txBody>
      </p:sp>
      <p:sp>
        <p:nvSpPr>
          <p:cNvPr id="117762" name="Content Placeholder 1"/>
          <p:cNvSpPr>
            <a:spLocks noGrp="1"/>
          </p:cNvSpPr>
          <p:nvPr>
            <p:ph idx="1"/>
          </p:nvPr>
        </p:nvSpPr>
        <p:spPr>
          <a:xfrm>
            <a:off x="457200" y="1600200"/>
            <a:ext cx="8229600" cy="4724400"/>
          </a:xfrm>
        </p:spPr>
        <p:txBody>
          <a:bodyPr rtlCol="0">
            <a:normAutofit fontScale="92500" lnSpcReduction="20000"/>
          </a:bodyPr>
          <a:lstStyle/>
          <a:p>
            <a:pPr marL="109728" indent="0" eaLnBrk="1" fontAlgn="auto" hangingPunct="1">
              <a:spcAft>
                <a:spcPts val="0"/>
              </a:spcAft>
              <a:buFont typeface="Wingdings 3"/>
              <a:buNone/>
              <a:defRPr/>
            </a:pPr>
            <a:endParaRPr lang="en-US" dirty="0" smtClean="0"/>
          </a:p>
          <a:p>
            <a:pPr marL="365760" indent="-256032" eaLnBrk="1" fontAlgn="auto" hangingPunct="1">
              <a:spcAft>
                <a:spcPts val="0"/>
              </a:spcAft>
              <a:buFont typeface="Wingdings 3"/>
              <a:buChar char=""/>
              <a:defRPr/>
            </a:pPr>
            <a:r>
              <a:rPr lang="en-US" b="1" dirty="0" smtClean="0">
                <a:solidFill>
                  <a:srgbClr val="EB3D94"/>
                </a:solidFill>
              </a:rPr>
              <a:t>Value Four:</a:t>
            </a:r>
            <a:endParaRPr lang="en-US" dirty="0" smtClean="0">
              <a:solidFill>
                <a:srgbClr val="EB3D94"/>
              </a:solidFill>
            </a:endParaRPr>
          </a:p>
          <a:p>
            <a:pPr marL="365760" indent="-256032" eaLnBrk="1" fontAlgn="auto" hangingPunct="1">
              <a:spcAft>
                <a:spcPts val="0"/>
              </a:spcAft>
              <a:buFont typeface="Wingdings 3"/>
              <a:buChar char=""/>
              <a:defRPr/>
            </a:pPr>
            <a:r>
              <a:rPr lang="en-US" b="1" dirty="0" smtClean="0">
                <a:solidFill>
                  <a:srgbClr val="EB3D94"/>
                </a:solidFill>
              </a:rPr>
              <a:t>Techniques and Strategies for Increasing Self-Awareness and Proper Family Roles</a:t>
            </a:r>
            <a:endParaRPr lang="en-US" dirty="0" smtClean="0">
              <a:solidFill>
                <a:srgbClr val="EB3D94"/>
              </a:solidFill>
            </a:endParaRPr>
          </a:p>
          <a:p>
            <a:pPr marL="365760" indent="-256032" eaLnBrk="1" fontAlgn="auto" hangingPunct="1">
              <a:spcAft>
                <a:spcPts val="0"/>
              </a:spcAft>
              <a:buFont typeface="Wingdings 3"/>
              <a:buChar char=""/>
              <a:defRPr/>
            </a:pPr>
            <a:endParaRPr lang="en-US" dirty="0" smtClean="0">
              <a:solidFill>
                <a:srgbClr val="EB3D94"/>
              </a:solidFill>
            </a:endParaRPr>
          </a:p>
          <a:p>
            <a:pPr marL="109728" indent="0" eaLnBrk="1" fontAlgn="auto" hangingPunct="1">
              <a:spcAft>
                <a:spcPts val="0"/>
              </a:spcAft>
              <a:buFont typeface="Wingdings 3"/>
              <a:buNone/>
              <a:defRPr/>
            </a:pPr>
            <a:r>
              <a:rPr lang="en-US" b="1" dirty="0" smtClean="0">
                <a:solidFill>
                  <a:srgbClr val="FF0000"/>
                </a:solidFill>
              </a:rPr>
              <a:t>Construct D: Appropriate Family Roles</a:t>
            </a:r>
            <a:endParaRPr lang="en-US" dirty="0" smtClean="0">
              <a:solidFill>
                <a:srgbClr val="FF0000"/>
              </a:solidFill>
            </a:endParaRPr>
          </a:p>
          <a:p>
            <a:pPr marL="365760" indent="-256032" eaLnBrk="1" fontAlgn="auto" hangingPunct="1">
              <a:spcAft>
                <a:spcPts val="0"/>
              </a:spcAft>
              <a:buFont typeface="Wingdings 3"/>
              <a:buChar char=""/>
              <a:defRPr/>
            </a:pPr>
            <a:r>
              <a:rPr lang="en-US" dirty="0" smtClean="0">
                <a:solidFill>
                  <a:srgbClr val="FF0000"/>
                </a:solidFill>
              </a:rPr>
              <a:t>Anger, Alcohol and Abuse</a:t>
            </a:r>
          </a:p>
          <a:p>
            <a:pPr marL="365760" indent="-256032" eaLnBrk="1" fontAlgn="auto" hangingPunct="1">
              <a:spcAft>
                <a:spcPts val="0"/>
              </a:spcAft>
              <a:buFont typeface="Wingdings 3"/>
              <a:buChar char=""/>
              <a:defRPr/>
            </a:pPr>
            <a:r>
              <a:rPr lang="en-US" dirty="0" smtClean="0">
                <a:solidFill>
                  <a:srgbClr val="FF0000"/>
                </a:solidFill>
              </a:rPr>
              <a:t>Families and Alcohol</a:t>
            </a:r>
          </a:p>
          <a:p>
            <a:pPr marL="365760" indent="-256032" eaLnBrk="1" fontAlgn="auto" hangingPunct="1">
              <a:spcAft>
                <a:spcPts val="0"/>
              </a:spcAft>
              <a:buFont typeface="Wingdings 3"/>
              <a:buChar char=""/>
              <a:defRPr/>
            </a:pPr>
            <a:r>
              <a:rPr lang="en-US" dirty="0" smtClean="0">
                <a:solidFill>
                  <a:srgbClr val="FF0000"/>
                </a:solidFill>
              </a:rPr>
              <a:t>Violent and Possessive </a:t>
            </a:r>
            <a:r>
              <a:rPr lang="en-US" dirty="0" smtClean="0">
                <a:solidFill>
                  <a:srgbClr val="FF0000"/>
                </a:solidFill>
              </a:rPr>
              <a:t>Relationships</a:t>
            </a:r>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endParaRPr lang="en-US" sz="1100" b="1" dirty="0"/>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r>
              <a:rPr lang="en-US" sz="1100" b="1" dirty="0" smtClean="0"/>
              <a:t>P</a:t>
            </a:r>
            <a:r>
              <a:rPr lang="en-US" sz="1100" b="1" dirty="0"/>
              <a:t>. </a:t>
            </a:r>
            <a:r>
              <a:rPr lang="en-US" sz="1100" b="1" dirty="0" smtClean="0"/>
              <a:t>28</a:t>
            </a:r>
            <a:endParaRPr lang="en-US" sz="1100" b="1"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2"/>
          <p:cNvSpPr>
            <a:spLocks noGrp="1"/>
          </p:cNvSpPr>
          <p:nvPr>
            <p:ph type="title"/>
          </p:nvPr>
        </p:nvSpPr>
        <p:spPr/>
        <p:txBody>
          <a:bodyPr/>
          <a:lstStyle/>
          <a:p>
            <a:pPr eaLnBrk="1" hangingPunct="1"/>
            <a:r>
              <a:rPr lang="en-US" dirty="0" smtClean="0"/>
              <a:t> </a:t>
            </a:r>
            <a:r>
              <a:rPr lang="en-US" dirty="0" smtClean="0">
                <a:solidFill>
                  <a:srgbClr val="139D41"/>
                </a:solidFill>
              </a:rPr>
              <a:t>Self Awareness &amp; Family Roles</a:t>
            </a:r>
          </a:p>
        </p:txBody>
      </p:sp>
      <p:sp>
        <p:nvSpPr>
          <p:cNvPr id="198658" name="Content Placeholder 1"/>
          <p:cNvSpPr>
            <a:spLocks noGrp="1"/>
          </p:cNvSpPr>
          <p:nvPr>
            <p:ph idx="1"/>
          </p:nvPr>
        </p:nvSpPr>
        <p:spPr>
          <a:xfrm>
            <a:off x="457200" y="1600200"/>
            <a:ext cx="8229600" cy="48006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solidFill>
                  <a:srgbClr val="FF0000"/>
                </a:solidFill>
              </a:rPr>
              <a:t>Self Expression</a:t>
            </a:r>
          </a:p>
          <a:p>
            <a:pPr eaLnBrk="1" fontAlgn="auto" hangingPunct="1">
              <a:spcAft>
                <a:spcPts val="0"/>
              </a:spcAft>
              <a:buFont typeface="Arial" pitchFamily="34" charset="0"/>
              <a:buChar char="•"/>
              <a:defRPr/>
            </a:pPr>
            <a:r>
              <a:rPr lang="en-US" dirty="0" smtClean="0">
                <a:solidFill>
                  <a:srgbClr val="FF0000"/>
                </a:solidFill>
              </a:rPr>
              <a:t>Draw Yourself</a:t>
            </a:r>
          </a:p>
          <a:p>
            <a:pPr eaLnBrk="1" fontAlgn="auto" hangingPunct="1">
              <a:spcAft>
                <a:spcPts val="0"/>
              </a:spcAft>
              <a:buFont typeface="Arial" pitchFamily="34" charset="0"/>
              <a:buChar char="•"/>
              <a:defRPr/>
            </a:pPr>
            <a:r>
              <a:rPr lang="en-US" dirty="0" smtClean="0">
                <a:solidFill>
                  <a:srgbClr val="FF0000"/>
                </a:solidFill>
              </a:rPr>
              <a:t>Draw your Family</a:t>
            </a:r>
          </a:p>
          <a:p>
            <a:pPr eaLnBrk="1" fontAlgn="auto" hangingPunct="1">
              <a:spcAft>
                <a:spcPts val="0"/>
              </a:spcAft>
              <a:buFont typeface="Arial" pitchFamily="34" charset="0"/>
              <a:buChar char="•"/>
              <a:defRPr/>
            </a:pPr>
            <a:r>
              <a:rPr lang="en-US" dirty="0" smtClean="0">
                <a:solidFill>
                  <a:srgbClr val="FF0000"/>
                </a:solidFill>
              </a:rPr>
              <a:t>Draw Your Parents</a:t>
            </a:r>
          </a:p>
          <a:p>
            <a:pPr eaLnBrk="1" fontAlgn="auto" hangingPunct="1">
              <a:spcAft>
                <a:spcPts val="0"/>
              </a:spcAft>
              <a:buFont typeface="Arial" pitchFamily="34" charset="0"/>
              <a:buChar char="•"/>
              <a:defRPr/>
            </a:pPr>
            <a:r>
              <a:rPr lang="en-US" dirty="0" smtClean="0">
                <a:solidFill>
                  <a:srgbClr val="FF0000"/>
                </a:solidFill>
              </a:rPr>
              <a:t>Draw Your Children</a:t>
            </a:r>
          </a:p>
          <a:p>
            <a:pPr eaLnBrk="1" fontAlgn="auto" hangingPunct="1">
              <a:spcAft>
                <a:spcPts val="0"/>
              </a:spcAft>
              <a:buFont typeface="Arial" pitchFamily="34" charset="0"/>
              <a:buChar char="•"/>
              <a:defRPr/>
            </a:pPr>
            <a:r>
              <a:rPr lang="en-US" dirty="0" smtClean="0">
                <a:solidFill>
                  <a:srgbClr val="FF0000"/>
                </a:solidFill>
              </a:rPr>
              <a:t>Examining My Touch History</a:t>
            </a:r>
          </a:p>
          <a:p>
            <a:pPr eaLnBrk="1" fontAlgn="auto" hangingPunct="1">
              <a:spcAft>
                <a:spcPts val="0"/>
              </a:spcAft>
              <a:buFont typeface="Arial" pitchFamily="34" charset="0"/>
              <a:buChar char="•"/>
              <a:defRPr/>
            </a:pPr>
            <a:r>
              <a:rPr lang="en-US" dirty="0" smtClean="0">
                <a:solidFill>
                  <a:srgbClr val="FF0000"/>
                </a:solidFill>
              </a:rPr>
              <a:t>My Cultural Parenting Traditions</a:t>
            </a:r>
          </a:p>
          <a:p>
            <a:pPr eaLnBrk="1" fontAlgn="auto" hangingPunct="1">
              <a:spcAft>
                <a:spcPts val="0"/>
              </a:spcAft>
              <a:buFont typeface="Arial" pitchFamily="34" charset="0"/>
              <a:buChar char="•"/>
              <a:defRPr/>
            </a:pPr>
            <a:r>
              <a:rPr lang="en-US" dirty="0" smtClean="0">
                <a:solidFill>
                  <a:srgbClr val="FF0000"/>
                </a:solidFill>
              </a:rPr>
              <a:t>Spirituality</a:t>
            </a:r>
          </a:p>
          <a:p>
            <a:pPr eaLnBrk="1" fontAlgn="auto" hangingPunct="1">
              <a:spcAft>
                <a:spcPts val="0"/>
              </a:spcAft>
              <a:buFont typeface="Arial" pitchFamily="34" charset="0"/>
              <a:buChar char="•"/>
              <a:defRPr/>
            </a:pPr>
            <a:r>
              <a:rPr lang="en-US" dirty="0" smtClean="0">
                <a:solidFill>
                  <a:srgbClr val="FF0000"/>
                </a:solidFill>
              </a:rPr>
              <a:t>Dating, Love and </a:t>
            </a:r>
            <a:r>
              <a:rPr lang="en-US" dirty="0" smtClean="0">
                <a:solidFill>
                  <a:srgbClr val="FF0000"/>
                </a:solidFill>
              </a:rPr>
              <a:t>Rejection</a:t>
            </a:r>
          </a:p>
          <a:p>
            <a:pPr marL="0" indent="0" algn="r" eaLnBrk="1" fontAlgn="auto" hangingPunct="1">
              <a:spcAft>
                <a:spcPts val="0"/>
              </a:spcAft>
              <a:buNone/>
              <a:defRPr/>
            </a:pPr>
            <a:endParaRPr lang="en-US" sz="1200" b="1" dirty="0" smtClean="0"/>
          </a:p>
          <a:p>
            <a:pPr marL="0" indent="0" algn="r" eaLnBrk="1" fontAlgn="auto" hangingPunct="1">
              <a:spcAft>
                <a:spcPts val="0"/>
              </a:spcAft>
              <a:buNone/>
              <a:defRPr/>
            </a:pPr>
            <a:endParaRPr lang="en-US" sz="1200" b="1" dirty="0"/>
          </a:p>
          <a:p>
            <a:pPr marL="0" indent="0" algn="r" eaLnBrk="1" fontAlgn="auto" hangingPunct="1">
              <a:spcAft>
                <a:spcPts val="0"/>
              </a:spcAft>
              <a:buNone/>
              <a:defRPr/>
            </a:pPr>
            <a:endParaRPr lang="en-US" sz="1200" b="1" dirty="0" smtClean="0"/>
          </a:p>
          <a:p>
            <a:pPr marL="0" indent="0" algn="r" eaLnBrk="1" fontAlgn="auto" hangingPunct="1">
              <a:spcAft>
                <a:spcPts val="0"/>
              </a:spcAft>
              <a:buNone/>
              <a:defRPr/>
            </a:pPr>
            <a:r>
              <a:rPr lang="en-US" sz="1200" b="1" dirty="0" smtClean="0"/>
              <a:t>P</a:t>
            </a:r>
            <a:r>
              <a:rPr lang="en-US" sz="1200" b="1" dirty="0"/>
              <a:t>. </a:t>
            </a:r>
            <a:r>
              <a:rPr lang="en-US" sz="1200" b="1" dirty="0" smtClean="0"/>
              <a:t>28</a:t>
            </a:r>
            <a:endParaRPr lang="en-US" sz="1200" b="1" dirty="0"/>
          </a:p>
          <a:p>
            <a:pPr marL="0" indent="0" eaLnBrk="1" fontAlgn="auto" hangingPunct="1">
              <a:spcAft>
                <a:spcPts val="0"/>
              </a:spcAft>
              <a:buNone/>
              <a:defRPr/>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2"/>
          <p:cNvSpPr>
            <a:spLocks noGrp="1"/>
          </p:cNvSpPr>
          <p:nvPr>
            <p:ph type="title"/>
          </p:nvPr>
        </p:nvSpPr>
        <p:spPr/>
        <p:txBody>
          <a:bodyPr/>
          <a:lstStyle/>
          <a:p>
            <a:pPr eaLnBrk="1" hangingPunct="1"/>
            <a:r>
              <a:rPr lang="en-US" dirty="0" smtClean="0"/>
              <a:t> </a:t>
            </a:r>
            <a:r>
              <a:rPr lang="en-US" dirty="0" smtClean="0">
                <a:solidFill>
                  <a:srgbClr val="EB3D94"/>
                </a:solidFill>
              </a:rPr>
              <a:t>Empowerment</a:t>
            </a:r>
          </a:p>
        </p:txBody>
      </p:sp>
      <p:sp>
        <p:nvSpPr>
          <p:cNvPr id="119810" name="Content Placeholder 1"/>
          <p:cNvSpPr>
            <a:spLocks noGrp="1"/>
          </p:cNvSpPr>
          <p:nvPr>
            <p:ph idx="1"/>
          </p:nvPr>
        </p:nvSpPr>
        <p:spPr>
          <a:xfrm>
            <a:off x="457200" y="1600200"/>
            <a:ext cx="8229600" cy="4876800"/>
          </a:xfrm>
        </p:spPr>
        <p:txBody>
          <a:bodyPr rtlCol="0">
            <a:normAutofit fontScale="92500" lnSpcReduction="10000"/>
          </a:bodyPr>
          <a:lstStyle/>
          <a:p>
            <a:pPr marL="365760" indent="-256032" eaLnBrk="1" fontAlgn="auto" hangingPunct="1">
              <a:spcAft>
                <a:spcPts val="0"/>
              </a:spcAft>
              <a:buFont typeface="Wingdings 3"/>
              <a:buChar char=""/>
              <a:defRPr/>
            </a:pPr>
            <a:r>
              <a:rPr lang="en-US" b="1" dirty="0" smtClean="0">
                <a:solidFill>
                  <a:srgbClr val="00B0F0"/>
                </a:solidFill>
              </a:rPr>
              <a:t>Value Five </a:t>
            </a:r>
            <a:endParaRPr lang="en-US" dirty="0" smtClean="0">
              <a:solidFill>
                <a:srgbClr val="00B0F0"/>
              </a:solidFill>
            </a:endParaRPr>
          </a:p>
          <a:p>
            <a:pPr marL="365760" indent="-256032" eaLnBrk="1" fontAlgn="auto" hangingPunct="1">
              <a:spcAft>
                <a:spcPts val="0"/>
              </a:spcAft>
              <a:buFont typeface="Wingdings 3"/>
              <a:buChar char=""/>
              <a:defRPr/>
            </a:pPr>
            <a:r>
              <a:rPr lang="en-US" b="1" dirty="0" smtClean="0">
                <a:solidFill>
                  <a:srgbClr val="00B0F0"/>
                </a:solidFill>
              </a:rPr>
              <a:t>Techniques and Strategies for Developing a Healthy Sense of Empowerment</a:t>
            </a:r>
            <a:endParaRPr lang="en-US" dirty="0">
              <a:solidFill>
                <a:srgbClr val="00B0F0"/>
              </a:solidFill>
            </a:endParaRPr>
          </a:p>
          <a:p>
            <a:pPr marL="109728" indent="0" eaLnBrk="1" fontAlgn="auto" hangingPunct="1">
              <a:spcAft>
                <a:spcPts val="0"/>
              </a:spcAft>
              <a:buFont typeface="Wingdings 3"/>
              <a:buNone/>
              <a:defRPr/>
            </a:pPr>
            <a:r>
              <a:rPr lang="en-US" b="1" dirty="0" smtClean="0">
                <a:solidFill>
                  <a:srgbClr val="00B0F0"/>
                </a:solidFill>
              </a:rPr>
              <a:t> </a:t>
            </a:r>
            <a:endParaRPr lang="en-US" dirty="0" smtClean="0">
              <a:solidFill>
                <a:srgbClr val="00B0F0"/>
              </a:solidFill>
            </a:endParaRPr>
          </a:p>
          <a:p>
            <a:pPr marL="365760" indent="-256032" eaLnBrk="1" fontAlgn="auto" hangingPunct="1">
              <a:spcAft>
                <a:spcPts val="0"/>
              </a:spcAft>
              <a:buFont typeface="Wingdings 3"/>
              <a:buChar char=""/>
              <a:defRPr/>
            </a:pPr>
            <a:r>
              <a:rPr lang="en-US" b="1" dirty="0" smtClean="0">
                <a:solidFill>
                  <a:srgbClr val="008000"/>
                </a:solidFill>
              </a:rPr>
              <a:t>Construct E: Autonomy and Independence</a:t>
            </a:r>
            <a:endParaRPr lang="en-US" dirty="0" smtClean="0">
              <a:solidFill>
                <a:srgbClr val="008000"/>
              </a:solidFill>
            </a:endParaRPr>
          </a:p>
          <a:p>
            <a:pPr marL="365760" indent="-256032" eaLnBrk="1" fontAlgn="auto" hangingPunct="1">
              <a:spcAft>
                <a:spcPts val="0"/>
              </a:spcAft>
              <a:buFont typeface="Wingdings 3"/>
              <a:buChar char=""/>
              <a:defRPr/>
            </a:pPr>
            <a:r>
              <a:rPr lang="en-US" dirty="0" smtClean="0">
                <a:solidFill>
                  <a:srgbClr val="008000"/>
                </a:solidFill>
              </a:rPr>
              <a:t>Personal Power and Control</a:t>
            </a:r>
          </a:p>
          <a:p>
            <a:pPr marL="365760" indent="-256032" eaLnBrk="1" fontAlgn="auto" hangingPunct="1">
              <a:spcAft>
                <a:spcPts val="0"/>
              </a:spcAft>
              <a:buFont typeface="Wingdings 3"/>
              <a:buChar char=""/>
              <a:defRPr/>
            </a:pPr>
            <a:r>
              <a:rPr lang="en-US" dirty="0" smtClean="0">
                <a:solidFill>
                  <a:srgbClr val="008000"/>
                </a:solidFill>
              </a:rPr>
              <a:t>Understanding Power Struggles</a:t>
            </a:r>
          </a:p>
          <a:p>
            <a:pPr marL="365760" indent="-256032" eaLnBrk="1" fontAlgn="auto" hangingPunct="1">
              <a:spcAft>
                <a:spcPts val="0"/>
              </a:spcAft>
              <a:buFont typeface="Wingdings 3"/>
              <a:buChar char=""/>
              <a:defRPr/>
            </a:pPr>
            <a:r>
              <a:rPr lang="en-US" dirty="0" smtClean="0">
                <a:solidFill>
                  <a:srgbClr val="008000"/>
                </a:solidFill>
              </a:rPr>
              <a:t>Empowerment and the Strong Willed Child</a:t>
            </a:r>
          </a:p>
          <a:p>
            <a:pPr marL="365760" indent="-256032" eaLnBrk="1" fontAlgn="auto" hangingPunct="1">
              <a:spcAft>
                <a:spcPts val="0"/>
              </a:spcAft>
              <a:buFont typeface="Wingdings 3"/>
              <a:buChar char=""/>
              <a:defRPr/>
            </a:pPr>
            <a:r>
              <a:rPr lang="en-US" dirty="0" smtClean="0">
                <a:solidFill>
                  <a:srgbClr val="008000"/>
                </a:solidFill>
              </a:rPr>
              <a:t>Obedience, Responsibility and </a:t>
            </a:r>
            <a:r>
              <a:rPr lang="en-US" dirty="0" smtClean="0">
                <a:solidFill>
                  <a:srgbClr val="008000"/>
                </a:solidFill>
              </a:rPr>
              <a:t>Cooperation</a:t>
            </a:r>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r>
              <a:rPr lang="en-US" sz="1100" b="1" dirty="0" smtClean="0"/>
              <a:t>P</a:t>
            </a:r>
            <a:r>
              <a:rPr lang="en-US" sz="1100" b="1" dirty="0"/>
              <a:t>. </a:t>
            </a:r>
            <a:r>
              <a:rPr lang="en-US" sz="1100" b="1" dirty="0" smtClean="0"/>
              <a:t>28-29</a:t>
            </a:r>
            <a:endParaRPr lang="en-US" sz="1100" b="1" dirty="0"/>
          </a:p>
          <a:p>
            <a:pPr marL="109728" indent="0" eaLnBrk="1" fontAlgn="auto" hangingPunct="1">
              <a:spcAft>
                <a:spcPts val="0"/>
              </a:spcAft>
              <a:buNone/>
              <a:defRPr/>
            </a:pPr>
            <a:endParaRPr lang="en-US" dirty="0" smtClean="0">
              <a:solidFill>
                <a:srgbClr val="00800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2"/>
          <p:cNvSpPr>
            <a:spLocks noGrp="1"/>
          </p:cNvSpPr>
          <p:nvPr>
            <p:ph type="title"/>
          </p:nvPr>
        </p:nvSpPr>
        <p:spPr/>
        <p:txBody>
          <a:bodyPr/>
          <a:lstStyle/>
          <a:p>
            <a:pPr eaLnBrk="1" hangingPunct="1"/>
            <a:r>
              <a:rPr lang="en-US" dirty="0" smtClean="0">
                <a:solidFill>
                  <a:srgbClr val="EB3D94"/>
                </a:solidFill>
              </a:rPr>
              <a:t> Empowerment</a:t>
            </a:r>
          </a:p>
        </p:txBody>
      </p:sp>
      <p:sp>
        <p:nvSpPr>
          <p:cNvPr id="200706" name="Content Placeholder 1"/>
          <p:cNvSpPr>
            <a:spLocks noGrp="1"/>
          </p:cNvSpPr>
          <p:nvPr>
            <p:ph idx="1"/>
          </p:nvPr>
        </p:nvSpPr>
        <p:spPr>
          <a:xfrm>
            <a:off x="457200" y="1524000"/>
            <a:ext cx="8153400" cy="5029200"/>
          </a:xfrm>
        </p:spPr>
        <p:txBody>
          <a:bodyPr rtlCol="0">
            <a:normAutofit fontScale="92500" lnSpcReduction="20000"/>
          </a:bodyPr>
          <a:lstStyle/>
          <a:p>
            <a:pPr marL="109538" indent="0" eaLnBrk="1" fontAlgn="auto" hangingPunct="1">
              <a:spcAft>
                <a:spcPts val="0"/>
              </a:spcAft>
              <a:buFont typeface="Wingdings 3" pitchFamily="18" charset="2"/>
              <a:buNone/>
              <a:defRPr/>
            </a:pPr>
            <a:r>
              <a:rPr lang="en-US" dirty="0" smtClean="0">
                <a:solidFill>
                  <a:srgbClr val="139D41"/>
                </a:solidFill>
              </a:rPr>
              <a:t>Activities to Empower Children:</a:t>
            </a:r>
          </a:p>
          <a:p>
            <a:pPr lvl="1" indent="-255588" eaLnBrk="1" fontAlgn="auto" hangingPunct="1">
              <a:spcAft>
                <a:spcPts val="0"/>
              </a:spcAft>
              <a:buFont typeface="Wingdings 3" pitchFamily="18" charset="2"/>
              <a:buChar char=""/>
              <a:defRPr/>
            </a:pPr>
            <a:r>
              <a:rPr lang="en-US" dirty="0" smtClean="0">
                <a:solidFill>
                  <a:srgbClr val="139D41"/>
                </a:solidFill>
              </a:rPr>
              <a:t>Giving Children Choices</a:t>
            </a:r>
          </a:p>
          <a:p>
            <a:pPr lvl="1" indent="-255588" eaLnBrk="1" fontAlgn="auto" hangingPunct="1">
              <a:spcAft>
                <a:spcPts val="0"/>
              </a:spcAft>
              <a:buFont typeface="Wingdings 3" pitchFamily="18" charset="2"/>
              <a:buChar char=""/>
              <a:defRPr/>
            </a:pPr>
            <a:r>
              <a:rPr lang="en-US" dirty="0" smtClean="0">
                <a:solidFill>
                  <a:srgbClr val="139D41"/>
                </a:solidFill>
              </a:rPr>
              <a:t>Choices and Consequences</a:t>
            </a:r>
          </a:p>
          <a:p>
            <a:pPr lvl="1" indent="-255588" eaLnBrk="1" fontAlgn="auto" hangingPunct="1">
              <a:spcAft>
                <a:spcPts val="0"/>
              </a:spcAft>
              <a:buFont typeface="Wingdings 3" pitchFamily="18" charset="2"/>
              <a:buChar char=""/>
              <a:defRPr/>
            </a:pPr>
            <a:r>
              <a:rPr lang="en-US" dirty="0" smtClean="0">
                <a:solidFill>
                  <a:srgbClr val="139D41"/>
                </a:solidFill>
              </a:rPr>
              <a:t>Transition Time</a:t>
            </a:r>
          </a:p>
          <a:p>
            <a:pPr lvl="1" indent="-255588" eaLnBrk="1" fontAlgn="auto" hangingPunct="1">
              <a:spcAft>
                <a:spcPts val="0"/>
              </a:spcAft>
              <a:buFont typeface="Wingdings 3" pitchFamily="18" charset="2"/>
              <a:buChar char=""/>
              <a:defRPr/>
            </a:pPr>
            <a:r>
              <a:rPr lang="en-US" dirty="0" smtClean="0">
                <a:solidFill>
                  <a:srgbClr val="139D41"/>
                </a:solidFill>
              </a:rPr>
              <a:t>Bed Time Power Stories</a:t>
            </a:r>
          </a:p>
          <a:p>
            <a:pPr lvl="1" indent="-255588" eaLnBrk="1" fontAlgn="auto" hangingPunct="1">
              <a:spcAft>
                <a:spcPts val="0"/>
              </a:spcAft>
              <a:buFont typeface="Wingdings 3" pitchFamily="18" charset="2"/>
              <a:buChar char=""/>
              <a:defRPr/>
            </a:pPr>
            <a:r>
              <a:rPr lang="en-US" dirty="0" smtClean="0">
                <a:solidFill>
                  <a:srgbClr val="139D41"/>
                </a:solidFill>
              </a:rPr>
              <a:t>Situational Stories</a:t>
            </a:r>
          </a:p>
          <a:p>
            <a:pPr lvl="1" indent="-255588" eaLnBrk="1" fontAlgn="auto" hangingPunct="1">
              <a:spcAft>
                <a:spcPts val="0"/>
              </a:spcAft>
              <a:buFont typeface="Wingdings 3" pitchFamily="18" charset="2"/>
              <a:buChar char=""/>
              <a:defRPr/>
            </a:pPr>
            <a:r>
              <a:rPr lang="en-US" dirty="0" smtClean="0">
                <a:solidFill>
                  <a:srgbClr val="139D41"/>
                </a:solidFill>
              </a:rPr>
              <a:t>Body Part Awareness</a:t>
            </a:r>
          </a:p>
          <a:p>
            <a:pPr lvl="1" indent="-255588" eaLnBrk="1" fontAlgn="auto" hangingPunct="1">
              <a:spcAft>
                <a:spcPts val="0"/>
              </a:spcAft>
              <a:buFont typeface="Wingdings 3" pitchFamily="18" charset="2"/>
              <a:buChar char=""/>
              <a:defRPr/>
            </a:pPr>
            <a:r>
              <a:rPr lang="en-US" dirty="0" smtClean="0">
                <a:solidFill>
                  <a:srgbClr val="139D41"/>
                </a:solidFill>
              </a:rPr>
              <a:t>Scary Touch</a:t>
            </a:r>
          </a:p>
          <a:p>
            <a:pPr lvl="1" indent="-255588" eaLnBrk="1" fontAlgn="auto" hangingPunct="1">
              <a:spcAft>
                <a:spcPts val="0"/>
              </a:spcAft>
              <a:buFont typeface="Wingdings 3" pitchFamily="18" charset="2"/>
              <a:buChar char=""/>
              <a:defRPr/>
            </a:pPr>
            <a:r>
              <a:rPr lang="en-US" dirty="0" smtClean="0">
                <a:solidFill>
                  <a:srgbClr val="139D41"/>
                </a:solidFill>
              </a:rPr>
              <a:t>Saying No</a:t>
            </a:r>
          </a:p>
          <a:p>
            <a:pPr lvl="1" indent="-255588" eaLnBrk="1" fontAlgn="auto" hangingPunct="1">
              <a:spcAft>
                <a:spcPts val="0"/>
              </a:spcAft>
              <a:buFont typeface="Wingdings 3" pitchFamily="18" charset="2"/>
              <a:buChar char=""/>
              <a:defRPr/>
            </a:pPr>
            <a:r>
              <a:rPr lang="en-US" dirty="0" smtClean="0">
                <a:solidFill>
                  <a:srgbClr val="139D41"/>
                </a:solidFill>
              </a:rPr>
              <a:t>Owning Your Body and Personal </a:t>
            </a:r>
            <a:r>
              <a:rPr lang="en-US" dirty="0" smtClean="0">
                <a:solidFill>
                  <a:srgbClr val="139D41"/>
                </a:solidFill>
              </a:rPr>
              <a:t>Space</a:t>
            </a:r>
          </a:p>
          <a:p>
            <a:pPr marL="487362" lvl="1" indent="0" algn="r" eaLnBrk="1" fontAlgn="auto" hangingPunct="1">
              <a:spcAft>
                <a:spcPts val="0"/>
              </a:spcAft>
              <a:buNone/>
              <a:defRPr/>
            </a:pPr>
            <a:endParaRPr lang="en-US" sz="1000" b="1" dirty="0" smtClean="0"/>
          </a:p>
          <a:p>
            <a:pPr marL="487362" lvl="1" indent="0" algn="r" eaLnBrk="1" fontAlgn="auto" hangingPunct="1">
              <a:spcAft>
                <a:spcPts val="0"/>
              </a:spcAft>
              <a:buNone/>
              <a:defRPr/>
            </a:pPr>
            <a:endParaRPr lang="en-US" sz="1000" b="1" dirty="0"/>
          </a:p>
          <a:p>
            <a:pPr marL="487362" lvl="1" indent="0" algn="r" eaLnBrk="1" fontAlgn="auto" hangingPunct="1">
              <a:spcAft>
                <a:spcPts val="0"/>
              </a:spcAft>
              <a:buNone/>
              <a:defRPr/>
            </a:pPr>
            <a:endParaRPr lang="en-US" sz="1000" b="1" dirty="0" smtClean="0"/>
          </a:p>
          <a:p>
            <a:pPr marL="487362" lvl="1" indent="0" algn="r" eaLnBrk="1" fontAlgn="auto" hangingPunct="1">
              <a:spcAft>
                <a:spcPts val="0"/>
              </a:spcAft>
              <a:buNone/>
              <a:defRPr/>
            </a:pPr>
            <a:endParaRPr lang="en-US" sz="1100" b="1" dirty="0" smtClean="0"/>
          </a:p>
          <a:p>
            <a:pPr marL="487362" lvl="1" indent="0" algn="r" eaLnBrk="1" fontAlgn="auto" hangingPunct="1">
              <a:spcAft>
                <a:spcPts val="0"/>
              </a:spcAft>
              <a:buNone/>
              <a:defRPr/>
            </a:pPr>
            <a:endParaRPr lang="en-US" sz="1100" b="1" dirty="0"/>
          </a:p>
          <a:p>
            <a:pPr marL="487362" lvl="1" indent="0" algn="r" eaLnBrk="1" fontAlgn="auto" hangingPunct="1">
              <a:spcAft>
                <a:spcPts val="0"/>
              </a:spcAft>
              <a:buNone/>
              <a:defRPr/>
            </a:pPr>
            <a:r>
              <a:rPr lang="en-US" sz="1100" b="1" dirty="0" smtClean="0"/>
              <a:t>P</a:t>
            </a:r>
            <a:r>
              <a:rPr lang="en-US" sz="1100" b="1" dirty="0"/>
              <a:t>. </a:t>
            </a:r>
            <a:r>
              <a:rPr lang="en-US" sz="1100" b="1" dirty="0" smtClean="0"/>
              <a:t>28-29</a:t>
            </a:r>
            <a:endParaRPr lang="en-US" sz="1100" b="1" dirty="0"/>
          </a:p>
          <a:p>
            <a:pPr lvl="1" indent="-255588" eaLnBrk="1" fontAlgn="auto" hangingPunct="1">
              <a:spcAft>
                <a:spcPts val="0"/>
              </a:spcAft>
              <a:buFont typeface="Wingdings 3" pitchFamily="18" charset="2"/>
              <a:buChar char=""/>
              <a:defRPr/>
            </a:pPr>
            <a:endParaRPr lang="en-US" dirty="0" smtClean="0">
              <a:solidFill>
                <a:srgbClr val="139D4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2"/>
          <p:cNvSpPr>
            <a:spLocks noGrp="1"/>
          </p:cNvSpPr>
          <p:nvPr>
            <p:ph type="title"/>
          </p:nvPr>
        </p:nvSpPr>
        <p:spPr/>
        <p:txBody>
          <a:bodyPr/>
          <a:lstStyle/>
          <a:p>
            <a:pPr eaLnBrk="1" hangingPunct="1"/>
            <a:r>
              <a:rPr lang="en-US" dirty="0" smtClean="0"/>
              <a:t> </a:t>
            </a:r>
            <a:r>
              <a:rPr lang="en-US" dirty="0" smtClean="0">
                <a:solidFill>
                  <a:srgbClr val="EB3D94"/>
                </a:solidFill>
              </a:rPr>
              <a:t>Empowerment</a:t>
            </a:r>
          </a:p>
        </p:txBody>
      </p:sp>
      <p:sp>
        <p:nvSpPr>
          <p:cNvPr id="121858" name="Content Placeholder 1"/>
          <p:cNvSpPr>
            <a:spLocks noGrp="1"/>
          </p:cNvSpPr>
          <p:nvPr>
            <p:ph idx="1"/>
          </p:nvPr>
        </p:nvSpPr>
        <p:spPr>
          <a:xfrm>
            <a:off x="457200" y="1600200"/>
            <a:ext cx="8229600" cy="4876800"/>
          </a:xfrm>
        </p:spPr>
        <p:txBody>
          <a:bodyPr rtlCol="0">
            <a:normAutofit fontScale="85000" lnSpcReduction="20000"/>
          </a:bodyPr>
          <a:lstStyle/>
          <a:p>
            <a:pPr marL="365760" indent="-256032" eaLnBrk="1" fontAlgn="auto" hangingPunct="1">
              <a:spcAft>
                <a:spcPts val="0"/>
              </a:spcAft>
              <a:buFont typeface="Wingdings 3"/>
              <a:buChar char=""/>
              <a:defRPr/>
            </a:pPr>
            <a:r>
              <a:rPr lang="en-US" dirty="0" smtClean="0">
                <a:solidFill>
                  <a:srgbClr val="139D41"/>
                </a:solidFill>
              </a:rPr>
              <a:t>Taking Responsibility</a:t>
            </a:r>
          </a:p>
          <a:p>
            <a:pPr marL="365760" indent="-256032" eaLnBrk="1" fontAlgn="auto" hangingPunct="1">
              <a:spcAft>
                <a:spcPts val="0"/>
              </a:spcAft>
              <a:buFont typeface="Wingdings 3"/>
              <a:buChar char=""/>
              <a:defRPr/>
            </a:pPr>
            <a:r>
              <a:rPr lang="en-US" dirty="0" smtClean="0">
                <a:solidFill>
                  <a:srgbClr val="139D41"/>
                </a:solidFill>
              </a:rPr>
              <a:t>No Blaming Messages</a:t>
            </a:r>
          </a:p>
          <a:p>
            <a:pPr marL="365760" indent="-256032" eaLnBrk="1" fontAlgn="auto" hangingPunct="1">
              <a:spcAft>
                <a:spcPts val="0"/>
              </a:spcAft>
              <a:buFont typeface="Wingdings 3"/>
              <a:buChar char=""/>
              <a:defRPr/>
            </a:pPr>
            <a:r>
              <a:rPr lang="en-US" dirty="0" smtClean="0">
                <a:solidFill>
                  <a:srgbClr val="139D41"/>
                </a:solidFill>
              </a:rPr>
              <a:t>Criticism</a:t>
            </a:r>
          </a:p>
          <a:p>
            <a:pPr marL="365760" indent="-256032" eaLnBrk="1" fontAlgn="auto" hangingPunct="1">
              <a:spcAft>
                <a:spcPts val="0"/>
              </a:spcAft>
              <a:buFont typeface="Wingdings 3"/>
              <a:buChar char=""/>
              <a:defRPr/>
            </a:pPr>
            <a:r>
              <a:rPr lang="en-US" dirty="0" smtClean="0">
                <a:solidFill>
                  <a:srgbClr val="139D41"/>
                </a:solidFill>
              </a:rPr>
              <a:t>Confrontation</a:t>
            </a:r>
          </a:p>
          <a:p>
            <a:pPr marL="365760" indent="-256032" eaLnBrk="1" fontAlgn="auto" hangingPunct="1">
              <a:spcAft>
                <a:spcPts val="0"/>
              </a:spcAft>
              <a:buFont typeface="Wingdings 3"/>
              <a:buChar char=""/>
              <a:defRPr/>
            </a:pPr>
            <a:r>
              <a:rPr lang="en-US" dirty="0" smtClean="0">
                <a:solidFill>
                  <a:srgbClr val="139D41"/>
                </a:solidFill>
              </a:rPr>
              <a:t>Brainstorming</a:t>
            </a:r>
          </a:p>
          <a:p>
            <a:pPr marL="365760" indent="-256032" eaLnBrk="1" fontAlgn="auto" hangingPunct="1">
              <a:spcAft>
                <a:spcPts val="0"/>
              </a:spcAft>
              <a:buFont typeface="Wingdings 3"/>
              <a:buChar char=""/>
              <a:defRPr/>
            </a:pPr>
            <a:r>
              <a:rPr lang="en-US" dirty="0" smtClean="0">
                <a:solidFill>
                  <a:srgbClr val="139D41"/>
                </a:solidFill>
              </a:rPr>
              <a:t>Problem Solving</a:t>
            </a:r>
          </a:p>
          <a:p>
            <a:pPr marL="365760" indent="-256032" eaLnBrk="1" fontAlgn="auto" hangingPunct="1">
              <a:spcAft>
                <a:spcPts val="0"/>
              </a:spcAft>
              <a:buFont typeface="Wingdings 3"/>
              <a:buChar char=""/>
              <a:defRPr/>
            </a:pPr>
            <a:r>
              <a:rPr lang="en-US" dirty="0" smtClean="0">
                <a:solidFill>
                  <a:srgbClr val="139D41"/>
                </a:solidFill>
              </a:rPr>
              <a:t>Decision Making</a:t>
            </a:r>
          </a:p>
          <a:p>
            <a:pPr marL="365760" indent="-256032" eaLnBrk="1" fontAlgn="auto" hangingPunct="1">
              <a:spcAft>
                <a:spcPts val="0"/>
              </a:spcAft>
              <a:buFont typeface="Wingdings 3"/>
              <a:buChar char=""/>
              <a:defRPr/>
            </a:pPr>
            <a:r>
              <a:rPr lang="en-US" dirty="0" smtClean="0">
                <a:solidFill>
                  <a:srgbClr val="139D41"/>
                </a:solidFill>
              </a:rPr>
              <a:t>Negotiating and Compromising</a:t>
            </a:r>
          </a:p>
          <a:p>
            <a:pPr marL="365760" indent="-256032" eaLnBrk="1" fontAlgn="auto" hangingPunct="1">
              <a:spcAft>
                <a:spcPts val="0"/>
              </a:spcAft>
              <a:buFont typeface="Wingdings 3"/>
              <a:buChar char=""/>
              <a:defRPr/>
            </a:pPr>
            <a:r>
              <a:rPr lang="en-US" dirty="0" smtClean="0">
                <a:solidFill>
                  <a:srgbClr val="139D41"/>
                </a:solidFill>
              </a:rPr>
              <a:t>Positive, Negative and Neutral Styles of Communication</a:t>
            </a:r>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r>
              <a:rPr lang="en-US" sz="1200" b="1" dirty="0" smtClean="0"/>
              <a:t>P. 28-29</a:t>
            </a:r>
            <a:endParaRPr lang="en-US" sz="1200" b="1"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2"/>
          <p:cNvSpPr>
            <a:spLocks noGrp="1"/>
          </p:cNvSpPr>
          <p:nvPr>
            <p:ph type="title"/>
          </p:nvPr>
        </p:nvSpPr>
        <p:spPr/>
        <p:txBody>
          <a:bodyPr/>
          <a:lstStyle/>
          <a:p>
            <a:pPr eaLnBrk="1" hangingPunct="1"/>
            <a:r>
              <a:rPr lang="en-US" dirty="0" smtClean="0">
                <a:solidFill>
                  <a:srgbClr val="EB3D94"/>
                </a:solidFill>
              </a:rPr>
              <a:t>Empowerment</a:t>
            </a:r>
            <a:endParaRPr lang="en-US" dirty="0" smtClean="0">
              <a:solidFill>
                <a:srgbClr val="EB3D94"/>
              </a:solidFill>
            </a:endParaRPr>
          </a:p>
        </p:txBody>
      </p:sp>
      <p:sp>
        <p:nvSpPr>
          <p:cNvPr id="258051" name="Content Placeholder 1"/>
          <p:cNvSpPr>
            <a:spLocks noGrp="1"/>
          </p:cNvSpPr>
          <p:nvPr>
            <p:ph idx="1"/>
          </p:nvPr>
        </p:nvSpPr>
        <p:spPr>
          <a:xfrm>
            <a:off x="457200" y="1600200"/>
            <a:ext cx="8229600" cy="4876800"/>
          </a:xfrm>
        </p:spPr>
        <p:txBody>
          <a:bodyPr/>
          <a:lstStyle/>
          <a:p>
            <a:pPr eaLnBrk="1" hangingPunct="1"/>
            <a:r>
              <a:rPr lang="en-US" dirty="0" smtClean="0">
                <a:solidFill>
                  <a:srgbClr val="008000"/>
                </a:solidFill>
              </a:rPr>
              <a:t>Smoking and the Dangers of Second Hand Smoke</a:t>
            </a:r>
          </a:p>
          <a:p>
            <a:pPr eaLnBrk="1" hangingPunct="1"/>
            <a:r>
              <a:rPr lang="en-US" dirty="0" smtClean="0">
                <a:solidFill>
                  <a:srgbClr val="008000"/>
                </a:solidFill>
              </a:rPr>
              <a:t>Date Rape </a:t>
            </a:r>
            <a:r>
              <a:rPr lang="en-US" dirty="0" smtClean="0">
                <a:solidFill>
                  <a:srgbClr val="008000"/>
                </a:solidFill>
              </a:rPr>
              <a:t>Drugs</a:t>
            </a:r>
          </a:p>
          <a:p>
            <a:pPr eaLnBrk="1" hangingPunct="1"/>
            <a:endParaRPr lang="en-US" dirty="0">
              <a:solidFill>
                <a:srgbClr val="008000"/>
              </a:solidFill>
            </a:endParaRPr>
          </a:p>
          <a:p>
            <a:pPr eaLnBrk="1" hangingPunct="1"/>
            <a:endParaRPr lang="en-US" dirty="0" smtClean="0">
              <a:solidFill>
                <a:srgbClr val="008000"/>
              </a:solidFill>
            </a:endParaRPr>
          </a:p>
          <a:p>
            <a:pPr eaLnBrk="1" hangingPunct="1"/>
            <a:endParaRPr lang="en-US" dirty="0">
              <a:solidFill>
                <a:srgbClr val="008000"/>
              </a:solidFill>
            </a:endParaRP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 28-29</a:t>
            </a:r>
            <a:endParaRPr lang="en-US" sz="1000" b="1" dirty="0"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2"/>
          <p:cNvSpPr>
            <a:spLocks noGrp="1"/>
          </p:cNvSpPr>
          <p:nvPr>
            <p:ph type="title"/>
          </p:nvPr>
        </p:nvSpPr>
        <p:spPr/>
        <p:txBody>
          <a:bodyPr/>
          <a:lstStyle/>
          <a:p>
            <a:pPr eaLnBrk="1" hangingPunct="1"/>
            <a:r>
              <a:rPr lang="en-US" dirty="0" smtClean="0"/>
              <a:t>       </a:t>
            </a:r>
            <a:r>
              <a:rPr lang="en-US" dirty="0" smtClean="0">
                <a:solidFill>
                  <a:srgbClr val="EB3D94"/>
                </a:solidFill>
              </a:rPr>
              <a:t>Humor and Laughter</a:t>
            </a:r>
          </a:p>
        </p:txBody>
      </p:sp>
      <p:sp>
        <p:nvSpPr>
          <p:cNvPr id="259075" name="Content Placeholder 1"/>
          <p:cNvSpPr>
            <a:spLocks noGrp="1"/>
          </p:cNvSpPr>
          <p:nvPr>
            <p:ph idx="1"/>
          </p:nvPr>
        </p:nvSpPr>
        <p:spPr>
          <a:xfrm>
            <a:off x="457200" y="1600200"/>
            <a:ext cx="8229600" cy="4876800"/>
          </a:xfrm>
        </p:spPr>
        <p:txBody>
          <a:bodyPr/>
          <a:lstStyle/>
          <a:p>
            <a:pPr eaLnBrk="1" hangingPunct="1"/>
            <a:r>
              <a:rPr lang="en-US" b="1" dirty="0" smtClean="0">
                <a:solidFill>
                  <a:srgbClr val="00B0F0"/>
                </a:solidFill>
              </a:rPr>
              <a:t>Value Six: Humor, Laughter and Fun</a:t>
            </a:r>
            <a:endParaRPr lang="en-US" dirty="0" smtClean="0">
              <a:solidFill>
                <a:srgbClr val="00B0F0"/>
              </a:solidFill>
            </a:endParaRPr>
          </a:p>
          <a:p>
            <a:pPr eaLnBrk="1" hangingPunct="1"/>
            <a:r>
              <a:rPr lang="en-US" b="1" dirty="0" smtClean="0">
                <a:solidFill>
                  <a:srgbClr val="00B0F0"/>
                </a:solidFill>
              </a:rPr>
              <a:t>All Nurturing Parenting Constructs</a:t>
            </a:r>
            <a:endParaRPr lang="en-US" dirty="0" smtClean="0">
              <a:solidFill>
                <a:srgbClr val="00B0F0"/>
              </a:solidFill>
            </a:endParaRPr>
          </a:p>
          <a:p>
            <a:pPr eaLnBrk="1" hangingPunct="1"/>
            <a:r>
              <a:rPr lang="en-US" dirty="0" smtClean="0">
                <a:solidFill>
                  <a:srgbClr val="FFC000"/>
                </a:solidFill>
              </a:rPr>
              <a:t>Talking Objects</a:t>
            </a:r>
          </a:p>
          <a:p>
            <a:pPr eaLnBrk="1" hangingPunct="1"/>
            <a:r>
              <a:rPr lang="en-US" dirty="0" smtClean="0">
                <a:solidFill>
                  <a:srgbClr val="FFC000"/>
                </a:solidFill>
              </a:rPr>
              <a:t>Reverse Psychology</a:t>
            </a:r>
          </a:p>
          <a:p>
            <a:pPr eaLnBrk="1" hangingPunct="1"/>
            <a:r>
              <a:rPr lang="en-US" dirty="0" smtClean="0">
                <a:solidFill>
                  <a:srgbClr val="FFC000"/>
                </a:solidFill>
              </a:rPr>
              <a:t>Role Play</a:t>
            </a:r>
          </a:p>
          <a:p>
            <a:pPr eaLnBrk="1" hangingPunct="1"/>
            <a:r>
              <a:rPr lang="en-US" dirty="0" smtClean="0">
                <a:solidFill>
                  <a:srgbClr val="FFC000"/>
                </a:solidFill>
              </a:rPr>
              <a:t>Art, Music and Sports</a:t>
            </a:r>
          </a:p>
          <a:p>
            <a:pPr eaLnBrk="1" hangingPunct="1"/>
            <a:r>
              <a:rPr lang="en-US" dirty="0" smtClean="0">
                <a:solidFill>
                  <a:srgbClr val="FFC000"/>
                </a:solidFill>
              </a:rPr>
              <a:t>And other fun family </a:t>
            </a:r>
            <a:r>
              <a:rPr lang="en-US" dirty="0" smtClean="0">
                <a:solidFill>
                  <a:srgbClr val="FFC000"/>
                </a:solidFill>
              </a:rPr>
              <a:t>activities</a:t>
            </a:r>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r>
              <a:rPr lang="en-US" sz="1000" b="1" dirty="0" smtClean="0"/>
              <a:t>P</a:t>
            </a:r>
            <a:r>
              <a:rPr lang="en-US" sz="1000" b="1" dirty="0"/>
              <a:t>. </a:t>
            </a:r>
            <a:r>
              <a:rPr lang="en-US" sz="1000" b="1" dirty="0" smtClean="0"/>
              <a:t>29</a:t>
            </a:r>
            <a:endParaRPr lang="en-US" sz="1000" b="1" dirty="0"/>
          </a:p>
          <a:p>
            <a:pPr eaLnBrk="1" hangingPunct="1"/>
            <a:endParaRPr lang="en-US" dirty="0" smtClean="0">
              <a:solidFill>
                <a:srgbClr val="FFC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Nature’s Positive Predispositions of Humans as a Species</a:t>
            </a:r>
            <a:endParaRPr lang="en-US" dirty="0"/>
          </a:p>
        </p:txBody>
      </p:sp>
      <p:sp>
        <p:nvSpPr>
          <p:cNvPr id="3" name="Content Placeholder 2"/>
          <p:cNvSpPr>
            <a:spLocks noGrp="1"/>
          </p:cNvSpPr>
          <p:nvPr>
            <p:ph idx="1"/>
          </p:nvPr>
        </p:nvSpPr>
        <p:spPr>
          <a:xfrm>
            <a:off x="381000" y="1600200"/>
            <a:ext cx="8229600" cy="4525963"/>
          </a:xfrm>
          <a:solidFill>
            <a:schemeClr val="bg1"/>
          </a:solidFill>
        </p:spPr>
        <p:txBody>
          <a:bodyPr/>
          <a:lstStyle/>
          <a:p>
            <a:r>
              <a:rPr lang="en-US" sz="2400" dirty="0" smtClean="0"/>
              <a:t>1. Predisposed to form and sustain long term positive nurturing relationships.</a:t>
            </a:r>
          </a:p>
          <a:p>
            <a:r>
              <a:rPr lang="en-US" sz="2400" dirty="0" smtClean="0"/>
              <a:t>2. Predisposed to seek moral and spiritual meaning and positive nurturing relationships are the central foundation for positive moral and spiritual development.</a:t>
            </a:r>
          </a:p>
          <a:p>
            <a:r>
              <a:rPr lang="en-US" sz="2400" dirty="0" smtClean="0"/>
              <a:t>3. Positive nurturing relationships increase our spiritual connection to the transcendent which significantly improve our physical and emotional health</a:t>
            </a:r>
          </a:p>
          <a:p>
            <a:r>
              <a:rPr lang="en-US" sz="2400" dirty="0" smtClean="0"/>
              <a:t>4. Positive nurturing relationships alter brain development in ways that profoundly positively affect our long term health.</a:t>
            </a:r>
          </a:p>
          <a:p>
            <a:endParaRPr lang="en-US" sz="2400" dirty="0"/>
          </a:p>
          <a:p>
            <a:pPr marL="0" indent="0" algn="r">
              <a:buNone/>
            </a:pPr>
            <a:endParaRPr lang="en-US" sz="1000" b="1" dirty="0" smtClean="0"/>
          </a:p>
          <a:p>
            <a:pPr marL="0" indent="0" algn="r">
              <a:buNone/>
            </a:pPr>
            <a:endParaRPr lang="en-US" sz="1000" b="1" dirty="0"/>
          </a:p>
          <a:p>
            <a:pPr marL="0" indent="0" algn="r">
              <a:buNone/>
            </a:pPr>
            <a:r>
              <a:rPr lang="en-US" sz="1000" b="1" dirty="0" smtClean="0"/>
              <a:t>P. 10-11</a:t>
            </a:r>
          </a:p>
        </p:txBody>
      </p:sp>
    </p:spTree>
    <p:extLst>
      <p:ext uri="{BB962C8B-B14F-4D97-AF65-F5344CB8AC3E}">
        <p14:creationId xmlns:p14="http://schemas.microsoft.com/office/powerpoint/2010/main" val="39772540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a:xfrm>
            <a:off x="457200" y="457200"/>
            <a:ext cx="8229600" cy="1143000"/>
          </a:xfrm>
        </p:spPr>
        <p:txBody>
          <a:bodyPr/>
          <a:lstStyle/>
          <a:p>
            <a:pPr eaLnBrk="1" hangingPunct="1"/>
            <a:r>
              <a:rPr lang="en-US" dirty="0" smtClean="0">
                <a:solidFill>
                  <a:srgbClr val="FF0000"/>
                </a:solidFill>
              </a:rPr>
              <a:t>Chapter 8</a:t>
            </a:r>
            <a:br>
              <a:rPr lang="en-US" dirty="0" smtClean="0">
                <a:solidFill>
                  <a:srgbClr val="FF0000"/>
                </a:solidFill>
              </a:rPr>
            </a:br>
            <a:r>
              <a:rPr lang="en-US" dirty="0" smtClean="0">
                <a:solidFill>
                  <a:srgbClr val="FF0000"/>
                </a:solidFill>
              </a:rPr>
              <a:t>Successful Implementation Criteria</a:t>
            </a:r>
          </a:p>
        </p:txBody>
      </p:sp>
      <p:sp>
        <p:nvSpPr>
          <p:cNvPr id="2" name="Content Placeholder 1"/>
          <p:cNvSpPr>
            <a:spLocks noGrp="1"/>
          </p:cNvSpPr>
          <p:nvPr>
            <p:ph idx="1"/>
          </p:nvPr>
        </p:nvSpPr>
        <p:spPr>
          <a:xfrm>
            <a:off x="457200" y="2057400"/>
            <a:ext cx="8229600" cy="4525963"/>
          </a:xfrm>
        </p:spPr>
        <p:txBody>
          <a:bodyPr rtlCol="0">
            <a:normAutofit/>
          </a:bodyPr>
          <a:lstStyle/>
          <a:p>
            <a:pPr marL="109537" indent="0" eaLnBrk="1" fontAlgn="auto" hangingPunct="1">
              <a:spcAft>
                <a:spcPts val="0"/>
              </a:spcAft>
              <a:buFont typeface="Wingdings 3"/>
              <a:buNone/>
              <a:defRPr/>
            </a:pPr>
            <a:r>
              <a:rPr lang="en-US" sz="4000" dirty="0" smtClean="0">
                <a:solidFill>
                  <a:srgbClr val="002060"/>
                </a:solidFill>
              </a:rPr>
              <a:t>There are three criteria that are crucial to successful implementation of the Nurturing Parenting Programs:</a:t>
            </a:r>
          </a:p>
          <a:p>
            <a:pPr marL="623887" indent="-514350" eaLnBrk="1" fontAlgn="auto" hangingPunct="1">
              <a:spcAft>
                <a:spcPts val="0"/>
              </a:spcAft>
              <a:buFont typeface="Wingdings 3"/>
              <a:buAutoNum type="arabicPeriod"/>
              <a:defRPr/>
            </a:pPr>
            <a:endParaRPr lang="en-US"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r>
              <a:rPr lang="en-US" sz="1000" b="1" dirty="0" smtClean="0"/>
              <a:t>P. 46</a:t>
            </a:r>
            <a:endParaRPr lang="en-US" sz="1000" b="1"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p:cNvSpPr>
            <a:spLocks noGrp="1"/>
          </p:cNvSpPr>
          <p:nvPr>
            <p:ph type="title"/>
          </p:nvPr>
        </p:nvSpPr>
        <p:spPr/>
        <p:txBody>
          <a:bodyPr/>
          <a:lstStyle/>
          <a:p>
            <a:pPr eaLnBrk="1" hangingPunct="1"/>
            <a:r>
              <a:rPr lang="en-US" sz="3600" dirty="0" smtClean="0"/>
              <a:t> </a:t>
            </a:r>
            <a:r>
              <a:rPr lang="en-US" sz="3600" dirty="0" smtClean="0">
                <a:solidFill>
                  <a:srgbClr val="FF0000"/>
                </a:solidFill>
              </a:rPr>
              <a:t>Pre-Process and Post Program Assessment</a:t>
            </a:r>
          </a:p>
        </p:txBody>
      </p:sp>
      <p:sp>
        <p:nvSpPr>
          <p:cNvPr id="2" name="Content Placeholder 1"/>
          <p:cNvSpPr>
            <a:spLocks noGrp="1"/>
          </p:cNvSpPr>
          <p:nvPr>
            <p:ph idx="1"/>
          </p:nvPr>
        </p:nvSpPr>
        <p:spPr>
          <a:xfrm>
            <a:off x="457200" y="1600200"/>
            <a:ext cx="8229600" cy="4876800"/>
          </a:xfrm>
        </p:spPr>
        <p:txBody>
          <a:bodyPr rtlCol="0">
            <a:normAutofit/>
          </a:bodyPr>
          <a:lstStyle/>
          <a:p>
            <a:pPr marL="109537" indent="0" eaLnBrk="1" fontAlgn="auto" hangingPunct="1">
              <a:spcAft>
                <a:spcPts val="0"/>
              </a:spcAft>
              <a:buFont typeface="Wingdings 3" pitchFamily="18" charset="2"/>
              <a:buNone/>
              <a:defRPr/>
            </a:pPr>
            <a:r>
              <a:rPr lang="en-US" sz="3600" dirty="0" smtClean="0">
                <a:solidFill>
                  <a:srgbClr val="00B050"/>
                </a:solidFill>
              </a:rPr>
              <a:t>1.  Assessing the </a:t>
            </a:r>
            <a:r>
              <a:rPr lang="en-US" sz="3600" dirty="0">
                <a:solidFill>
                  <a:srgbClr val="00B050"/>
                </a:solidFill>
              </a:rPr>
              <a:t>needs </a:t>
            </a:r>
            <a:r>
              <a:rPr lang="en-US" sz="3600" dirty="0" smtClean="0">
                <a:solidFill>
                  <a:srgbClr val="00B050"/>
                </a:solidFill>
              </a:rPr>
              <a:t>of the family </a:t>
            </a:r>
            <a:r>
              <a:rPr lang="en-US" sz="3600" dirty="0">
                <a:solidFill>
                  <a:srgbClr val="00B050"/>
                </a:solidFill>
              </a:rPr>
              <a:t>and  </a:t>
            </a:r>
            <a:r>
              <a:rPr lang="en-US" sz="3600" dirty="0" smtClean="0">
                <a:solidFill>
                  <a:srgbClr val="00B050"/>
                </a:solidFill>
              </a:rPr>
              <a:t>   </a:t>
            </a:r>
          </a:p>
          <a:p>
            <a:pPr marL="109537" indent="0" eaLnBrk="1" fontAlgn="auto" hangingPunct="1">
              <a:spcAft>
                <a:spcPts val="0"/>
              </a:spcAft>
              <a:buFont typeface="Wingdings 3" pitchFamily="18" charset="2"/>
              <a:buNone/>
              <a:defRPr/>
            </a:pPr>
            <a:r>
              <a:rPr lang="en-US" sz="3600" dirty="0">
                <a:solidFill>
                  <a:srgbClr val="00B050"/>
                </a:solidFill>
              </a:rPr>
              <a:t> </a:t>
            </a:r>
            <a:r>
              <a:rPr lang="en-US" sz="3600" dirty="0" smtClean="0">
                <a:solidFill>
                  <a:srgbClr val="00B050"/>
                </a:solidFill>
              </a:rPr>
              <a:t>    implementing </a:t>
            </a:r>
            <a:r>
              <a:rPr lang="en-US" sz="3600" dirty="0">
                <a:solidFill>
                  <a:srgbClr val="00B050"/>
                </a:solidFill>
              </a:rPr>
              <a:t>the right  </a:t>
            </a:r>
            <a:r>
              <a:rPr lang="en-US" sz="3600" dirty="0" smtClean="0">
                <a:solidFill>
                  <a:srgbClr val="00B050"/>
                </a:solidFill>
              </a:rPr>
              <a:t> </a:t>
            </a:r>
          </a:p>
          <a:p>
            <a:pPr marL="109537" indent="0" eaLnBrk="1" fontAlgn="auto" hangingPunct="1">
              <a:spcAft>
                <a:spcPts val="0"/>
              </a:spcAft>
              <a:buFont typeface="Wingdings 3" pitchFamily="18" charset="2"/>
              <a:buNone/>
              <a:defRPr/>
            </a:pPr>
            <a:r>
              <a:rPr lang="en-US" sz="3600" dirty="0">
                <a:solidFill>
                  <a:srgbClr val="00B050"/>
                </a:solidFill>
              </a:rPr>
              <a:t> </a:t>
            </a:r>
            <a:r>
              <a:rPr lang="en-US" sz="3600" dirty="0" smtClean="0">
                <a:solidFill>
                  <a:srgbClr val="00B050"/>
                </a:solidFill>
              </a:rPr>
              <a:t>    program</a:t>
            </a:r>
            <a:r>
              <a:rPr lang="en-US" sz="3600" dirty="0">
                <a:solidFill>
                  <a:srgbClr val="00B050"/>
                </a:solidFill>
              </a:rPr>
              <a:t>, the right model with  </a:t>
            </a:r>
            <a:r>
              <a:rPr lang="en-US" sz="3600" dirty="0" smtClean="0">
                <a:solidFill>
                  <a:srgbClr val="00B050"/>
                </a:solidFill>
              </a:rPr>
              <a:t>  </a:t>
            </a:r>
          </a:p>
          <a:p>
            <a:pPr marL="109537" indent="0" eaLnBrk="1" fontAlgn="auto" hangingPunct="1">
              <a:spcAft>
                <a:spcPts val="0"/>
              </a:spcAft>
              <a:buFont typeface="Wingdings 3" pitchFamily="18" charset="2"/>
              <a:buNone/>
              <a:defRPr/>
            </a:pPr>
            <a:r>
              <a:rPr lang="en-US" sz="3600" dirty="0">
                <a:solidFill>
                  <a:srgbClr val="00B050"/>
                </a:solidFill>
              </a:rPr>
              <a:t> </a:t>
            </a:r>
            <a:r>
              <a:rPr lang="en-US" sz="3600" dirty="0" smtClean="0">
                <a:solidFill>
                  <a:srgbClr val="00B050"/>
                </a:solidFill>
              </a:rPr>
              <a:t>    the </a:t>
            </a:r>
            <a:r>
              <a:rPr lang="en-US" sz="3600" dirty="0">
                <a:solidFill>
                  <a:srgbClr val="00B050"/>
                </a:solidFill>
              </a:rPr>
              <a:t>right </a:t>
            </a:r>
            <a:r>
              <a:rPr lang="en-US" sz="3600" dirty="0" smtClean="0">
                <a:solidFill>
                  <a:srgbClr val="00B050"/>
                </a:solidFill>
              </a:rPr>
              <a:t>dosage and monitoring</a:t>
            </a:r>
          </a:p>
          <a:p>
            <a:pPr marL="109537" indent="0" eaLnBrk="1" fontAlgn="auto" hangingPunct="1">
              <a:spcAft>
                <a:spcPts val="0"/>
              </a:spcAft>
              <a:buFont typeface="Wingdings 3" pitchFamily="18" charset="2"/>
              <a:buNone/>
              <a:defRPr/>
            </a:pPr>
            <a:r>
              <a:rPr lang="en-US" sz="3600" dirty="0">
                <a:solidFill>
                  <a:srgbClr val="00B050"/>
                </a:solidFill>
              </a:rPr>
              <a:t> </a:t>
            </a:r>
            <a:r>
              <a:rPr lang="en-US" sz="3600" dirty="0" smtClean="0">
                <a:solidFill>
                  <a:srgbClr val="00B050"/>
                </a:solidFill>
              </a:rPr>
              <a:t>    individual and family progress</a:t>
            </a:r>
            <a:r>
              <a:rPr lang="en-US" sz="3600" dirty="0" smtClean="0">
                <a:solidFill>
                  <a:srgbClr val="00B050"/>
                </a:solidFill>
              </a:rPr>
              <a:t>.</a:t>
            </a:r>
          </a:p>
          <a:p>
            <a:pPr marL="109537" indent="0" eaLnBrk="1" fontAlgn="auto" hangingPunct="1">
              <a:spcAft>
                <a:spcPts val="0"/>
              </a:spcAft>
              <a:buFont typeface="Wingdings 3" pitchFamily="18" charset="2"/>
              <a:buNone/>
              <a:defRPr/>
            </a:pPr>
            <a:endParaRPr lang="en-US" sz="3600" dirty="0">
              <a:solidFill>
                <a:srgbClr val="00B050"/>
              </a:solidFill>
            </a:endParaRPr>
          </a:p>
          <a:p>
            <a:pPr marL="109537" indent="0" algn="r" eaLnBrk="1" fontAlgn="auto" hangingPunct="1">
              <a:spcAft>
                <a:spcPts val="0"/>
              </a:spcAft>
              <a:buNone/>
              <a:defRPr/>
            </a:pPr>
            <a:endParaRPr lang="en-US" sz="1000" b="1" dirty="0" smtClean="0"/>
          </a:p>
          <a:p>
            <a:pPr marL="109537" indent="0" algn="r" eaLnBrk="1" fontAlgn="auto" hangingPunct="1">
              <a:spcAft>
                <a:spcPts val="0"/>
              </a:spcAft>
              <a:buNone/>
              <a:defRPr/>
            </a:pPr>
            <a:endParaRPr lang="en-US" sz="1000" b="1" dirty="0"/>
          </a:p>
          <a:p>
            <a:pPr marL="109537" indent="0" algn="r" eaLnBrk="1" fontAlgn="auto" hangingPunct="1">
              <a:spcAft>
                <a:spcPts val="0"/>
              </a:spcAft>
              <a:buNone/>
              <a:defRPr/>
            </a:pPr>
            <a:endParaRPr lang="en-US" sz="1000" b="1" dirty="0" smtClean="0"/>
          </a:p>
          <a:p>
            <a:pPr marL="109537" indent="0" algn="r" eaLnBrk="1" fontAlgn="auto" hangingPunct="1">
              <a:spcAft>
                <a:spcPts val="0"/>
              </a:spcAft>
              <a:buNone/>
              <a:defRPr/>
            </a:pPr>
            <a:endParaRPr lang="en-US" sz="1000" b="1" dirty="0"/>
          </a:p>
          <a:p>
            <a:pPr marL="109537" indent="0" algn="r" eaLnBrk="1" fontAlgn="auto" hangingPunct="1">
              <a:spcAft>
                <a:spcPts val="0"/>
              </a:spcAft>
              <a:buNone/>
              <a:defRPr/>
            </a:pPr>
            <a:r>
              <a:rPr lang="en-US" sz="1000" b="1" dirty="0" smtClean="0"/>
              <a:t>P</a:t>
            </a:r>
            <a:r>
              <a:rPr lang="en-US" sz="1000" b="1" dirty="0"/>
              <a:t>. </a:t>
            </a:r>
            <a:r>
              <a:rPr lang="en-US" sz="1000" b="1" dirty="0" smtClean="0"/>
              <a:t>46</a:t>
            </a:r>
            <a:endParaRPr lang="en-US" sz="1000" b="1" dirty="0"/>
          </a:p>
          <a:p>
            <a:pPr marL="109537" indent="0" eaLnBrk="1" fontAlgn="auto" hangingPunct="1">
              <a:spcAft>
                <a:spcPts val="0"/>
              </a:spcAft>
              <a:buFont typeface="Wingdings 3" pitchFamily="18" charset="2"/>
              <a:buNone/>
              <a:defRPr/>
            </a:pPr>
            <a:endParaRPr lang="en-US" sz="3600" dirty="0">
              <a:solidFill>
                <a:srgbClr val="00B05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dirty="0" smtClean="0"/>
              <a:t>Keeping the Program Fidelity</a:t>
            </a:r>
          </a:p>
        </p:txBody>
      </p:sp>
      <p:sp>
        <p:nvSpPr>
          <p:cNvPr id="84995" name="Content Placeholder 2"/>
          <p:cNvSpPr>
            <a:spLocks noGrp="1"/>
          </p:cNvSpPr>
          <p:nvPr>
            <p:ph idx="1"/>
          </p:nvPr>
        </p:nvSpPr>
        <p:spPr>
          <a:xfrm>
            <a:off x="457200" y="1600200"/>
            <a:ext cx="8229600" cy="4800600"/>
          </a:xfrm>
        </p:spPr>
        <p:txBody>
          <a:bodyPr/>
          <a:lstStyle/>
          <a:p>
            <a:pPr marL="0" indent="0" eaLnBrk="1" hangingPunct="1">
              <a:buFont typeface="Arial" charset="0"/>
              <a:buNone/>
            </a:pPr>
            <a:r>
              <a:rPr lang="en-US" dirty="0" smtClean="0"/>
              <a:t>2. Maintaining the program fidelity means implementing the program as it was designed. However, flexibility is also important to ensure parents needs are being met. </a:t>
            </a:r>
          </a:p>
          <a:p>
            <a:pPr marL="0" indent="0" eaLnBrk="1" hangingPunct="1">
              <a:buFont typeface="Arial" charset="0"/>
              <a:buNone/>
            </a:pPr>
            <a:r>
              <a:rPr lang="en-US" dirty="0" smtClean="0"/>
              <a:t>Critical is keeping the fidelity to the program philosophy, the staffing, gathering pre, process and post program data, and respecting how dosage relates to the levels of prevention</a:t>
            </a:r>
            <a:r>
              <a:rPr lang="en-US" dirty="0" smtClean="0"/>
              <a:t>.</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a:t>
            </a:r>
            <a:r>
              <a:rPr lang="en-US" sz="1000" b="1" dirty="0"/>
              <a:t>. </a:t>
            </a:r>
            <a:r>
              <a:rPr lang="en-US" sz="1000" b="1" dirty="0" smtClean="0"/>
              <a:t>46</a:t>
            </a:r>
            <a:endParaRPr lang="en-US" sz="1000" b="1" dirty="0"/>
          </a:p>
          <a:p>
            <a:pPr marL="0" indent="0" eaLnBrk="1" hangingPunct="1">
              <a:buFont typeface="Arial" charset="0"/>
              <a:buNone/>
            </a:pPr>
            <a:endParaRPr lang="en-US" dirty="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eaLnBrk="1" hangingPunct="1"/>
            <a:r>
              <a:rPr lang="en-US" dirty="0" smtClean="0"/>
              <a:t> </a:t>
            </a:r>
            <a:r>
              <a:rPr lang="en-US" sz="3600" dirty="0" smtClean="0">
                <a:solidFill>
                  <a:srgbClr val="FF0000"/>
                </a:solidFill>
              </a:rPr>
              <a:t>Competent Program Facilitators</a:t>
            </a:r>
          </a:p>
        </p:txBody>
      </p:sp>
      <p:sp>
        <p:nvSpPr>
          <p:cNvPr id="2" name="Content Placeholder 1"/>
          <p:cNvSpPr>
            <a:spLocks noGrp="1"/>
          </p:cNvSpPr>
          <p:nvPr>
            <p:ph idx="1"/>
          </p:nvPr>
        </p:nvSpPr>
        <p:spPr>
          <a:xfrm>
            <a:off x="457200" y="1600200"/>
            <a:ext cx="8229600" cy="4876800"/>
          </a:xfrm>
        </p:spPr>
        <p:txBody>
          <a:bodyPr rtlCol="0">
            <a:normAutofit/>
          </a:bodyPr>
          <a:lstStyle/>
          <a:p>
            <a:pPr marL="109728" indent="0" eaLnBrk="1" fontAlgn="auto" hangingPunct="1">
              <a:spcAft>
                <a:spcPts val="0"/>
              </a:spcAft>
              <a:buFont typeface="Wingdings 3"/>
              <a:buNone/>
              <a:defRPr/>
            </a:pPr>
            <a:r>
              <a:rPr lang="en-US" sz="3600" dirty="0">
                <a:solidFill>
                  <a:srgbClr val="0070C0"/>
                </a:solidFill>
              </a:rPr>
              <a:t>3</a:t>
            </a:r>
            <a:r>
              <a:rPr lang="en-US" sz="3600" dirty="0" smtClean="0">
                <a:solidFill>
                  <a:srgbClr val="0070C0"/>
                </a:solidFill>
              </a:rPr>
              <a:t>. Employing </a:t>
            </a:r>
            <a:r>
              <a:rPr lang="en-US" sz="3600" dirty="0">
                <a:solidFill>
                  <a:srgbClr val="0070C0"/>
                </a:solidFill>
              </a:rPr>
              <a:t>trained </a:t>
            </a:r>
            <a:r>
              <a:rPr lang="en-US" sz="3600" dirty="0" smtClean="0">
                <a:solidFill>
                  <a:srgbClr val="0070C0"/>
                </a:solidFill>
              </a:rPr>
              <a:t>and </a:t>
            </a:r>
          </a:p>
          <a:p>
            <a:pPr marL="109728" indent="0" eaLnBrk="1" fontAlgn="auto" hangingPunct="1">
              <a:spcAft>
                <a:spcPts val="0"/>
              </a:spcAft>
              <a:buFont typeface="Wingdings 3"/>
              <a:buNone/>
              <a:defRPr/>
            </a:pPr>
            <a:r>
              <a:rPr lang="en-US" sz="3600" dirty="0">
                <a:solidFill>
                  <a:srgbClr val="0070C0"/>
                </a:solidFill>
              </a:rPr>
              <a:t> </a:t>
            </a:r>
            <a:r>
              <a:rPr lang="en-US" sz="3600" dirty="0" smtClean="0">
                <a:solidFill>
                  <a:srgbClr val="0070C0"/>
                </a:solidFill>
              </a:rPr>
              <a:t>   competent </a:t>
            </a:r>
            <a:r>
              <a:rPr lang="en-US" sz="3600" dirty="0">
                <a:solidFill>
                  <a:srgbClr val="0070C0"/>
                </a:solidFill>
              </a:rPr>
              <a:t>professionals and </a:t>
            </a:r>
            <a:r>
              <a:rPr lang="en-US" sz="3600" dirty="0" smtClean="0">
                <a:solidFill>
                  <a:srgbClr val="0070C0"/>
                </a:solidFill>
              </a:rPr>
              <a:t>  </a:t>
            </a:r>
          </a:p>
          <a:p>
            <a:pPr marL="109728" indent="0" eaLnBrk="1" fontAlgn="auto" hangingPunct="1">
              <a:spcAft>
                <a:spcPts val="0"/>
              </a:spcAft>
              <a:buFont typeface="Wingdings 3"/>
              <a:buNone/>
              <a:defRPr/>
            </a:pPr>
            <a:r>
              <a:rPr lang="en-US" sz="3600" dirty="0">
                <a:solidFill>
                  <a:srgbClr val="0070C0"/>
                </a:solidFill>
              </a:rPr>
              <a:t> </a:t>
            </a:r>
            <a:r>
              <a:rPr lang="en-US" sz="3600" dirty="0" smtClean="0">
                <a:solidFill>
                  <a:srgbClr val="0070C0"/>
                </a:solidFill>
              </a:rPr>
              <a:t>   paraprofessionals </a:t>
            </a:r>
            <a:r>
              <a:rPr lang="en-US" sz="3600" dirty="0">
                <a:solidFill>
                  <a:srgbClr val="0070C0"/>
                </a:solidFill>
              </a:rPr>
              <a:t>capable of </a:t>
            </a:r>
            <a:endParaRPr lang="en-US" sz="3600" dirty="0" smtClean="0">
              <a:solidFill>
                <a:srgbClr val="0070C0"/>
              </a:solidFill>
            </a:endParaRPr>
          </a:p>
          <a:p>
            <a:pPr marL="109728" indent="0" eaLnBrk="1" fontAlgn="auto" hangingPunct="1">
              <a:spcAft>
                <a:spcPts val="0"/>
              </a:spcAft>
              <a:buFont typeface="Wingdings 3"/>
              <a:buNone/>
              <a:defRPr/>
            </a:pPr>
            <a:r>
              <a:rPr lang="en-US" sz="3600" dirty="0">
                <a:solidFill>
                  <a:srgbClr val="0070C0"/>
                </a:solidFill>
              </a:rPr>
              <a:t> </a:t>
            </a:r>
            <a:r>
              <a:rPr lang="en-US" sz="3600" dirty="0" smtClean="0">
                <a:solidFill>
                  <a:srgbClr val="0070C0"/>
                </a:solidFill>
              </a:rPr>
              <a:t>   facilitating </a:t>
            </a:r>
            <a:r>
              <a:rPr lang="en-US" sz="3600" dirty="0">
                <a:solidFill>
                  <a:srgbClr val="0070C0"/>
                </a:solidFill>
              </a:rPr>
              <a:t>the growth of parents </a:t>
            </a:r>
            <a:endParaRPr lang="en-US" sz="3600" dirty="0" smtClean="0">
              <a:solidFill>
                <a:srgbClr val="0070C0"/>
              </a:solidFill>
            </a:endParaRPr>
          </a:p>
          <a:p>
            <a:pPr marL="109728" indent="0" eaLnBrk="1" fontAlgn="auto" hangingPunct="1">
              <a:spcAft>
                <a:spcPts val="0"/>
              </a:spcAft>
              <a:buFont typeface="Wingdings 3"/>
              <a:buNone/>
              <a:defRPr/>
            </a:pPr>
            <a:r>
              <a:rPr lang="en-US" sz="3600" dirty="0">
                <a:solidFill>
                  <a:srgbClr val="0070C0"/>
                </a:solidFill>
              </a:rPr>
              <a:t> </a:t>
            </a:r>
            <a:r>
              <a:rPr lang="en-US" sz="3600" dirty="0" smtClean="0">
                <a:solidFill>
                  <a:srgbClr val="0070C0"/>
                </a:solidFill>
              </a:rPr>
              <a:t>   and </a:t>
            </a:r>
            <a:r>
              <a:rPr lang="en-US" sz="3600" dirty="0">
                <a:solidFill>
                  <a:srgbClr val="0070C0"/>
                </a:solidFill>
              </a:rPr>
              <a:t>children</a:t>
            </a:r>
            <a:r>
              <a:rPr lang="en-US" sz="3600" dirty="0" smtClean="0">
                <a:solidFill>
                  <a:srgbClr val="0070C0"/>
                </a:solidFill>
              </a:rPr>
              <a:t>.</a:t>
            </a: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a:t>
            </a:r>
            <a:r>
              <a:rPr lang="en-US" sz="1000" b="1" dirty="0"/>
              <a:t>. </a:t>
            </a:r>
            <a:r>
              <a:rPr lang="en-US" sz="1000" b="1" dirty="0" smtClean="0"/>
              <a:t>46</a:t>
            </a:r>
            <a:endParaRPr lang="en-US" sz="1000" b="1" dirty="0"/>
          </a:p>
          <a:p>
            <a:pPr marL="109728" indent="0" eaLnBrk="1" fontAlgn="auto" hangingPunct="1">
              <a:spcAft>
                <a:spcPts val="0"/>
              </a:spcAft>
              <a:buFont typeface="Wingdings 3"/>
              <a:buNone/>
              <a:defRPr/>
            </a:pPr>
            <a:endParaRPr lang="en-US" sz="3600" dirty="0">
              <a:solidFill>
                <a:srgbClr val="0070C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sz="4000" dirty="0" smtClean="0"/>
              <a:t> Nurturing </a:t>
            </a:r>
            <a:r>
              <a:rPr lang="en-US" sz="4000" dirty="0"/>
              <a:t>Program</a:t>
            </a:r>
            <a:br>
              <a:rPr lang="en-US" sz="4000" dirty="0"/>
            </a:br>
            <a:r>
              <a:rPr lang="en-US" sz="4000" dirty="0" smtClean="0"/>
              <a:t> </a:t>
            </a:r>
            <a:r>
              <a:rPr lang="en-US" sz="4000" dirty="0"/>
              <a:t>Facilitator</a:t>
            </a:r>
            <a:r>
              <a:rPr lang="en-US" sz="2400" dirty="0"/>
              <a:t>  </a:t>
            </a:r>
            <a:r>
              <a:rPr lang="en-US" sz="4000" dirty="0"/>
              <a:t>is a </a:t>
            </a:r>
            <a:r>
              <a:rPr lang="en-US" sz="4000" dirty="0">
                <a:solidFill>
                  <a:srgbClr val="7030A0"/>
                </a:solidFill>
              </a:rPr>
              <a:t>Philosopher</a:t>
            </a:r>
            <a:endParaRPr lang="en-US" dirty="0"/>
          </a:p>
        </p:txBody>
      </p:sp>
      <p:sp>
        <p:nvSpPr>
          <p:cNvPr id="87043" name="Content Placeholder 1"/>
          <p:cNvSpPr>
            <a:spLocks noGrp="1"/>
          </p:cNvSpPr>
          <p:nvPr>
            <p:ph idx="1"/>
          </p:nvPr>
        </p:nvSpPr>
        <p:spPr>
          <a:xfrm>
            <a:off x="457200" y="1646238"/>
            <a:ext cx="8229600" cy="4525962"/>
          </a:xfrm>
        </p:spPr>
        <p:txBody>
          <a:bodyPr/>
          <a:lstStyle/>
          <a:p>
            <a:pPr eaLnBrk="1" hangingPunct="1"/>
            <a:r>
              <a:rPr lang="en-US" sz="2400" dirty="0" smtClean="0">
                <a:solidFill>
                  <a:srgbClr val="00B050"/>
                </a:solidFill>
              </a:rPr>
              <a:t>Philosophy is a well thought out set of beliefs.</a:t>
            </a:r>
          </a:p>
          <a:p>
            <a:pPr eaLnBrk="1" hangingPunct="1"/>
            <a:endParaRPr lang="en-US" sz="1400" dirty="0" smtClean="0">
              <a:solidFill>
                <a:srgbClr val="00B050"/>
              </a:solidFill>
            </a:endParaRPr>
          </a:p>
          <a:p>
            <a:pPr eaLnBrk="1" hangingPunct="1"/>
            <a:r>
              <a:rPr lang="en-US" sz="2400" dirty="0" smtClean="0">
                <a:solidFill>
                  <a:srgbClr val="EB3D94"/>
                </a:solidFill>
              </a:rPr>
              <a:t>A defined philosophy allows individuals to make conscious, congruent choices.</a:t>
            </a:r>
          </a:p>
          <a:p>
            <a:pPr eaLnBrk="1" hangingPunct="1"/>
            <a:endParaRPr lang="en-US" sz="1400" dirty="0" smtClean="0">
              <a:solidFill>
                <a:srgbClr val="EB3D94"/>
              </a:solidFill>
            </a:endParaRPr>
          </a:p>
          <a:p>
            <a:pPr eaLnBrk="1" hangingPunct="1"/>
            <a:r>
              <a:rPr lang="en-US" sz="2400" dirty="0" smtClean="0">
                <a:solidFill>
                  <a:srgbClr val="0070C0"/>
                </a:solidFill>
              </a:rPr>
              <a:t>Parenting entails a set of unconscious beliefs and practices that have been past down and recycled to another generation of children without understanding or challenge.</a:t>
            </a:r>
          </a:p>
          <a:p>
            <a:pPr eaLnBrk="1" hangingPunct="1"/>
            <a:endParaRPr lang="en-US" sz="1400" dirty="0" smtClean="0">
              <a:solidFill>
                <a:srgbClr val="0070C0"/>
              </a:solidFill>
            </a:endParaRPr>
          </a:p>
          <a:p>
            <a:pPr eaLnBrk="1" hangingPunct="1"/>
            <a:r>
              <a:rPr lang="en-US" sz="2400" dirty="0" smtClean="0">
                <a:solidFill>
                  <a:srgbClr val="660066"/>
                </a:solidFill>
              </a:rPr>
              <a:t>The best parents make conscious, informed choices in raising their children</a:t>
            </a:r>
            <a:r>
              <a:rPr lang="en-US" sz="2400" dirty="0" smtClean="0">
                <a:solidFill>
                  <a:srgbClr val="660066"/>
                </a:solidFill>
              </a:rPr>
              <a:t>.</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a:t>
            </a:r>
            <a:r>
              <a:rPr lang="en-US" sz="1000" b="1" dirty="0"/>
              <a:t>. </a:t>
            </a:r>
            <a:r>
              <a:rPr lang="en-US" sz="1000" b="1" dirty="0" smtClean="0"/>
              <a:t>46</a:t>
            </a:r>
            <a:endParaRPr lang="en-US" sz="1000" b="1" dirty="0"/>
          </a:p>
          <a:p>
            <a:pPr eaLnBrk="1" hangingPunct="1"/>
            <a:endParaRPr lang="en-US" sz="2400" dirty="0" smtClean="0">
              <a:solidFill>
                <a:srgbClr val="660066"/>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p:cNvSpPr>
            <a:spLocks noGrp="1"/>
          </p:cNvSpPr>
          <p:nvPr>
            <p:ph type="title"/>
          </p:nvPr>
        </p:nvSpPr>
        <p:spPr/>
        <p:txBody>
          <a:bodyPr/>
          <a:lstStyle/>
          <a:p>
            <a:pPr eaLnBrk="1" hangingPunct="1"/>
            <a:r>
              <a:rPr lang="en-US" dirty="0" smtClean="0"/>
              <a:t> </a:t>
            </a:r>
            <a:r>
              <a:rPr lang="en-US" dirty="0" smtClean="0">
                <a:solidFill>
                  <a:srgbClr val="FF0000"/>
                </a:solidFill>
              </a:rPr>
              <a:t>Nurturing Parenting Philosophy</a:t>
            </a:r>
          </a:p>
        </p:txBody>
      </p:sp>
      <p:sp>
        <p:nvSpPr>
          <p:cNvPr id="2" name="Content Placeholder 1"/>
          <p:cNvSpPr>
            <a:spLocks noGrp="1"/>
          </p:cNvSpPr>
          <p:nvPr>
            <p:ph idx="1"/>
          </p:nvPr>
        </p:nvSpPr>
        <p:spPr>
          <a:xfrm>
            <a:off x="533400" y="1785938"/>
            <a:ext cx="8077200" cy="4614862"/>
          </a:xfrm>
        </p:spPr>
        <p:txBody>
          <a:bodyPr rtlCol="0">
            <a:normAutofit fontScale="92500" lnSpcReduction="10000"/>
          </a:bodyPr>
          <a:lstStyle/>
          <a:p>
            <a:pPr marL="365760" indent="-256032" eaLnBrk="1" fontAlgn="auto" hangingPunct="1">
              <a:spcAft>
                <a:spcPts val="0"/>
              </a:spcAft>
              <a:buFont typeface="Wingdings 3"/>
              <a:buNone/>
              <a:defRPr/>
            </a:pPr>
            <a:r>
              <a:rPr lang="en-US" sz="2800" dirty="0">
                <a:solidFill>
                  <a:schemeClr val="accent1">
                    <a:lumMod val="75000"/>
                  </a:schemeClr>
                </a:solidFill>
              </a:rPr>
              <a:t>Nurturing embraces the philosophy </a:t>
            </a:r>
            <a:r>
              <a:rPr lang="en-US" sz="2800" dirty="0" smtClean="0">
                <a:solidFill>
                  <a:schemeClr val="accent1">
                    <a:lumMod val="75000"/>
                  </a:schemeClr>
                </a:solidFill>
              </a:rPr>
              <a:t>of raising </a:t>
            </a:r>
            <a:r>
              <a:rPr lang="en-US" sz="2800" dirty="0">
                <a:solidFill>
                  <a:schemeClr val="accent1">
                    <a:lumMod val="75000"/>
                  </a:schemeClr>
                </a:solidFill>
              </a:rPr>
              <a:t>children in </a:t>
            </a:r>
            <a:r>
              <a:rPr lang="en-US" sz="2800" dirty="0" smtClean="0">
                <a:solidFill>
                  <a:schemeClr val="accent1">
                    <a:lumMod val="75000"/>
                  </a:schemeClr>
                </a:solidFill>
              </a:rPr>
              <a:t>caring, compassionate  and empowering (non-violent) environments.</a:t>
            </a:r>
          </a:p>
          <a:p>
            <a:pPr marL="365760" indent="-256032" eaLnBrk="1" fontAlgn="auto" hangingPunct="1">
              <a:spcAft>
                <a:spcPts val="0"/>
              </a:spcAft>
              <a:buFont typeface="Wingdings 3"/>
              <a:buNone/>
              <a:defRPr/>
            </a:pPr>
            <a:endParaRPr lang="en-US" sz="2800" dirty="0">
              <a:solidFill>
                <a:schemeClr val="accent1">
                  <a:lumMod val="75000"/>
                </a:schemeClr>
              </a:solidFill>
            </a:endParaRPr>
          </a:p>
          <a:p>
            <a:pPr marL="365760" indent="-256032" eaLnBrk="1" fontAlgn="auto" hangingPunct="1">
              <a:spcAft>
                <a:spcPts val="0"/>
              </a:spcAft>
              <a:buFont typeface="Wingdings 3"/>
              <a:buChar char=""/>
              <a:defRPr/>
            </a:pPr>
            <a:r>
              <a:rPr lang="en-US" sz="2400" dirty="0">
                <a:solidFill>
                  <a:srgbClr val="7030A0"/>
                </a:solidFill>
              </a:rPr>
              <a:t>Building family attachments, empathy, and compassion </a:t>
            </a:r>
            <a:endParaRPr lang="en-US" sz="2400" dirty="0" smtClean="0">
              <a:solidFill>
                <a:srgbClr val="7030A0"/>
              </a:solidFill>
            </a:endParaRPr>
          </a:p>
          <a:p>
            <a:pPr marL="365760" indent="-256032" eaLnBrk="1" fontAlgn="auto" hangingPunct="1">
              <a:spcAft>
                <a:spcPts val="0"/>
              </a:spcAft>
              <a:buFont typeface="Wingdings 3"/>
              <a:buChar char=""/>
              <a:defRPr/>
            </a:pPr>
            <a:r>
              <a:rPr lang="en-US" sz="2400" dirty="0" smtClean="0">
                <a:solidFill>
                  <a:srgbClr val="7030A0"/>
                </a:solidFill>
              </a:rPr>
              <a:t>Understanding brain development and functioning</a:t>
            </a:r>
            <a:endParaRPr lang="en-US" sz="2400" dirty="0">
              <a:solidFill>
                <a:srgbClr val="7030A0"/>
              </a:solidFill>
            </a:endParaRPr>
          </a:p>
          <a:p>
            <a:pPr marL="365760" indent="-256032" eaLnBrk="1" fontAlgn="auto" hangingPunct="1">
              <a:spcAft>
                <a:spcPts val="0"/>
              </a:spcAft>
              <a:buFont typeface="Wingdings 3"/>
              <a:buChar char=""/>
              <a:defRPr/>
            </a:pPr>
            <a:r>
              <a:rPr lang="en-US" sz="2400" dirty="0">
                <a:solidFill>
                  <a:srgbClr val="7030A0"/>
                </a:solidFill>
              </a:rPr>
              <a:t>Enhancing </a:t>
            </a:r>
            <a:r>
              <a:rPr lang="en-US" sz="2400" dirty="0" smtClean="0">
                <a:solidFill>
                  <a:srgbClr val="7030A0"/>
                </a:solidFill>
              </a:rPr>
              <a:t>self-concept, self esteem and self worth</a:t>
            </a:r>
            <a:endParaRPr lang="en-US" sz="2400" dirty="0">
              <a:solidFill>
                <a:srgbClr val="7030A0"/>
              </a:solidFill>
            </a:endParaRPr>
          </a:p>
          <a:p>
            <a:pPr marL="365760" indent="-256032" eaLnBrk="1" fontAlgn="auto" hangingPunct="1">
              <a:spcAft>
                <a:spcPts val="0"/>
              </a:spcAft>
              <a:buFont typeface="Wingdings 3"/>
              <a:buChar char=""/>
              <a:defRPr/>
            </a:pPr>
            <a:r>
              <a:rPr lang="en-US" sz="2400" dirty="0">
                <a:solidFill>
                  <a:srgbClr val="7030A0"/>
                </a:solidFill>
              </a:rPr>
              <a:t>Empowering children, teens and adults</a:t>
            </a:r>
          </a:p>
          <a:p>
            <a:pPr marL="365760" indent="-256032" eaLnBrk="1" fontAlgn="auto" hangingPunct="1">
              <a:spcAft>
                <a:spcPts val="0"/>
              </a:spcAft>
              <a:buFont typeface="Wingdings 3"/>
              <a:buChar char=""/>
              <a:defRPr/>
            </a:pPr>
            <a:r>
              <a:rPr lang="en-US" sz="2400" dirty="0">
                <a:solidFill>
                  <a:srgbClr val="7030A0"/>
                </a:solidFill>
              </a:rPr>
              <a:t>Teaching discipline with dignity</a:t>
            </a:r>
          </a:p>
          <a:p>
            <a:pPr marL="365760" indent="-256032" eaLnBrk="1" fontAlgn="auto" hangingPunct="1">
              <a:spcAft>
                <a:spcPts val="0"/>
              </a:spcAft>
              <a:buFont typeface="Wingdings 3"/>
              <a:buChar char=""/>
              <a:defRPr/>
            </a:pPr>
            <a:r>
              <a:rPr lang="en-US" sz="2400" dirty="0">
                <a:solidFill>
                  <a:srgbClr val="7030A0"/>
                </a:solidFill>
              </a:rPr>
              <a:t>Increasing self-awareness and acceptance</a:t>
            </a:r>
          </a:p>
          <a:p>
            <a:pPr marL="365760" indent="-256032" eaLnBrk="1" fontAlgn="auto" hangingPunct="1">
              <a:spcAft>
                <a:spcPts val="0"/>
              </a:spcAft>
              <a:buFont typeface="Wingdings 3"/>
              <a:buChar char=""/>
              <a:defRPr/>
            </a:pPr>
            <a:r>
              <a:rPr lang="en-US" sz="2400" dirty="0">
                <a:solidFill>
                  <a:srgbClr val="7030A0"/>
                </a:solidFill>
              </a:rPr>
              <a:t>Promoting fun, laughter, and </a:t>
            </a:r>
            <a:r>
              <a:rPr lang="en-US" sz="2400" dirty="0" smtClean="0">
                <a:solidFill>
                  <a:srgbClr val="7030A0"/>
                </a:solidFill>
              </a:rPr>
              <a:t>play</a:t>
            </a:r>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r>
              <a:rPr lang="en-US" sz="1100" b="1" dirty="0" smtClean="0"/>
              <a:t>P</a:t>
            </a:r>
            <a:r>
              <a:rPr lang="en-US" sz="1100" b="1" dirty="0"/>
              <a:t>. </a:t>
            </a:r>
            <a:r>
              <a:rPr lang="en-US" sz="1100" b="1" dirty="0" smtClean="0"/>
              <a:t>46</a:t>
            </a:r>
            <a:endParaRPr lang="en-US" sz="1100" b="1" dirty="0"/>
          </a:p>
          <a:p>
            <a:pPr marL="109728" indent="0" eaLnBrk="1" fontAlgn="auto" hangingPunct="1">
              <a:spcAft>
                <a:spcPts val="0"/>
              </a:spcAft>
              <a:buNone/>
              <a:defRPr/>
            </a:pPr>
            <a:endParaRPr lang="en-US" sz="2400" dirty="0">
              <a:solidFill>
                <a:srgbClr val="7030A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Nurturing </a:t>
            </a:r>
            <a:r>
              <a:rPr lang="en-US" dirty="0"/>
              <a:t>Program </a:t>
            </a:r>
            <a:br>
              <a:rPr lang="en-US" dirty="0"/>
            </a:br>
            <a:r>
              <a:rPr lang="en-US" dirty="0" smtClean="0"/>
              <a:t>Facilitator </a:t>
            </a:r>
            <a:r>
              <a:rPr lang="en-US" dirty="0"/>
              <a:t>is a </a:t>
            </a:r>
            <a:r>
              <a:rPr lang="en-US" dirty="0">
                <a:solidFill>
                  <a:srgbClr val="7030A0"/>
                </a:solidFill>
              </a:rPr>
              <a:t>Scientist</a:t>
            </a:r>
            <a:endParaRPr lang="en-US" dirty="0"/>
          </a:p>
        </p:txBody>
      </p:sp>
      <p:sp>
        <p:nvSpPr>
          <p:cNvPr id="2" name="Content Placeholder 1"/>
          <p:cNvSpPr>
            <a:spLocks noGrp="1"/>
          </p:cNvSpPr>
          <p:nvPr>
            <p:ph idx="1"/>
          </p:nvPr>
        </p:nvSpPr>
        <p:spPr>
          <a:xfrm>
            <a:off x="457200" y="1862138"/>
            <a:ext cx="8229600" cy="4538662"/>
          </a:xfrm>
        </p:spPr>
        <p:txBody>
          <a:bodyPr rtlCol="0">
            <a:normAutofit fontScale="92500" lnSpcReduction="10000"/>
          </a:bodyPr>
          <a:lstStyle/>
          <a:p>
            <a:pPr marL="365760" indent="-256032" eaLnBrk="1" fontAlgn="auto" hangingPunct="1">
              <a:spcAft>
                <a:spcPts val="0"/>
              </a:spcAft>
              <a:buFont typeface="Wingdings 3"/>
              <a:buChar char=""/>
              <a:defRPr/>
            </a:pPr>
            <a:r>
              <a:rPr lang="en-US" dirty="0" smtClean="0"/>
              <a:t>Is current of recent research being conducted on the effectiveness of parenting education.</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r>
              <a:rPr lang="en-US" dirty="0" smtClean="0"/>
              <a:t>Is competent in explaining &amp; demonstrating the functions of program assessment and evaluation.</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r>
              <a:rPr lang="en-US" dirty="0" smtClean="0"/>
              <a:t>Is aware of the differences between opinions, beliefs, personal experiences, personal truths, and scientific facts when presenting information</a:t>
            </a:r>
            <a:r>
              <a:rPr lang="en-US" dirty="0" smtClean="0"/>
              <a:t>.</a:t>
            </a:r>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r>
              <a:rPr lang="en-US" sz="1100" b="1" dirty="0" smtClean="0"/>
              <a:t>P</a:t>
            </a:r>
            <a:r>
              <a:rPr lang="en-US" sz="1100" b="1" dirty="0"/>
              <a:t>. </a:t>
            </a:r>
            <a:r>
              <a:rPr lang="en-US" sz="1100" b="1" dirty="0" smtClean="0"/>
              <a:t>46</a:t>
            </a:r>
            <a:endParaRPr lang="en-US" sz="1100" b="1" dirty="0"/>
          </a:p>
          <a:p>
            <a:pPr marL="109728" indent="0" eaLnBrk="1" fontAlgn="auto" hangingPunct="1">
              <a:spcAft>
                <a:spcPts val="0"/>
              </a:spcAft>
              <a:buNone/>
              <a:defRPr/>
            </a:pPr>
            <a:endParaRPr lang="en-US" dirty="0" smtClean="0"/>
          </a:p>
          <a:p>
            <a:pPr marL="109537" indent="0" eaLnBrk="1" fontAlgn="auto" hangingPunct="1">
              <a:spcAft>
                <a:spcPts val="0"/>
              </a:spcAft>
              <a:buFont typeface="Wingdings 3"/>
              <a:buNone/>
              <a:defRPr/>
            </a:pPr>
            <a:endParaRPr lang="en-US" dirty="0" smtClean="0"/>
          </a:p>
          <a:p>
            <a:pPr marL="365760" indent="-256032" eaLnBrk="1" fontAlgn="auto" hangingPunct="1">
              <a:spcAft>
                <a:spcPts val="0"/>
              </a:spcAft>
              <a:buFont typeface="Wingdings 3"/>
              <a:buChar char=""/>
              <a:defRPr/>
            </a:pPr>
            <a:endParaRPr lang="en-US"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p:nvPr>
        </p:nvSpPr>
        <p:spPr/>
        <p:txBody>
          <a:bodyPr/>
          <a:lstStyle/>
          <a:p>
            <a:pPr eaLnBrk="1" hangingPunct="1"/>
            <a:r>
              <a:rPr lang="en-US" sz="3600" dirty="0" smtClean="0">
                <a:solidFill>
                  <a:srgbClr val="FF0000"/>
                </a:solidFill>
              </a:rPr>
              <a:t>The Science of Nurturing Programs                </a:t>
            </a:r>
          </a:p>
        </p:txBody>
      </p:sp>
      <p:sp>
        <p:nvSpPr>
          <p:cNvPr id="2" name="Content Placeholder 1"/>
          <p:cNvSpPr>
            <a:spLocks noGrp="1"/>
          </p:cNvSpPr>
          <p:nvPr>
            <p:ph idx="1"/>
          </p:nvPr>
        </p:nvSpPr>
        <p:spPr>
          <a:xfrm>
            <a:off x="381000" y="1524000"/>
            <a:ext cx="8229600" cy="4525963"/>
          </a:xfrm>
        </p:spPr>
        <p:txBody>
          <a:bodyPr rtlCol="0">
            <a:normAutofit fontScale="25000" lnSpcReduction="20000"/>
          </a:bodyPr>
          <a:lstStyle/>
          <a:p>
            <a:pPr marL="365760" indent="-256032" eaLnBrk="1" fontAlgn="auto" hangingPunct="1">
              <a:spcAft>
                <a:spcPts val="0"/>
              </a:spcAft>
              <a:buFont typeface="Wingdings 3"/>
              <a:buNone/>
              <a:defRPr/>
            </a:pPr>
            <a:r>
              <a:rPr lang="en-US" sz="12800" dirty="0">
                <a:solidFill>
                  <a:schemeClr val="accent1">
                    <a:lumMod val="75000"/>
                  </a:schemeClr>
                </a:solidFill>
              </a:rPr>
              <a:t>Nurturing embraces </a:t>
            </a:r>
            <a:r>
              <a:rPr lang="en-US" sz="12800" dirty="0" smtClean="0">
                <a:solidFill>
                  <a:schemeClr val="accent1">
                    <a:lumMod val="75000"/>
                  </a:schemeClr>
                </a:solidFill>
              </a:rPr>
              <a:t>the power of  science and research in the prevention and treatment of child abuse and neglect</a:t>
            </a:r>
            <a:r>
              <a:rPr lang="en-US" sz="8000" dirty="0" smtClean="0">
                <a:solidFill>
                  <a:schemeClr val="accent1">
                    <a:lumMod val="75000"/>
                  </a:schemeClr>
                </a:solidFill>
              </a:rPr>
              <a:t>.</a:t>
            </a:r>
          </a:p>
          <a:p>
            <a:pPr marL="365760" indent="-256032" eaLnBrk="1" fontAlgn="auto" hangingPunct="1">
              <a:spcAft>
                <a:spcPts val="0"/>
              </a:spcAft>
              <a:buFont typeface="Wingdings 3"/>
              <a:buNone/>
              <a:defRPr/>
            </a:pPr>
            <a:endParaRPr lang="en-US" dirty="0" smtClean="0">
              <a:solidFill>
                <a:schemeClr val="accent1">
                  <a:lumMod val="75000"/>
                </a:schemeClr>
              </a:solidFill>
            </a:endParaRPr>
          </a:p>
          <a:p>
            <a:pPr marL="452628" eaLnBrk="1" fontAlgn="auto" hangingPunct="1">
              <a:spcAft>
                <a:spcPts val="0"/>
              </a:spcAft>
              <a:defRPr/>
            </a:pPr>
            <a:r>
              <a:rPr lang="en-US" sz="9600" dirty="0" smtClean="0">
                <a:solidFill>
                  <a:schemeClr val="accent2">
                    <a:lumMod val="50000"/>
                  </a:schemeClr>
                </a:solidFill>
              </a:rPr>
              <a:t>The </a:t>
            </a:r>
            <a:r>
              <a:rPr lang="en-US" sz="9600" dirty="0">
                <a:solidFill>
                  <a:schemeClr val="accent2">
                    <a:lumMod val="50000"/>
                  </a:schemeClr>
                </a:solidFill>
              </a:rPr>
              <a:t>impact of long term dysfunction on brain </a:t>
            </a:r>
            <a:r>
              <a:rPr lang="en-US" sz="9600" dirty="0" smtClean="0">
                <a:solidFill>
                  <a:schemeClr val="accent2">
                    <a:lumMod val="50000"/>
                  </a:schemeClr>
                </a:solidFill>
              </a:rPr>
              <a:t>functioning requiring long-term treatments.</a:t>
            </a:r>
          </a:p>
          <a:p>
            <a:pPr marL="452628" eaLnBrk="1" fontAlgn="auto" hangingPunct="1">
              <a:spcAft>
                <a:spcPts val="0"/>
              </a:spcAft>
              <a:defRPr/>
            </a:pPr>
            <a:r>
              <a:rPr lang="en-US" sz="9600" dirty="0" smtClean="0">
                <a:solidFill>
                  <a:schemeClr val="accent2">
                    <a:lumMod val="50000"/>
                  </a:schemeClr>
                </a:solidFill>
              </a:rPr>
              <a:t>The relationship between assessment and program development and modifications.</a:t>
            </a:r>
          </a:p>
          <a:p>
            <a:pPr marL="452628" eaLnBrk="1" fontAlgn="auto" hangingPunct="1">
              <a:spcAft>
                <a:spcPts val="0"/>
              </a:spcAft>
              <a:defRPr/>
            </a:pPr>
            <a:r>
              <a:rPr lang="en-US" sz="9600" dirty="0" smtClean="0">
                <a:solidFill>
                  <a:schemeClr val="accent2">
                    <a:lumMod val="50000"/>
                  </a:schemeClr>
                </a:solidFill>
              </a:rPr>
              <a:t>Newest research on brain chemistry and it’s effects on human behavior.</a:t>
            </a:r>
          </a:p>
          <a:p>
            <a:pPr marL="452628" eaLnBrk="1" fontAlgn="auto" hangingPunct="1">
              <a:spcAft>
                <a:spcPts val="0"/>
              </a:spcAft>
              <a:defRPr/>
            </a:pPr>
            <a:r>
              <a:rPr lang="en-US" sz="9600" dirty="0" smtClean="0">
                <a:solidFill>
                  <a:schemeClr val="accent2">
                    <a:lumMod val="50000"/>
                  </a:schemeClr>
                </a:solidFill>
              </a:rPr>
              <a:t>Understanding the ACE study and the ramifications of CAN on long term health.</a:t>
            </a:r>
          </a:p>
          <a:p>
            <a:pPr marL="452628" eaLnBrk="1" fontAlgn="auto" hangingPunct="1">
              <a:spcAft>
                <a:spcPts val="0"/>
              </a:spcAft>
              <a:defRPr/>
            </a:pPr>
            <a:r>
              <a:rPr lang="en-US" sz="9600" dirty="0" smtClean="0">
                <a:solidFill>
                  <a:schemeClr val="accent2">
                    <a:lumMod val="50000"/>
                  </a:schemeClr>
                </a:solidFill>
              </a:rPr>
              <a:t>Understanding and explaining some of the key findings of the Nurturing Parenting Programs.</a:t>
            </a:r>
          </a:p>
          <a:p>
            <a:pPr marL="109728" indent="0" algn="r" eaLnBrk="1" fontAlgn="auto" hangingPunct="1">
              <a:spcAft>
                <a:spcPts val="0"/>
              </a:spcAft>
              <a:buNone/>
              <a:defRPr/>
            </a:pPr>
            <a:r>
              <a:rPr lang="en-US" sz="4000" b="1" dirty="0" smtClean="0"/>
              <a:t>P .47</a:t>
            </a:r>
            <a:endParaRPr lang="en-US" sz="4000" b="1" dirty="0"/>
          </a:p>
          <a:p>
            <a:pPr marL="452628" eaLnBrk="1" fontAlgn="auto" hangingPunct="1">
              <a:spcAft>
                <a:spcPts val="0"/>
              </a:spcAft>
              <a:defRPr/>
            </a:pPr>
            <a:endParaRPr lang="en-US" sz="2400" dirty="0" smtClean="0">
              <a:solidFill>
                <a:schemeClr val="accent2">
                  <a:lumMod val="50000"/>
                </a:schemeClr>
              </a:solidFill>
            </a:endParaRPr>
          </a:p>
          <a:p>
            <a:pPr marL="365760" indent="-256032" eaLnBrk="1" fontAlgn="auto" hangingPunct="1">
              <a:spcAft>
                <a:spcPts val="0"/>
              </a:spcAft>
              <a:buFont typeface="Wingdings 3"/>
              <a:buNone/>
              <a:defRPr/>
            </a:pPr>
            <a:endParaRPr lang="en-US" sz="2400" dirty="0" smtClean="0">
              <a:solidFill>
                <a:schemeClr val="accent2">
                  <a:lumMod val="50000"/>
                </a:schemeClr>
              </a:solidFill>
            </a:endParaRPr>
          </a:p>
          <a:p>
            <a:pPr marL="365760" indent="-256032" eaLnBrk="1" fontAlgn="auto" hangingPunct="1">
              <a:spcAft>
                <a:spcPts val="0"/>
              </a:spcAft>
              <a:buFont typeface="Wingdings 3"/>
              <a:buNone/>
              <a:defRPr/>
            </a:pPr>
            <a:r>
              <a:rPr lang="en-US" sz="2400" dirty="0">
                <a:solidFill>
                  <a:schemeClr val="accent2">
                    <a:lumMod val="50000"/>
                  </a:schemeClr>
                </a:solidFill>
              </a:rPr>
              <a:t> </a:t>
            </a:r>
            <a:r>
              <a:rPr lang="en-US" sz="2400" dirty="0" smtClean="0">
                <a:solidFill>
                  <a:schemeClr val="accent2">
                    <a:lumMod val="50000"/>
                  </a:schemeClr>
                </a:solidFill>
              </a:rPr>
              <a:t>   </a:t>
            </a:r>
            <a:endParaRPr lang="en-US" sz="2400" dirty="0">
              <a:solidFill>
                <a:schemeClr val="accent2">
                  <a:lumMod val="50000"/>
                </a:schemeClr>
              </a:solidFill>
            </a:endParaRPr>
          </a:p>
          <a:p>
            <a:pPr marL="566928" indent="-457200" eaLnBrk="1" fontAlgn="auto" hangingPunct="1">
              <a:spcAft>
                <a:spcPts val="0"/>
              </a:spcAft>
              <a:defRPr/>
            </a:pPr>
            <a:endParaRPr lang="en-US" dirty="0">
              <a:solidFill>
                <a:schemeClr val="accent1">
                  <a:lumMod val="75000"/>
                </a:schemeClr>
              </a:solidFill>
            </a:endParaRPr>
          </a:p>
          <a:p>
            <a:pPr marL="365760" indent="-256032" eaLnBrk="1" fontAlgn="auto" hangingPunct="1">
              <a:spcAft>
                <a:spcPts val="0"/>
              </a:spcAft>
              <a:buFont typeface="Wingdings 3"/>
              <a:buChar char=""/>
              <a:defRPr/>
            </a:pPr>
            <a:endParaRPr lang="en-US" dirty="0">
              <a:solidFill>
                <a:srgbClr val="7030A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     Nurturing Program              Facilitator </a:t>
            </a:r>
            <a:r>
              <a:rPr lang="en-US" dirty="0"/>
              <a:t>is a </a:t>
            </a:r>
            <a:r>
              <a:rPr lang="en-US" dirty="0">
                <a:solidFill>
                  <a:srgbClr val="7030A0"/>
                </a:solidFill>
              </a:rPr>
              <a:t>Clinician</a:t>
            </a:r>
            <a:endParaRPr lang="en-US" dirty="0"/>
          </a:p>
        </p:txBody>
      </p:sp>
      <p:sp>
        <p:nvSpPr>
          <p:cNvPr id="91139" name="Content Placeholder 1"/>
          <p:cNvSpPr>
            <a:spLocks noGrp="1"/>
          </p:cNvSpPr>
          <p:nvPr>
            <p:ph idx="1"/>
          </p:nvPr>
        </p:nvSpPr>
        <p:spPr>
          <a:xfrm>
            <a:off x="457200" y="1646238"/>
            <a:ext cx="8229600" cy="4754562"/>
          </a:xfrm>
        </p:spPr>
        <p:txBody>
          <a:bodyPr/>
          <a:lstStyle/>
          <a:p>
            <a:pPr eaLnBrk="1" hangingPunct="1"/>
            <a:r>
              <a:rPr lang="en-US" sz="2400" dirty="0" smtClean="0"/>
              <a:t>Understands the motivations and reinforcements of behavior.</a:t>
            </a:r>
          </a:p>
          <a:p>
            <a:pPr eaLnBrk="1" hangingPunct="1"/>
            <a:endParaRPr lang="en-US" sz="1400" dirty="0" smtClean="0"/>
          </a:p>
          <a:p>
            <a:pPr eaLnBrk="1" hangingPunct="1"/>
            <a:r>
              <a:rPr lang="en-US" sz="2400" dirty="0" smtClean="0"/>
              <a:t>Aware of the impact the quality of childhood has on the life styles and parenting styles of adults.</a:t>
            </a:r>
          </a:p>
          <a:p>
            <a:pPr eaLnBrk="1" hangingPunct="1"/>
            <a:endParaRPr lang="en-US" sz="1400" dirty="0" smtClean="0"/>
          </a:p>
          <a:p>
            <a:pPr eaLnBrk="1" hangingPunct="1"/>
            <a:r>
              <a:rPr lang="en-US" sz="2400" dirty="0" smtClean="0"/>
              <a:t>Understands how the brain normalizes repeated experiences and develops neurological pathways.</a:t>
            </a:r>
          </a:p>
          <a:p>
            <a:pPr eaLnBrk="1" hangingPunct="1"/>
            <a:endParaRPr lang="en-US" sz="1400" dirty="0" smtClean="0"/>
          </a:p>
          <a:p>
            <a:pPr eaLnBrk="1" hangingPunct="1"/>
            <a:r>
              <a:rPr lang="en-US" sz="2400" dirty="0" smtClean="0"/>
              <a:t>Understands and accepts one’s own personal history and influence as a facilitator. </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a:t>
            </a:r>
            <a:r>
              <a:rPr lang="en-US" sz="1000" b="1" dirty="0"/>
              <a:t>. </a:t>
            </a:r>
            <a:r>
              <a:rPr lang="en-US" sz="1000" b="1" dirty="0" smtClean="0"/>
              <a:t>47</a:t>
            </a:r>
            <a:endParaRPr lang="en-US" sz="1000" b="1" dirty="0"/>
          </a:p>
          <a:p>
            <a:pPr marL="0" indent="0" eaLnBrk="1" hangingPunct="1">
              <a:buNone/>
            </a:pPr>
            <a:endParaRPr lang="en-US"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p:cNvSpPr>
            <a:spLocks noGrp="1"/>
          </p:cNvSpPr>
          <p:nvPr>
            <p:ph type="title"/>
          </p:nvPr>
        </p:nvSpPr>
        <p:spPr/>
        <p:txBody>
          <a:bodyPr/>
          <a:lstStyle/>
          <a:p>
            <a:pPr eaLnBrk="1" hangingPunct="1"/>
            <a:r>
              <a:rPr lang="en-US" sz="3600" dirty="0" smtClean="0">
                <a:solidFill>
                  <a:srgbClr val="FF0000"/>
                </a:solidFill>
              </a:rPr>
              <a:t>Clinical aspects of the Nurturing Programs</a:t>
            </a:r>
          </a:p>
        </p:txBody>
      </p:sp>
      <p:sp>
        <p:nvSpPr>
          <p:cNvPr id="2" name="Content Placeholder 1"/>
          <p:cNvSpPr>
            <a:spLocks noGrp="1"/>
          </p:cNvSpPr>
          <p:nvPr>
            <p:ph idx="1"/>
          </p:nvPr>
        </p:nvSpPr>
        <p:spPr>
          <a:xfrm>
            <a:off x="457200" y="1676400"/>
            <a:ext cx="8229600" cy="4724400"/>
          </a:xfrm>
        </p:spPr>
        <p:txBody>
          <a:bodyPr rtlCol="0">
            <a:normAutofit fontScale="70000" lnSpcReduction="20000"/>
          </a:bodyPr>
          <a:lstStyle/>
          <a:p>
            <a:pPr marL="365760" indent="-256032" eaLnBrk="1" fontAlgn="auto" hangingPunct="1">
              <a:spcAft>
                <a:spcPts val="0"/>
              </a:spcAft>
              <a:buFont typeface="Wingdings 3"/>
              <a:buNone/>
              <a:defRPr/>
            </a:pPr>
            <a:r>
              <a:rPr lang="en-US" dirty="0" smtClean="0">
                <a:solidFill>
                  <a:schemeClr val="accent1">
                    <a:lumMod val="75000"/>
                  </a:schemeClr>
                </a:solidFill>
              </a:rPr>
              <a:t>Nurturing </a:t>
            </a:r>
            <a:r>
              <a:rPr lang="en-US" dirty="0">
                <a:solidFill>
                  <a:schemeClr val="accent1">
                    <a:lumMod val="75000"/>
                  </a:schemeClr>
                </a:solidFill>
              </a:rPr>
              <a:t>embraces the </a:t>
            </a:r>
            <a:r>
              <a:rPr lang="en-US" sz="4000" dirty="0">
                <a:solidFill>
                  <a:schemeClr val="accent1">
                    <a:lumMod val="75000"/>
                  </a:schemeClr>
                </a:solidFill>
              </a:rPr>
              <a:t>clinical</a:t>
            </a:r>
            <a:r>
              <a:rPr lang="en-US" dirty="0">
                <a:solidFill>
                  <a:schemeClr val="accent1">
                    <a:lumMod val="75000"/>
                  </a:schemeClr>
                </a:solidFill>
              </a:rPr>
              <a:t> </a:t>
            </a:r>
            <a:endParaRPr lang="en-US" dirty="0" smtClean="0">
              <a:solidFill>
                <a:schemeClr val="accent1">
                  <a:lumMod val="75000"/>
                </a:schemeClr>
              </a:solidFill>
            </a:endParaRPr>
          </a:p>
          <a:p>
            <a:pPr marL="365760" indent="-256032" eaLnBrk="1" fontAlgn="auto" hangingPunct="1">
              <a:spcAft>
                <a:spcPts val="0"/>
              </a:spcAft>
              <a:buFont typeface="Wingdings 3"/>
              <a:buNone/>
              <a:defRPr/>
            </a:pPr>
            <a:r>
              <a:rPr lang="en-US" dirty="0" smtClean="0">
                <a:solidFill>
                  <a:schemeClr val="accent1">
                    <a:lumMod val="75000"/>
                  </a:schemeClr>
                </a:solidFill>
              </a:rPr>
              <a:t>understanding </a:t>
            </a:r>
            <a:r>
              <a:rPr lang="en-US" dirty="0">
                <a:solidFill>
                  <a:schemeClr val="accent1">
                    <a:lumMod val="75000"/>
                  </a:schemeClr>
                </a:solidFill>
              </a:rPr>
              <a:t>of human behavior including</a:t>
            </a:r>
            <a:r>
              <a:rPr lang="en-US" dirty="0" smtClean="0">
                <a:solidFill>
                  <a:schemeClr val="accent1">
                    <a:lumMod val="75000"/>
                  </a:schemeClr>
                </a:solidFill>
              </a:rPr>
              <a:t>:</a:t>
            </a:r>
          </a:p>
          <a:p>
            <a:pPr marL="365760" indent="-256032" eaLnBrk="1" fontAlgn="auto" hangingPunct="1">
              <a:spcAft>
                <a:spcPts val="0"/>
              </a:spcAft>
              <a:buFont typeface="Wingdings 3"/>
              <a:buNone/>
              <a:defRPr/>
            </a:pPr>
            <a:endParaRPr lang="en-US" dirty="0">
              <a:solidFill>
                <a:schemeClr val="accent1">
                  <a:lumMod val="75000"/>
                </a:schemeClr>
              </a:solidFill>
            </a:endParaRPr>
          </a:p>
          <a:p>
            <a:pPr marL="365760" indent="-256032" eaLnBrk="1" fontAlgn="auto" hangingPunct="1">
              <a:spcAft>
                <a:spcPts val="0"/>
              </a:spcAft>
              <a:defRPr/>
            </a:pPr>
            <a:r>
              <a:rPr lang="en-US" dirty="0">
                <a:solidFill>
                  <a:srgbClr val="7030A0"/>
                </a:solidFill>
              </a:rPr>
              <a:t>Basic needs of human beings and role </a:t>
            </a:r>
            <a:r>
              <a:rPr lang="en-US" dirty="0" smtClean="0">
                <a:solidFill>
                  <a:srgbClr val="7030A0"/>
                </a:solidFill>
              </a:rPr>
              <a:t>identity</a:t>
            </a:r>
          </a:p>
          <a:p>
            <a:pPr marL="365760" indent="-256032" eaLnBrk="1" fontAlgn="auto" hangingPunct="1">
              <a:spcAft>
                <a:spcPts val="0"/>
              </a:spcAft>
              <a:defRPr/>
            </a:pPr>
            <a:endParaRPr lang="en-US" sz="1800" dirty="0">
              <a:solidFill>
                <a:srgbClr val="7030A0"/>
              </a:solidFill>
            </a:endParaRPr>
          </a:p>
          <a:p>
            <a:pPr marL="365760" indent="-256032" eaLnBrk="1" fontAlgn="auto" hangingPunct="1">
              <a:spcAft>
                <a:spcPts val="0"/>
              </a:spcAft>
              <a:defRPr/>
            </a:pPr>
            <a:r>
              <a:rPr lang="en-US" dirty="0">
                <a:solidFill>
                  <a:srgbClr val="7030A0"/>
                </a:solidFill>
              </a:rPr>
              <a:t>Differences between “being” (our </a:t>
            </a:r>
            <a:r>
              <a:rPr lang="en-US" dirty="0" smtClean="0">
                <a:solidFill>
                  <a:srgbClr val="7030A0"/>
                </a:solidFill>
              </a:rPr>
              <a:t>humanness</a:t>
            </a:r>
            <a:r>
              <a:rPr lang="en-US" dirty="0">
                <a:solidFill>
                  <a:srgbClr val="7030A0"/>
                </a:solidFill>
              </a:rPr>
              <a:t>) and “doing” (our behavior</a:t>
            </a:r>
            <a:r>
              <a:rPr lang="en-US" dirty="0" smtClean="0">
                <a:solidFill>
                  <a:srgbClr val="7030A0"/>
                </a:solidFill>
              </a:rPr>
              <a:t>).</a:t>
            </a:r>
          </a:p>
          <a:p>
            <a:pPr marL="365760" indent="-256032" eaLnBrk="1" fontAlgn="auto" hangingPunct="1">
              <a:spcAft>
                <a:spcPts val="0"/>
              </a:spcAft>
              <a:defRPr/>
            </a:pPr>
            <a:endParaRPr lang="en-US" sz="1800" dirty="0">
              <a:solidFill>
                <a:srgbClr val="7030A0"/>
              </a:solidFill>
            </a:endParaRPr>
          </a:p>
          <a:p>
            <a:pPr marL="365760" indent="-256032" eaLnBrk="1" fontAlgn="auto" hangingPunct="1">
              <a:spcAft>
                <a:spcPts val="0"/>
              </a:spcAft>
              <a:defRPr/>
            </a:pPr>
            <a:r>
              <a:rPr lang="en-US" dirty="0" smtClean="0">
                <a:solidFill>
                  <a:srgbClr val="7030A0"/>
                </a:solidFill>
              </a:rPr>
              <a:t>The </a:t>
            </a:r>
            <a:r>
              <a:rPr lang="en-US" dirty="0">
                <a:solidFill>
                  <a:srgbClr val="7030A0"/>
                </a:solidFill>
              </a:rPr>
              <a:t>key aspects of bonding, attachment attunement, and </a:t>
            </a:r>
            <a:r>
              <a:rPr lang="en-US" dirty="0" smtClean="0">
                <a:solidFill>
                  <a:srgbClr val="7030A0"/>
                </a:solidFill>
              </a:rPr>
              <a:t>empathy.</a:t>
            </a:r>
          </a:p>
          <a:p>
            <a:pPr marL="365760" indent="-256032" eaLnBrk="1" fontAlgn="auto" hangingPunct="1">
              <a:spcAft>
                <a:spcPts val="0"/>
              </a:spcAft>
              <a:defRPr/>
            </a:pPr>
            <a:endParaRPr lang="en-US" sz="1600" dirty="0" smtClean="0">
              <a:solidFill>
                <a:srgbClr val="7030A0"/>
              </a:solidFill>
            </a:endParaRPr>
          </a:p>
          <a:p>
            <a:pPr marL="365760" indent="-256032" eaLnBrk="1" fontAlgn="auto" hangingPunct="1">
              <a:spcAft>
                <a:spcPts val="0"/>
              </a:spcAft>
              <a:defRPr/>
            </a:pPr>
            <a:r>
              <a:rPr lang="en-US" dirty="0" smtClean="0">
                <a:solidFill>
                  <a:srgbClr val="7030A0"/>
                </a:solidFill>
              </a:rPr>
              <a:t>How brain chemistry influences our behavior.</a:t>
            </a:r>
          </a:p>
          <a:p>
            <a:pPr marL="365760" indent="-256032" eaLnBrk="1" fontAlgn="auto" hangingPunct="1">
              <a:spcAft>
                <a:spcPts val="0"/>
              </a:spcAft>
              <a:defRPr/>
            </a:pPr>
            <a:endParaRPr lang="en-US" sz="1600" dirty="0" smtClean="0">
              <a:solidFill>
                <a:srgbClr val="7030A0"/>
              </a:solidFill>
            </a:endParaRPr>
          </a:p>
          <a:p>
            <a:pPr marL="365760" indent="-256032" eaLnBrk="1" fontAlgn="auto" hangingPunct="1">
              <a:spcAft>
                <a:spcPts val="0"/>
              </a:spcAft>
              <a:defRPr/>
            </a:pPr>
            <a:r>
              <a:rPr lang="en-US" dirty="0" smtClean="0">
                <a:solidFill>
                  <a:srgbClr val="7030A0"/>
                </a:solidFill>
              </a:rPr>
              <a:t>Differences between male and female brains</a:t>
            </a:r>
            <a:r>
              <a:rPr lang="en-US" dirty="0" smtClean="0">
                <a:solidFill>
                  <a:srgbClr val="7030A0"/>
                </a:solidFill>
              </a:rPr>
              <a:t>.</a:t>
            </a:r>
          </a:p>
          <a:p>
            <a:pPr marL="109728" indent="0" algn="r" eaLnBrk="1" fontAlgn="auto" hangingPunct="1">
              <a:spcAft>
                <a:spcPts val="0"/>
              </a:spcAft>
              <a:buNone/>
              <a:defRPr/>
            </a:pPr>
            <a:endParaRPr lang="en-US" sz="1400" b="1" dirty="0" smtClean="0"/>
          </a:p>
          <a:p>
            <a:pPr marL="109728" indent="0" algn="r" eaLnBrk="1" fontAlgn="auto" hangingPunct="1">
              <a:spcAft>
                <a:spcPts val="0"/>
              </a:spcAft>
              <a:buNone/>
              <a:defRPr/>
            </a:pPr>
            <a:endParaRPr lang="en-US" sz="1400" b="1" dirty="0"/>
          </a:p>
          <a:p>
            <a:pPr marL="109728" indent="0" algn="r" eaLnBrk="1" fontAlgn="auto" hangingPunct="1">
              <a:spcAft>
                <a:spcPts val="0"/>
              </a:spcAft>
              <a:buNone/>
              <a:defRPr/>
            </a:pPr>
            <a:endParaRPr lang="en-US" sz="1400" b="1" dirty="0" smtClean="0"/>
          </a:p>
          <a:p>
            <a:pPr marL="109728" indent="0" algn="r" eaLnBrk="1" fontAlgn="auto" hangingPunct="1">
              <a:spcAft>
                <a:spcPts val="0"/>
              </a:spcAft>
              <a:buNone/>
              <a:defRPr/>
            </a:pPr>
            <a:endParaRPr lang="en-US" sz="1400" b="1" dirty="0" smtClean="0"/>
          </a:p>
          <a:p>
            <a:pPr marL="109728" indent="0" algn="r" eaLnBrk="1" fontAlgn="auto" hangingPunct="1">
              <a:spcAft>
                <a:spcPts val="0"/>
              </a:spcAft>
              <a:buNone/>
              <a:defRPr/>
            </a:pPr>
            <a:r>
              <a:rPr lang="en-US" sz="1400" b="1" dirty="0" smtClean="0"/>
              <a:t>P</a:t>
            </a:r>
            <a:r>
              <a:rPr lang="en-US" sz="1400" b="1" dirty="0"/>
              <a:t>. </a:t>
            </a:r>
            <a:r>
              <a:rPr lang="en-US" sz="1400" b="1" dirty="0" smtClean="0"/>
              <a:t>47</a:t>
            </a:r>
            <a:endParaRPr lang="en-US" sz="1400" b="1" dirty="0"/>
          </a:p>
          <a:p>
            <a:pPr marL="109728" indent="0" eaLnBrk="1" fontAlgn="auto" hangingPunct="1">
              <a:spcAft>
                <a:spcPts val="0"/>
              </a:spcAft>
              <a:buNone/>
              <a:defRPr/>
            </a:pPr>
            <a:endParaRPr lang="en-US" dirty="0" smtClean="0">
              <a:solidFill>
                <a:srgbClr val="7030A0"/>
              </a:solidFill>
            </a:endParaRPr>
          </a:p>
          <a:p>
            <a:pPr marL="365760" indent="-256032" eaLnBrk="1" fontAlgn="auto" hangingPunct="1">
              <a:spcAft>
                <a:spcPts val="0"/>
              </a:spcAft>
              <a:defRPr/>
            </a:pPr>
            <a:endParaRPr lang="en-US" dirty="0">
              <a:solidFill>
                <a:srgbClr val="7030A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Nurturing: The Energy of Life</a:t>
            </a:r>
            <a:endParaRPr lang="en-US" dirty="0"/>
          </a:p>
        </p:txBody>
      </p:sp>
      <p:sp>
        <p:nvSpPr>
          <p:cNvPr id="3" name="Content Placeholder 2"/>
          <p:cNvSpPr>
            <a:spLocks noGrp="1"/>
          </p:cNvSpPr>
          <p:nvPr>
            <p:ph idx="1"/>
          </p:nvPr>
        </p:nvSpPr>
        <p:spPr>
          <a:xfrm>
            <a:off x="228600" y="1600200"/>
            <a:ext cx="8458200" cy="4876800"/>
          </a:xfrm>
        </p:spPr>
        <p:txBody>
          <a:bodyPr/>
          <a:lstStyle/>
          <a:p>
            <a:pPr marL="109728" indent="0" eaLnBrk="1" fontAlgn="auto" hangingPunct="1">
              <a:spcAft>
                <a:spcPts val="0"/>
              </a:spcAft>
              <a:buNone/>
              <a:defRPr/>
            </a:pPr>
            <a:r>
              <a:rPr lang="en-US" sz="3600" dirty="0"/>
              <a:t>The word </a:t>
            </a:r>
            <a:r>
              <a:rPr lang="en-US" sz="3600" b="1" dirty="0"/>
              <a:t>nurturing</a:t>
            </a:r>
            <a:r>
              <a:rPr lang="en-US" sz="3600" dirty="0"/>
              <a:t> comes from the Latin word </a:t>
            </a:r>
            <a:r>
              <a:rPr lang="en-US" sz="3600" dirty="0" smtClean="0"/>
              <a:t>         </a:t>
            </a:r>
            <a:r>
              <a:rPr lang="en-US" sz="6000" b="1" dirty="0" smtClean="0">
                <a:solidFill>
                  <a:srgbClr val="FF0000"/>
                </a:solidFill>
              </a:rPr>
              <a:t>nu </a:t>
            </a:r>
            <a:r>
              <a:rPr lang="en-US" sz="6000" b="1" dirty="0">
                <a:solidFill>
                  <a:srgbClr val="FF0000"/>
                </a:solidFill>
              </a:rPr>
              <a:t>tri tura</a:t>
            </a:r>
            <a:r>
              <a:rPr lang="en-US" sz="6000" b="1" dirty="0" smtClean="0">
                <a:solidFill>
                  <a:srgbClr val="FF0000"/>
                </a:solidFill>
              </a:rPr>
              <a:t>:</a:t>
            </a:r>
            <a:endParaRPr lang="en-US" sz="6000" dirty="0"/>
          </a:p>
          <a:p>
            <a:pPr marL="365760" indent="-256032" eaLnBrk="1" fontAlgn="auto" hangingPunct="1">
              <a:spcAft>
                <a:spcPts val="0"/>
              </a:spcAft>
              <a:buFont typeface="Wingdings 3"/>
              <a:buNone/>
              <a:defRPr/>
            </a:pPr>
            <a:r>
              <a:rPr lang="en-US" sz="3600" dirty="0"/>
              <a:t>  to </a:t>
            </a:r>
            <a:r>
              <a:rPr lang="en-US" sz="3600" b="1" dirty="0">
                <a:solidFill>
                  <a:schemeClr val="accent1">
                    <a:lumMod val="75000"/>
                  </a:schemeClr>
                </a:solidFill>
              </a:rPr>
              <a:t>Promote,  </a:t>
            </a:r>
          </a:p>
          <a:p>
            <a:pPr marL="365760" indent="-256032" eaLnBrk="1" fontAlgn="auto" hangingPunct="1">
              <a:spcAft>
                <a:spcPts val="0"/>
              </a:spcAft>
              <a:buFont typeface="Wingdings 3"/>
              <a:buNone/>
              <a:defRPr/>
            </a:pPr>
            <a:r>
              <a:rPr lang="en-US" sz="3600" b="1" dirty="0"/>
              <a:t>              </a:t>
            </a:r>
            <a:r>
              <a:rPr lang="en-US" sz="3600" b="1" dirty="0" smtClean="0"/>
              <a:t>  </a:t>
            </a:r>
            <a:r>
              <a:rPr lang="en-US" sz="3600" b="1" dirty="0" smtClean="0">
                <a:solidFill>
                  <a:srgbClr val="92D050"/>
                </a:solidFill>
              </a:rPr>
              <a:t>to Nurse, </a:t>
            </a:r>
            <a:endParaRPr lang="en-US" sz="3600" b="1" dirty="0">
              <a:solidFill>
                <a:srgbClr val="92D050"/>
              </a:solidFill>
            </a:endParaRPr>
          </a:p>
          <a:p>
            <a:pPr marL="365760" indent="-256032" eaLnBrk="1" fontAlgn="auto" hangingPunct="1">
              <a:spcAft>
                <a:spcPts val="0"/>
              </a:spcAft>
              <a:buFont typeface="Wingdings 3"/>
              <a:buNone/>
              <a:defRPr/>
            </a:pPr>
            <a:r>
              <a:rPr lang="en-US" sz="3600" b="1" dirty="0"/>
              <a:t>                         </a:t>
            </a:r>
            <a:r>
              <a:rPr lang="en-US" sz="3600" b="1" dirty="0" smtClean="0">
                <a:solidFill>
                  <a:srgbClr val="EB3D94"/>
                </a:solidFill>
              </a:rPr>
              <a:t>to Nourish Life.</a:t>
            </a:r>
            <a:endParaRPr lang="en-US" sz="3600" dirty="0">
              <a:solidFill>
                <a:srgbClr val="EB3D94"/>
              </a:solidFill>
            </a:endParaRPr>
          </a:p>
          <a:p>
            <a:pPr marL="109728" indent="0" eaLnBrk="1" fontAlgn="auto" hangingPunct="1">
              <a:spcAft>
                <a:spcPts val="0"/>
              </a:spcAft>
              <a:buNone/>
              <a:defRPr/>
            </a:pPr>
            <a:r>
              <a:rPr lang="en-US" dirty="0" smtClean="0">
                <a:solidFill>
                  <a:srgbClr val="00B0F0"/>
                </a:solidFill>
              </a:rPr>
              <a:t>Nurturing </a:t>
            </a:r>
            <a:r>
              <a:rPr lang="en-US" dirty="0">
                <a:solidFill>
                  <a:srgbClr val="00B0F0"/>
                </a:solidFill>
              </a:rPr>
              <a:t>is the single most </a:t>
            </a:r>
            <a:r>
              <a:rPr lang="en-US" dirty="0" smtClean="0">
                <a:solidFill>
                  <a:srgbClr val="00B0F0"/>
                </a:solidFill>
              </a:rPr>
              <a:t>critical </a:t>
            </a:r>
            <a:r>
              <a:rPr lang="en-US" sz="4800" dirty="0" smtClean="0">
                <a:solidFill>
                  <a:srgbClr val="00B0F0"/>
                </a:solidFill>
              </a:rPr>
              <a:t>process</a:t>
            </a:r>
            <a:r>
              <a:rPr lang="en-US" dirty="0" smtClean="0">
                <a:solidFill>
                  <a:srgbClr val="00B0F0"/>
                </a:solidFill>
              </a:rPr>
              <a:t> for creating and sustaining life. </a:t>
            </a:r>
            <a:r>
              <a:rPr lang="en-US" dirty="0" smtClean="0">
                <a:solidFill>
                  <a:srgbClr val="00B0F0"/>
                </a:solidFill>
              </a:rPr>
              <a:t>                           </a:t>
            </a:r>
          </a:p>
          <a:p>
            <a:pPr marL="109728" indent="0" algn="r" eaLnBrk="1" fontAlgn="auto" hangingPunct="1">
              <a:spcAft>
                <a:spcPts val="0"/>
              </a:spcAft>
              <a:buNone/>
              <a:defRPr/>
            </a:pPr>
            <a:r>
              <a:rPr lang="en-US" sz="1000" b="1" dirty="0" smtClean="0"/>
              <a:t>P</a:t>
            </a:r>
            <a:r>
              <a:rPr lang="en-US" sz="1000" b="1" dirty="0"/>
              <a:t>. 11</a:t>
            </a:r>
          </a:p>
          <a:p>
            <a:pPr marL="109728" indent="0" eaLnBrk="1" fontAlgn="auto" hangingPunct="1">
              <a:spcAft>
                <a:spcPts val="0"/>
              </a:spcAft>
              <a:buNone/>
              <a:defRPr/>
            </a:pPr>
            <a:endParaRPr lang="en-US" dirty="0" smtClean="0">
              <a:solidFill>
                <a:srgbClr val="00B0F0"/>
              </a:solidFill>
            </a:endParaRPr>
          </a:p>
          <a:p>
            <a:pPr marL="109728" indent="0" eaLnBrk="1" fontAlgn="auto" hangingPunct="1">
              <a:spcAft>
                <a:spcPts val="0"/>
              </a:spcAft>
              <a:buNone/>
              <a:defRPr/>
            </a:pPr>
            <a:r>
              <a:rPr lang="en-US" dirty="0" smtClean="0">
                <a:solidFill>
                  <a:srgbClr val="00B0F0"/>
                </a:solidFill>
              </a:rPr>
              <a:t>    </a:t>
            </a:r>
            <a:endParaRPr lang="en-US" dirty="0">
              <a:solidFill>
                <a:srgbClr val="00B0F0"/>
              </a:solidFill>
            </a:endParaRPr>
          </a:p>
          <a:p>
            <a:endParaRPr lang="en-US" dirty="0"/>
          </a:p>
        </p:txBody>
      </p:sp>
    </p:spTree>
    <p:extLst>
      <p:ext uri="{BB962C8B-B14F-4D97-AF65-F5344CB8AC3E}">
        <p14:creationId xmlns:p14="http://schemas.microsoft.com/office/powerpoint/2010/main" val="18529997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        Nurturing </a:t>
            </a:r>
            <a:r>
              <a:rPr lang="en-US" dirty="0"/>
              <a:t>Program</a:t>
            </a:r>
            <a:br>
              <a:rPr lang="en-US" dirty="0"/>
            </a:br>
            <a:r>
              <a:rPr lang="en-US" dirty="0"/>
              <a:t>    Facilitator is a</a:t>
            </a:r>
            <a:r>
              <a:rPr lang="en-US" dirty="0">
                <a:solidFill>
                  <a:srgbClr val="7030A0"/>
                </a:solidFill>
              </a:rPr>
              <a:t> Practitioner</a:t>
            </a:r>
            <a:endParaRPr lang="en-US" dirty="0"/>
          </a:p>
        </p:txBody>
      </p:sp>
      <p:sp>
        <p:nvSpPr>
          <p:cNvPr id="93187" name="Content Placeholder 1"/>
          <p:cNvSpPr>
            <a:spLocks noGrp="1"/>
          </p:cNvSpPr>
          <p:nvPr>
            <p:ph idx="1"/>
          </p:nvPr>
        </p:nvSpPr>
        <p:spPr>
          <a:xfrm>
            <a:off x="457200" y="1646238"/>
            <a:ext cx="8229600" cy="4678362"/>
          </a:xfrm>
        </p:spPr>
        <p:txBody>
          <a:bodyPr/>
          <a:lstStyle/>
          <a:p>
            <a:pPr eaLnBrk="1" hangingPunct="1"/>
            <a:r>
              <a:rPr lang="en-US" sz="2200" dirty="0" smtClean="0"/>
              <a:t>Skills in facilitating groups.</a:t>
            </a:r>
          </a:p>
          <a:p>
            <a:pPr eaLnBrk="1" hangingPunct="1"/>
            <a:endParaRPr lang="en-US" sz="1000" dirty="0" smtClean="0"/>
          </a:p>
          <a:p>
            <a:pPr eaLnBrk="1" hangingPunct="1"/>
            <a:r>
              <a:rPr lang="en-US" sz="2200" dirty="0" smtClean="0"/>
              <a:t>Skills in conducting home-visits.</a:t>
            </a:r>
          </a:p>
          <a:p>
            <a:pPr eaLnBrk="1" hangingPunct="1"/>
            <a:endParaRPr lang="en-US" sz="1000" dirty="0" smtClean="0"/>
          </a:p>
          <a:p>
            <a:pPr eaLnBrk="1" hangingPunct="1"/>
            <a:r>
              <a:rPr lang="en-US" sz="2200" dirty="0" smtClean="0"/>
              <a:t>Skills in working with children and teens in groups and one-to-one.</a:t>
            </a:r>
          </a:p>
          <a:p>
            <a:pPr eaLnBrk="1" hangingPunct="1"/>
            <a:endParaRPr lang="en-US" sz="1000" dirty="0" smtClean="0"/>
          </a:p>
          <a:p>
            <a:pPr eaLnBrk="1" hangingPunct="1"/>
            <a:r>
              <a:rPr lang="en-US" sz="2200" dirty="0" smtClean="0"/>
              <a:t>Creates a comfortable, positive learning environment.</a:t>
            </a:r>
          </a:p>
          <a:p>
            <a:pPr eaLnBrk="1" hangingPunct="1"/>
            <a:endParaRPr lang="en-US" sz="1000" dirty="0" smtClean="0"/>
          </a:p>
          <a:p>
            <a:pPr eaLnBrk="1" hangingPunct="1"/>
            <a:r>
              <a:rPr lang="en-US" sz="2200" dirty="0" smtClean="0"/>
              <a:t>Is capable of using assessment data to develop meaningful parenting instruction.</a:t>
            </a:r>
          </a:p>
          <a:p>
            <a:pPr eaLnBrk="1" hangingPunct="1"/>
            <a:endParaRPr lang="en-US" sz="1000" dirty="0" smtClean="0"/>
          </a:p>
          <a:p>
            <a:pPr eaLnBrk="1" hangingPunct="1"/>
            <a:r>
              <a:rPr lang="en-US" sz="2200" dirty="0" smtClean="0"/>
              <a:t>Knows the difference between primary, secondary and tertiary prevention levels</a:t>
            </a:r>
            <a:r>
              <a:rPr lang="en-US" sz="2200" dirty="0" smtClean="0"/>
              <a:t>.</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a:t>
            </a:r>
            <a:r>
              <a:rPr lang="en-US" sz="1000" b="1" dirty="0"/>
              <a:t>. </a:t>
            </a:r>
            <a:r>
              <a:rPr lang="en-US" sz="1000" b="1" dirty="0" smtClean="0"/>
              <a:t>47</a:t>
            </a:r>
            <a:endParaRPr lang="en-US" sz="1000" b="1" dirty="0"/>
          </a:p>
          <a:p>
            <a:pPr eaLnBrk="1" hangingPunct="1"/>
            <a:endParaRPr lang="en-US" sz="2200" dirty="0"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2"/>
          <p:cNvSpPr>
            <a:spLocks noGrp="1"/>
          </p:cNvSpPr>
          <p:nvPr>
            <p:ph type="title"/>
          </p:nvPr>
        </p:nvSpPr>
        <p:spPr/>
        <p:txBody>
          <a:bodyPr/>
          <a:lstStyle/>
          <a:p>
            <a:pPr eaLnBrk="1" hangingPunct="1"/>
            <a:r>
              <a:rPr lang="en-US" sz="4000" dirty="0" smtClean="0">
                <a:solidFill>
                  <a:srgbClr val="FF0000"/>
                </a:solidFill>
              </a:rPr>
              <a:t>Facilitating Nurturing Programs</a:t>
            </a:r>
          </a:p>
        </p:txBody>
      </p:sp>
      <p:sp>
        <p:nvSpPr>
          <p:cNvPr id="2" name="Content Placeholder 1"/>
          <p:cNvSpPr>
            <a:spLocks noGrp="1"/>
          </p:cNvSpPr>
          <p:nvPr>
            <p:ph idx="1"/>
          </p:nvPr>
        </p:nvSpPr>
        <p:spPr>
          <a:xfrm>
            <a:off x="457200" y="1600200"/>
            <a:ext cx="8229600" cy="4953000"/>
          </a:xfrm>
        </p:spPr>
        <p:txBody>
          <a:bodyPr rtlCol="0">
            <a:normAutofit fontScale="77500" lnSpcReduction="20000"/>
          </a:bodyPr>
          <a:lstStyle/>
          <a:p>
            <a:pPr marL="365760" indent="-256032" eaLnBrk="1" fontAlgn="auto" hangingPunct="1">
              <a:spcAft>
                <a:spcPts val="0"/>
              </a:spcAft>
              <a:buFont typeface="Wingdings 3"/>
              <a:buNone/>
              <a:defRPr/>
            </a:pPr>
            <a:r>
              <a:rPr lang="en-US" dirty="0">
                <a:solidFill>
                  <a:schemeClr val="accent1">
                    <a:lumMod val="75000"/>
                  </a:schemeClr>
                </a:solidFill>
              </a:rPr>
              <a:t>Nurturing embraces the skill and the art of the </a:t>
            </a:r>
            <a:endParaRPr lang="en-US" dirty="0" smtClean="0">
              <a:solidFill>
                <a:schemeClr val="accent1">
                  <a:lumMod val="75000"/>
                </a:schemeClr>
              </a:solidFill>
            </a:endParaRPr>
          </a:p>
          <a:p>
            <a:pPr marL="365760" indent="-256032" eaLnBrk="1" fontAlgn="auto" hangingPunct="1">
              <a:spcAft>
                <a:spcPts val="0"/>
              </a:spcAft>
              <a:buFont typeface="Wingdings 3"/>
              <a:buNone/>
              <a:defRPr/>
            </a:pPr>
            <a:r>
              <a:rPr lang="en-US" sz="3600" b="1" dirty="0" smtClean="0">
                <a:solidFill>
                  <a:schemeClr val="accent1">
                    <a:lumMod val="75000"/>
                  </a:schemeClr>
                </a:solidFill>
              </a:rPr>
              <a:t>practitioner</a:t>
            </a:r>
            <a:r>
              <a:rPr lang="en-US" sz="3600" dirty="0" smtClean="0">
                <a:solidFill>
                  <a:schemeClr val="accent1">
                    <a:lumMod val="75000"/>
                  </a:schemeClr>
                </a:solidFill>
              </a:rPr>
              <a:t> </a:t>
            </a:r>
            <a:r>
              <a:rPr lang="en-US" sz="2800" dirty="0">
                <a:solidFill>
                  <a:schemeClr val="accent1">
                    <a:lumMod val="75000"/>
                  </a:schemeClr>
                </a:solidFill>
              </a:rPr>
              <a:t>in f</a:t>
            </a:r>
            <a:r>
              <a:rPr lang="en-US" dirty="0">
                <a:solidFill>
                  <a:schemeClr val="accent1">
                    <a:lumMod val="75000"/>
                  </a:schemeClr>
                </a:solidFill>
              </a:rPr>
              <a:t>acilitating participant </a:t>
            </a:r>
            <a:r>
              <a:rPr lang="en-US" dirty="0" smtClean="0">
                <a:solidFill>
                  <a:schemeClr val="accent1">
                    <a:lumMod val="75000"/>
                  </a:schemeClr>
                </a:solidFill>
              </a:rPr>
              <a:t>growth </a:t>
            </a:r>
            <a:r>
              <a:rPr lang="en-US" dirty="0">
                <a:solidFill>
                  <a:schemeClr val="accent1">
                    <a:lumMod val="75000"/>
                  </a:schemeClr>
                </a:solidFill>
              </a:rPr>
              <a:t>and learning</a:t>
            </a:r>
            <a:r>
              <a:rPr lang="en-US" dirty="0" smtClean="0">
                <a:solidFill>
                  <a:schemeClr val="accent1">
                    <a:lumMod val="75000"/>
                  </a:schemeClr>
                </a:solidFill>
              </a:rPr>
              <a:t>:</a:t>
            </a:r>
          </a:p>
          <a:p>
            <a:pPr marL="365760" indent="-256032" eaLnBrk="1" fontAlgn="auto" hangingPunct="1">
              <a:spcAft>
                <a:spcPts val="0"/>
              </a:spcAft>
              <a:buFont typeface="Wingdings 3"/>
              <a:buNone/>
              <a:defRPr/>
            </a:pPr>
            <a:endParaRPr lang="en-US" sz="2800" dirty="0">
              <a:solidFill>
                <a:srgbClr val="7030A0"/>
              </a:solidFill>
            </a:endParaRPr>
          </a:p>
          <a:p>
            <a:pPr marL="365760" indent="-256032" eaLnBrk="1" fontAlgn="auto" hangingPunct="1">
              <a:spcAft>
                <a:spcPts val="0"/>
              </a:spcAft>
              <a:buFont typeface="Wingdings 3"/>
              <a:buChar char=""/>
              <a:defRPr/>
            </a:pPr>
            <a:r>
              <a:rPr lang="en-US" sz="2800" dirty="0">
                <a:solidFill>
                  <a:srgbClr val="7030A0"/>
                </a:solidFill>
              </a:rPr>
              <a:t>Conducting engaging, dynamic group and home based learning </a:t>
            </a:r>
            <a:r>
              <a:rPr lang="en-US" sz="2800" dirty="0" smtClean="0">
                <a:solidFill>
                  <a:srgbClr val="7030A0"/>
                </a:solidFill>
              </a:rPr>
              <a:t>environments</a:t>
            </a:r>
          </a:p>
          <a:p>
            <a:pPr marL="365760" indent="-256032" eaLnBrk="1" fontAlgn="auto" hangingPunct="1">
              <a:spcAft>
                <a:spcPts val="0"/>
              </a:spcAft>
              <a:buFont typeface="Wingdings 3"/>
              <a:buChar char=""/>
              <a:defRPr/>
            </a:pPr>
            <a:endParaRPr lang="en-US" sz="2800" dirty="0">
              <a:solidFill>
                <a:srgbClr val="7030A0"/>
              </a:solidFill>
            </a:endParaRPr>
          </a:p>
          <a:p>
            <a:pPr marL="365760" indent="-256032" eaLnBrk="1" fontAlgn="auto" hangingPunct="1">
              <a:spcAft>
                <a:spcPts val="0"/>
              </a:spcAft>
              <a:buFont typeface="Wingdings 3"/>
              <a:buChar char=""/>
              <a:defRPr/>
            </a:pPr>
            <a:r>
              <a:rPr lang="en-US" sz="2800" dirty="0">
                <a:solidFill>
                  <a:srgbClr val="7030A0"/>
                </a:solidFill>
              </a:rPr>
              <a:t>Engaging and challenging parents and children to develop new beliefs and </a:t>
            </a:r>
            <a:r>
              <a:rPr lang="en-US" sz="2800" dirty="0" smtClean="0">
                <a:solidFill>
                  <a:srgbClr val="7030A0"/>
                </a:solidFill>
              </a:rPr>
              <a:t>perceptions</a:t>
            </a:r>
          </a:p>
          <a:p>
            <a:pPr marL="365760" indent="-256032" eaLnBrk="1" fontAlgn="auto" hangingPunct="1">
              <a:spcAft>
                <a:spcPts val="0"/>
              </a:spcAft>
              <a:buFont typeface="Wingdings 3"/>
              <a:buChar char=""/>
              <a:defRPr/>
            </a:pPr>
            <a:endParaRPr lang="en-US" sz="2800" dirty="0">
              <a:solidFill>
                <a:srgbClr val="7030A0"/>
              </a:solidFill>
            </a:endParaRPr>
          </a:p>
          <a:p>
            <a:pPr marL="365760" indent="-256032" eaLnBrk="1" fontAlgn="auto" hangingPunct="1">
              <a:spcAft>
                <a:spcPts val="0"/>
              </a:spcAft>
              <a:buFont typeface="Wingdings 3"/>
              <a:buChar char=""/>
              <a:defRPr/>
            </a:pPr>
            <a:r>
              <a:rPr lang="en-US" sz="2800" dirty="0">
                <a:solidFill>
                  <a:srgbClr val="7030A0"/>
                </a:solidFill>
              </a:rPr>
              <a:t>Skillfully promoting growth through </a:t>
            </a:r>
            <a:r>
              <a:rPr lang="en-US" sz="2800" dirty="0" smtClean="0">
                <a:solidFill>
                  <a:srgbClr val="7030A0"/>
                </a:solidFill>
              </a:rPr>
              <a:t>self-discovery</a:t>
            </a:r>
          </a:p>
          <a:p>
            <a:pPr marL="365760" indent="-256032" eaLnBrk="1" fontAlgn="auto" hangingPunct="1">
              <a:spcAft>
                <a:spcPts val="0"/>
              </a:spcAft>
              <a:buFont typeface="Wingdings 3"/>
              <a:buChar char=""/>
              <a:defRPr/>
            </a:pPr>
            <a:endParaRPr lang="en-US" sz="2800" dirty="0" smtClean="0">
              <a:solidFill>
                <a:srgbClr val="7030A0"/>
              </a:solidFill>
            </a:endParaRPr>
          </a:p>
          <a:p>
            <a:pPr marL="365760" indent="-256032" eaLnBrk="1" fontAlgn="auto" hangingPunct="1">
              <a:spcAft>
                <a:spcPts val="0"/>
              </a:spcAft>
              <a:buFont typeface="Wingdings 3"/>
              <a:buChar char=""/>
              <a:defRPr/>
            </a:pPr>
            <a:r>
              <a:rPr lang="en-US" sz="2800" dirty="0" smtClean="0">
                <a:solidFill>
                  <a:srgbClr val="7030A0"/>
                </a:solidFill>
              </a:rPr>
              <a:t>Embracing the philosophy, science and clinical aspects of NPP</a:t>
            </a:r>
            <a:r>
              <a:rPr lang="en-US" sz="2800" dirty="0" smtClean="0">
                <a:solidFill>
                  <a:srgbClr val="7030A0"/>
                </a:solidFill>
              </a:rPr>
              <a:t>.</a:t>
            </a:r>
          </a:p>
          <a:p>
            <a:pPr marL="109728" indent="0" algn="r" eaLnBrk="1" fontAlgn="auto" hangingPunct="1">
              <a:spcAft>
                <a:spcPts val="0"/>
              </a:spcAft>
              <a:buNone/>
              <a:defRPr/>
            </a:pPr>
            <a:endParaRPr lang="en-US" sz="1300" b="1" dirty="0" smtClean="0"/>
          </a:p>
          <a:p>
            <a:pPr marL="109728" indent="0" algn="r" eaLnBrk="1" fontAlgn="auto" hangingPunct="1">
              <a:spcAft>
                <a:spcPts val="0"/>
              </a:spcAft>
              <a:buNone/>
              <a:defRPr/>
            </a:pPr>
            <a:endParaRPr lang="en-US" sz="1300" b="1" dirty="0"/>
          </a:p>
          <a:p>
            <a:pPr marL="109728" indent="0" algn="r" eaLnBrk="1" fontAlgn="auto" hangingPunct="1">
              <a:spcAft>
                <a:spcPts val="0"/>
              </a:spcAft>
              <a:buNone/>
              <a:defRPr/>
            </a:pPr>
            <a:endParaRPr lang="en-US" sz="1300" b="1" dirty="0" smtClean="0"/>
          </a:p>
          <a:p>
            <a:pPr marL="109728" indent="0" algn="r" eaLnBrk="1" fontAlgn="auto" hangingPunct="1">
              <a:spcAft>
                <a:spcPts val="0"/>
              </a:spcAft>
              <a:buNone/>
              <a:defRPr/>
            </a:pPr>
            <a:endParaRPr lang="en-US" sz="1300" b="1" dirty="0"/>
          </a:p>
          <a:p>
            <a:pPr marL="109728" indent="0" algn="r" eaLnBrk="1" fontAlgn="auto" hangingPunct="1">
              <a:spcAft>
                <a:spcPts val="0"/>
              </a:spcAft>
              <a:buNone/>
              <a:defRPr/>
            </a:pPr>
            <a:r>
              <a:rPr lang="en-US" sz="1300" b="1" dirty="0" smtClean="0"/>
              <a:t>P</a:t>
            </a:r>
            <a:r>
              <a:rPr lang="en-US" sz="1300" b="1" dirty="0"/>
              <a:t>. </a:t>
            </a:r>
            <a:r>
              <a:rPr lang="en-US" sz="1300" b="1" dirty="0" smtClean="0"/>
              <a:t>47</a:t>
            </a:r>
            <a:endParaRPr lang="en-US" sz="1300" b="1" dirty="0"/>
          </a:p>
          <a:p>
            <a:pPr marL="109728" indent="0" eaLnBrk="1" fontAlgn="auto" hangingPunct="1">
              <a:spcAft>
                <a:spcPts val="0"/>
              </a:spcAft>
              <a:buNone/>
              <a:defRPr/>
            </a:pPr>
            <a:endParaRPr lang="en-US" sz="2800" dirty="0" smtClean="0">
              <a:solidFill>
                <a:srgbClr val="7030A0"/>
              </a:solidFill>
            </a:endParaRPr>
          </a:p>
          <a:p>
            <a:pPr marL="365760" indent="-256032" eaLnBrk="1" fontAlgn="auto" hangingPunct="1">
              <a:spcAft>
                <a:spcPts val="0"/>
              </a:spcAft>
              <a:buFont typeface="Wingdings 3"/>
              <a:buChar char=""/>
              <a:defRPr/>
            </a:pPr>
            <a:endParaRPr lang="en-US" dirty="0">
              <a:solidFill>
                <a:srgbClr val="7030A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Step Implementation Guide</a:t>
            </a:r>
            <a:endParaRPr lang="en-US" dirty="0"/>
          </a:p>
        </p:txBody>
      </p:sp>
      <p:sp>
        <p:nvSpPr>
          <p:cNvPr id="3" name="Content Placeholder 2"/>
          <p:cNvSpPr>
            <a:spLocks noGrp="1"/>
          </p:cNvSpPr>
          <p:nvPr>
            <p:ph idx="1"/>
          </p:nvPr>
        </p:nvSpPr>
        <p:spPr>
          <a:xfrm>
            <a:off x="457200" y="1608137"/>
            <a:ext cx="8229600" cy="4792663"/>
          </a:xfrm>
        </p:spPr>
        <p:txBody>
          <a:bodyPr/>
          <a:lstStyle/>
          <a:p>
            <a:pPr marL="0" indent="0">
              <a:buNone/>
            </a:pPr>
            <a:r>
              <a:rPr lang="en-US" dirty="0" smtClean="0"/>
              <a:t>Each of the Nurturing Programs has a 14 step guide for implementing the program you select. The 14 Step Guide is presented in the introduction to each of the Instructor’s Manual.</a:t>
            </a:r>
          </a:p>
          <a:p>
            <a:pPr marL="0" indent="0">
              <a:buNone/>
            </a:pPr>
            <a:r>
              <a:rPr lang="en-US" dirty="0" smtClean="0"/>
              <a:t>Chapter 9 in Workbook: Nurturing Program Models and </a:t>
            </a:r>
            <a:r>
              <a:rPr lang="en-US" dirty="0" smtClean="0"/>
              <a:t>Formats</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47</a:t>
            </a:r>
            <a:endParaRPr lang="en-US" sz="1000" b="1" dirty="0"/>
          </a:p>
          <a:p>
            <a:pPr marL="0" indent="0">
              <a:buNone/>
            </a:pPr>
            <a:endParaRPr lang="en-US" dirty="0"/>
          </a:p>
        </p:txBody>
      </p:sp>
    </p:spTree>
    <p:extLst>
      <p:ext uri="{BB962C8B-B14F-4D97-AF65-F5344CB8AC3E}">
        <p14:creationId xmlns:p14="http://schemas.microsoft.com/office/powerpoint/2010/main" val="2643299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5973762"/>
          </a:xfrm>
        </p:spPr>
        <p:txBody>
          <a:bodyPr/>
          <a:lstStyle/>
          <a:p>
            <a:r>
              <a:rPr lang="en-US" dirty="0" smtClean="0"/>
              <a:t>Chapter 9:</a:t>
            </a:r>
            <a:br>
              <a:rPr lang="en-US" dirty="0" smtClean="0"/>
            </a:br>
            <a:r>
              <a:rPr lang="en-US" dirty="0" smtClean="0"/>
              <a:t>Nurturing Program and Formats</a:t>
            </a:r>
            <a:br>
              <a:rPr lang="en-US" dirty="0" smtClean="0"/>
            </a:br>
            <a:r>
              <a:rPr lang="en-US" sz="3200" dirty="0" smtClean="0"/>
              <a:t>Pages </a:t>
            </a:r>
            <a:r>
              <a:rPr lang="en-US" sz="3200" dirty="0" smtClean="0"/>
              <a:t>48 </a:t>
            </a:r>
            <a:r>
              <a:rPr lang="en-US" sz="3200" dirty="0" smtClean="0"/>
              <a:t>to </a:t>
            </a:r>
            <a:r>
              <a:rPr lang="en-US" sz="3200" dirty="0" smtClean="0"/>
              <a:t>55</a:t>
            </a:r>
            <a:r>
              <a:rPr lang="en-US" dirty="0" smtClean="0"/>
              <a:t/>
            </a:r>
            <a:br>
              <a:rPr lang="en-US" dirty="0" smtClean="0"/>
            </a:br>
            <a:r>
              <a:rPr lang="en-US" dirty="0"/>
              <a:t/>
            </a:r>
            <a:br>
              <a:rPr lang="en-US" dirty="0"/>
            </a:br>
            <a:endParaRPr lang="en-US" sz="1000" dirty="0"/>
          </a:p>
        </p:txBody>
      </p:sp>
      <p:sp>
        <p:nvSpPr>
          <p:cNvPr id="2" name="Rectangle 1"/>
          <p:cNvSpPr/>
          <p:nvPr/>
        </p:nvSpPr>
        <p:spPr>
          <a:xfrm>
            <a:off x="7996179" y="6208950"/>
            <a:ext cx="447558" cy="246221"/>
          </a:xfrm>
          <a:prstGeom prst="rect">
            <a:avLst/>
          </a:prstGeom>
        </p:spPr>
        <p:txBody>
          <a:bodyPr wrap="none">
            <a:spAutoFit/>
          </a:bodyPr>
          <a:lstStyle/>
          <a:p>
            <a:r>
              <a:rPr lang="en-US" sz="1000" b="1" dirty="0">
                <a:latin typeface="+mj-lt"/>
              </a:rPr>
              <a:t>P. 48</a:t>
            </a:r>
            <a:endParaRPr lang="en-US" sz="1000" dirty="0">
              <a:latin typeface="+mj-lt"/>
            </a:endParaRPr>
          </a:p>
        </p:txBody>
      </p:sp>
    </p:spTree>
    <p:extLst>
      <p:ext uri="{BB962C8B-B14F-4D97-AF65-F5344CB8AC3E}">
        <p14:creationId xmlns:p14="http://schemas.microsoft.com/office/powerpoint/2010/main" val="104783606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algn="ctr">
              <a:buNone/>
            </a:pPr>
            <a:r>
              <a:rPr lang="en-US" sz="4000" dirty="0" smtClean="0"/>
              <a:t>   The ACE Study </a:t>
            </a:r>
          </a:p>
          <a:p>
            <a:pPr marL="0" indent="0" algn="ctr">
              <a:buNone/>
            </a:pPr>
            <a:r>
              <a:rPr lang="en-US" sz="4000" dirty="0" smtClean="0"/>
              <a:t>(Adverse Childhood Experiences) </a:t>
            </a:r>
          </a:p>
          <a:p>
            <a:pPr marL="0" indent="0" algn="ctr">
              <a:buNone/>
            </a:pPr>
            <a:r>
              <a:rPr lang="en-US" sz="4000" dirty="0" smtClean="0"/>
              <a:t>and the development of </a:t>
            </a:r>
          </a:p>
          <a:p>
            <a:pPr marL="0" indent="0" algn="ctr">
              <a:buNone/>
            </a:pPr>
            <a:r>
              <a:rPr lang="en-US" sz="4000" dirty="0" smtClean="0"/>
              <a:t>Protective Factors</a:t>
            </a:r>
          </a:p>
          <a:p>
            <a:pPr marL="0" indent="0" algn="ctr">
              <a:buNone/>
            </a:pPr>
            <a:endParaRPr lang="en-US" sz="4000"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56</a:t>
            </a:r>
            <a:endParaRPr lang="en-US" sz="1000" dirty="0" smtClean="0"/>
          </a:p>
          <a:p>
            <a:pPr marL="0" indent="0">
              <a:buNone/>
            </a:pPr>
            <a:endParaRPr lang="en-US" sz="1800" dirty="0"/>
          </a:p>
          <a:p>
            <a:pPr marL="0" indent="0">
              <a:buNone/>
            </a:pPr>
            <a:endParaRPr lang="en-US" sz="1800" dirty="0" smtClean="0"/>
          </a:p>
          <a:p>
            <a:pPr marL="0" indent="0" algn="r">
              <a:buNone/>
            </a:pPr>
            <a:endParaRPr lang="en-US" sz="1000" b="1" dirty="0"/>
          </a:p>
          <a:p>
            <a:pPr marL="0" indent="0" algn="r">
              <a:buNone/>
            </a:pPr>
            <a:endParaRPr lang="en-US" sz="1000" b="1" dirty="0" smtClean="0"/>
          </a:p>
        </p:txBody>
      </p:sp>
    </p:spTree>
    <p:extLst>
      <p:ext uri="{BB962C8B-B14F-4D97-AF65-F5344CB8AC3E}">
        <p14:creationId xmlns:p14="http://schemas.microsoft.com/office/powerpoint/2010/main" val="42943159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solidFill>
                  <a:srgbClr val="00B050"/>
                </a:solidFill>
              </a:rPr>
              <a:t>Adverse Childhood Experiences:</a:t>
            </a:r>
            <a:br>
              <a:rPr lang="en-US" dirty="0">
                <a:solidFill>
                  <a:srgbClr val="00B050"/>
                </a:solidFill>
              </a:rPr>
            </a:br>
            <a:r>
              <a:rPr lang="en-US" dirty="0">
                <a:solidFill>
                  <a:srgbClr val="00B050"/>
                </a:solidFill>
              </a:rPr>
              <a:t>The ACE Study</a:t>
            </a:r>
            <a:endParaRPr lang="en-US" dirty="0"/>
          </a:p>
        </p:txBody>
      </p:sp>
      <p:sp>
        <p:nvSpPr>
          <p:cNvPr id="3" name="Content Placeholder 2"/>
          <p:cNvSpPr>
            <a:spLocks noGrp="1"/>
          </p:cNvSpPr>
          <p:nvPr>
            <p:ph idx="1"/>
          </p:nvPr>
        </p:nvSpPr>
        <p:spPr>
          <a:xfrm>
            <a:off x="457200" y="1905000"/>
            <a:ext cx="8229600" cy="4724400"/>
          </a:xfrm>
        </p:spPr>
        <p:txBody>
          <a:bodyPr/>
          <a:lstStyle/>
          <a:p>
            <a:pPr marL="0" indent="0" eaLnBrk="1" hangingPunct="1">
              <a:buNone/>
            </a:pPr>
            <a:r>
              <a:rPr lang="en-US" dirty="0">
                <a:solidFill>
                  <a:srgbClr val="002060"/>
                </a:solidFill>
              </a:rPr>
              <a:t>In 1995 the initial phase of an ongoing retrospective study began in San Diego.</a:t>
            </a:r>
          </a:p>
          <a:p>
            <a:pPr marL="0" indent="0" eaLnBrk="1" hangingPunct="1">
              <a:buNone/>
            </a:pPr>
            <a:r>
              <a:rPr lang="en-US" dirty="0">
                <a:solidFill>
                  <a:srgbClr val="EB3D94"/>
                </a:solidFill>
              </a:rPr>
              <a:t>Goal:</a:t>
            </a:r>
          </a:p>
          <a:p>
            <a:pPr marL="0" indent="0" eaLnBrk="1" hangingPunct="1">
              <a:buNone/>
            </a:pPr>
            <a:r>
              <a:rPr lang="en-US" dirty="0">
                <a:solidFill>
                  <a:srgbClr val="EB3D94"/>
                </a:solidFill>
              </a:rPr>
              <a:t>To examine the link between childhood stressors and adult health.</a:t>
            </a:r>
          </a:p>
          <a:p>
            <a:pPr marL="0" indent="0">
              <a:buNone/>
            </a:pPr>
            <a:endParaRPr lang="en-US"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56</a:t>
            </a:r>
            <a:endParaRPr lang="en-US" sz="1000" dirty="0"/>
          </a:p>
          <a:p>
            <a:pPr marL="0" indent="0">
              <a:buNone/>
            </a:pPr>
            <a:endParaRPr lang="en-US"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p:txBody>
      </p:sp>
    </p:spTree>
    <p:extLst>
      <p:ext uri="{BB962C8B-B14F-4D97-AF65-F5344CB8AC3E}">
        <p14:creationId xmlns:p14="http://schemas.microsoft.com/office/powerpoint/2010/main" val="197656753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ACE Study</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eaLnBrk="1" fontAlgn="auto" hangingPunct="1">
              <a:spcAft>
                <a:spcPts val="0"/>
              </a:spcAft>
              <a:buFont typeface="Arial" pitchFamily="34" charset="0"/>
              <a:buNone/>
              <a:defRPr/>
            </a:pPr>
            <a:r>
              <a:rPr lang="en-US" sz="2800" dirty="0">
                <a:solidFill>
                  <a:schemeClr val="accent1">
                    <a:lumMod val="75000"/>
                  </a:schemeClr>
                </a:solidFill>
              </a:rPr>
              <a:t>Ten exposures of  adverse experiences were studied:</a:t>
            </a:r>
          </a:p>
          <a:p>
            <a:pPr eaLnBrk="1" fontAlgn="auto" hangingPunct="1">
              <a:spcAft>
                <a:spcPts val="0"/>
              </a:spcAft>
              <a:buFont typeface="Arial" pitchFamily="34" charset="0"/>
              <a:buChar char="•"/>
              <a:defRPr/>
            </a:pPr>
            <a:r>
              <a:rPr lang="en-US" sz="2800" dirty="0">
                <a:solidFill>
                  <a:srgbClr val="660066"/>
                </a:solidFill>
              </a:rPr>
              <a:t>Physical, emotional and sexual abuse</a:t>
            </a:r>
          </a:p>
          <a:p>
            <a:pPr eaLnBrk="1" fontAlgn="auto" hangingPunct="1">
              <a:spcAft>
                <a:spcPts val="0"/>
              </a:spcAft>
              <a:buFont typeface="Arial" pitchFamily="34" charset="0"/>
              <a:buChar char="•"/>
              <a:defRPr/>
            </a:pPr>
            <a:r>
              <a:rPr lang="en-US" sz="2800" dirty="0">
                <a:solidFill>
                  <a:srgbClr val="660066"/>
                </a:solidFill>
              </a:rPr>
              <a:t>Physical and emotional neglect</a:t>
            </a:r>
          </a:p>
          <a:p>
            <a:pPr eaLnBrk="1" fontAlgn="auto" hangingPunct="1">
              <a:spcAft>
                <a:spcPts val="0"/>
              </a:spcAft>
              <a:buFont typeface="Arial" pitchFamily="34" charset="0"/>
              <a:buChar char="•"/>
              <a:defRPr/>
            </a:pPr>
            <a:r>
              <a:rPr lang="en-US" sz="2800" dirty="0">
                <a:solidFill>
                  <a:srgbClr val="660066"/>
                </a:solidFill>
              </a:rPr>
              <a:t>Household substance abuse</a:t>
            </a:r>
          </a:p>
          <a:p>
            <a:pPr eaLnBrk="1" fontAlgn="auto" hangingPunct="1">
              <a:spcAft>
                <a:spcPts val="0"/>
              </a:spcAft>
              <a:buFont typeface="Arial" pitchFamily="34" charset="0"/>
              <a:buChar char="•"/>
              <a:defRPr/>
            </a:pPr>
            <a:r>
              <a:rPr lang="en-US" sz="2800" dirty="0">
                <a:solidFill>
                  <a:srgbClr val="660066"/>
                </a:solidFill>
              </a:rPr>
              <a:t>Mental illness</a:t>
            </a:r>
          </a:p>
          <a:p>
            <a:pPr eaLnBrk="1" fontAlgn="auto" hangingPunct="1">
              <a:spcAft>
                <a:spcPts val="0"/>
              </a:spcAft>
              <a:buFont typeface="Arial" pitchFamily="34" charset="0"/>
              <a:buChar char="•"/>
              <a:defRPr/>
            </a:pPr>
            <a:r>
              <a:rPr lang="en-US" sz="2800" dirty="0">
                <a:solidFill>
                  <a:srgbClr val="660066"/>
                </a:solidFill>
              </a:rPr>
              <a:t>Incarceration</a:t>
            </a:r>
          </a:p>
          <a:p>
            <a:pPr eaLnBrk="1" fontAlgn="auto" hangingPunct="1">
              <a:spcAft>
                <a:spcPts val="0"/>
              </a:spcAft>
              <a:buFont typeface="Arial" pitchFamily="34" charset="0"/>
              <a:buChar char="•"/>
              <a:defRPr/>
            </a:pPr>
            <a:r>
              <a:rPr lang="en-US" sz="2800" dirty="0">
                <a:solidFill>
                  <a:srgbClr val="660066"/>
                </a:solidFill>
              </a:rPr>
              <a:t>Mother treated violently</a:t>
            </a:r>
          </a:p>
          <a:p>
            <a:pPr eaLnBrk="1" fontAlgn="auto" hangingPunct="1">
              <a:spcAft>
                <a:spcPts val="0"/>
              </a:spcAft>
              <a:buFont typeface="Arial" pitchFamily="34" charset="0"/>
              <a:buChar char="•"/>
              <a:defRPr/>
            </a:pPr>
            <a:r>
              <a:rPr lang="en-US" sz="2800" dirty="0">
                <a:solidFill>
                  <a:srgbClr val="660066"/>
                </a:solidFill>
              </a:rPr>
              <a:t>Separation/divorce</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56</a:t>
            </a:r>
            <a:endParaRPr lang="en-US" sz="1000"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p:txBody>
      </p:sp>
    </p:spTree>
    <p:extLst>
      <p:ext uri="{BB962C8B-B14F-4D97-AF65-F5344CB8AC3E}">
        <p14:creationId xmlns:p14="http://schemas.microsoft.com/office/powerpoint/2010/main" val="227653906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ACE Study</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a:t>From 1995 to 1997, approximately 17,500 adult patients of Kaiser Permanente Health Clinic completed a questionnaire regarding their exposure to the 10 adverse childhood experiences</a:t>
            </a:r>
            <a:r>
              <a:rPr lang="en-US" dirty="0" smtClean="0"/>
              <a:t>.</a:t>
            </a:r>
          </a:p>
          <a:p>
            <a:pPr marL="0" indent="0">
              <a:buNone/>
            </a:pPr>
            <a:endParaRPr lang="en-US" dirty="0"/>
          </a:p>
          <a:p>
            <a:pPr marL="0" indent="0">
              <a:buNone/>
            </a:pPr>
            <a:endParaRPr lang="en-US"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56</a:t>
            </a:r>
            <a:endParaRPr lang="en-US" sz="1000"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endParaRPr lang="en-US" dirty="0"/>
          </a:p>
        </p:txBody>
      </p:sp>
    </p:spTree>
    <p:extLst>
      <p:ext uri="{BB962C8B-B14F-4D97-AF65-F5344CB8AC3E}">
        <p14:creationId xmlns:p14="http://schemas.microsoft.com/office/powerpoint/2010/main" val="520110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Findings of ACE Study</a:t>
            </a:r>
            <a:endParaRPr lang="en-US" dirty="0"/>
          </a:p>
        </p:txBody>
      </p:sp>
      <p:sp>
        <p:nvSpPr>
          <p:cNvPr id="3" name="Content Placeholder 2"/>
          <p:cNvSpPr>
            <a:spLocks noGrp="1"/>
          </p:cNvSpPr>
          <p:nvPr>
            <p:ph idx="1"/>
          </p:nvPr>
        </p:nvSpPr>
        <p:spPr>
          <a:xfrm>
            <a:off x="457200" y="1371600"/>
            <a:ext cx="8229600" cy="4953000"/>
          </a:xfrm>
        </p:spPr>
        <p:txBody>
          <a:bodyPr/>
          <a:lstStyle/>
          <a:p>
            <a:pPr eaLnBrk="1" fontAlgn="auto" hangingPunct="1">
              <a:spcAft>
                <a:spcPts val="0"/>
              </a:spcAft>
              <a:buFont typeface="Arial" pitchFamily="34" charset="0"/>
              <a:buChar char="•"/>
              <a:defRPr/>
            </a:pPr>
            <a:r>
              <a:rPr lang="en-US" dirty="0">
                <a:solidFill>
                  <a:srgbClr val="660066"/>
                </a:solidFill>
              </a:rPr>
              <a:t>More than half of the 17,500 adults completing the questionnaire reported at least one exposure</a:t>
            </a:r>
          </a:p>
          <a:p>
            <a:pPr eaLnBrk="1" fontAlgn="auto" hangingPunct="1">
              <a:spcAft>
                <a:spcPts val="0"/>
              </a:spcAft>
              <a:buFont typeface="Arial" pitchFamily="34" charset="0"/>
              <a:buChar char="•"/>
              <a:defRPr/>
            </a:pPr>
            <a:r>
              <a:rPr lang="en-US" dirty="0">
                <a:solidFill>
                  <a:srgbClr val="139D41"/>
                </a:solidFill>
              </a:rPr>
              <a:t>25% reported two or more childhood exposures</a:t>
            </a:r>
          </a:p>
          <a:p>
            <a:pPr eaLnBrk="1" fontAlgn="auto" hangingPunct="1">
              <a:spcAft>
                <a:spcPts val="0"/>
              </a:spcAft>
              <a:buFont typeface="Arial" pitchFamily="34" charset="0"/>
              <a:buChar char="•"/>
              <a:defRPr/>
            </a:pPr>
            <a:r>
              <a:rPr lang="en-US" dirty="0">
                <a:solidFill>
                  <a:srgbClr val="EB3D94"/>
                </a:solidFill>
              </a:rPr>
              <a:t>Patients who experienced four or more childhood exposures compared to patients who experienced none had a 4 to 12 fold increase for health risks</a:t>
            </a:r>
            <a:r>
              <a:rPr lang="en-US" dirty="0" smtClean="0">
                <a:solidFill>
                  <a:srgbClr val="EB3D94"/>
                </a:solidFill>
              </a:rPr>
              <a:t>.</a:t>
            </a:r>
          </a:p>
          <a:p>
            <a:pPr marL="0" indent="0" algn="r" eaLnBrk="1" fontAlgn="auto" hangingPunct="1">
              <a:spcAft>
                <a:spcPts val="0"/>
              </a:spcAft>
              <a:buNone/>
              <a:defRPr/>
            </a:pPr>
            <a:endParaRPr lang="en-US" sz="1000" b="1" dirty="0" smtClean="0"/>
          </a:p>
          <a:p>
            <a:pPr marL="0" indent="0" algn="r" eaLnBrk="1" fontAlgn="auto" hangingPunct="1">
              <a:spcAft>
                <a:spcPts val="0"/>
              </a:spcAft>
              <a:buNone/>
              <a:defRPr/>
            </a:pPr>
            <a:r>
              <a:rPr lang="en-US" sz="1000" b="1" dirty="0" smtClean="0"/>
              <a:t>P</a:t>
            </a:r>
            <a:r>
              <a:rPr lang="en-US" sz="1000" b="1" dirty="0"/>
              <a:t>. 56</a:t>
            </a:r>
            <a:endParaRPr lang="en-US" sz="1000" dirty="0"/>
          </a:p>
          <a:p>
            <a:pPr eaLnBrk="1" fontAlgn="auto" hangingPunct="1">
              <a:spcAft>
                <a:spcPts val="0"/>
              </a:spcAft>
              <a:buFont typeface="Arial" pitchFamily="34" charset="0"/>
              <a:buChar char="•"/>
              <a:defRPr/>
            </a:pPr>
            <a:endParaRPr lang="en-US" dirty="0" smtClean="0">
              <a:solidFill>
                <a:srgbClr val="EB3D94"/>
              </a:solidFill>
            </a:endParaRPr>
          </a:p>
          <a:p>
            <a:pPr marL="0" indent="0" algn="r" eaLnBrk="1" fontAlgn="auto" hangingPunct="1">
              <a:spcAft>
                <a:spcPts val="0"/>
              </a:spcAft>
              <a:buNone/>
              <a:defRPr/>
            </a:pPr>
            <a:endParaRPr lang="en-US" sz="1000" b="1" dirty="0" smtClean="0"/>
          </a:p>
          <a:p>
            <a:pPr marL="0" indent="0">
              <a:buNone/>
            </a:pPr>
            <a:endParaRPr lang="en-US" sz="2800" dirty="0"/>
          </a:p>
        </p:txBody>
      </p:sp>
    </p:spTree>
    <p:extLst>
      <p:ext uri="{BB962C8B-B14F-4D97-AF65-F5344CB8AC3E}">
        <p14:creationId xmlns:p14="http://schemas.microsoft.com/office/powerpoint/2010/main" val="17423154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of the ACE Study</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r>
              <a:rPr lang="en-US" dirty="0"/>
              <a:t>Health risks included:</a:t>
            </a:r>
          </a:p>
          <a:p>
            <a:pPr eaLnBrk="1" hangingPunct="1"/>
            <a:r>
              <a:rPr lang="en-US" dirty="0"/>
              <a:t>Alcoholism,              drug abuse</a:t>
            </a:r>
          </a:p>
          <a:p>
            <a:pPr eaLnBrk="1" hangingPunct="1"/>
            <a:r>
              <a:rPr lang="en-US" dirty="0"/>
              <a:t>Depression,              attempted suicide</a:t>
            </a:r>
          </a:p>
          <a:p>
            <a:pPr eaLnBrk="1" hangingPunct="1"/>
            <a:r>
              <a:rPr lang="en-US" dirty="0"/>
              <a:t>Smoking,                   poor self-rated health</a:t>
            </a:r>
          </a:p>
          <a:p>
            <a:pPr eaLnBrk="1" hangingPunct="1"/>
            <a:r>
              <a:rPr lang="en-US" dirty="0"/>
              <a:t>Physical inactivity,   severe obesity</a:t>
            </a:r>
          </a:p>
          <a:p>
            <a:pPr eaLnBrk="1" hangingPunct="1"/>
            <a:r>
              <a:rPr lang="en-US" dirty="0"/>
              <a:t>Sexually transmitted diseases</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56</a:t>
            </a:r>
            <a:endParaRPr lang="en-US" sz="1000"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buNone/>
            </a:pPr>
            <a:endParaRPr lang="en-US" dirty="0"/>
          </a:p>
        </p:txBody>
      </p:sp>
    </p:spTree>
    <p:extLst>
      <p:ext uri="{BB962C8B-B14F-4D97-AF65-F5344CB8AC3E}">
        <p14:creationId xmlns:p14="http://schemas.microsoft.com/office/powerpoint/2010/main" val="1465473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Nurturing Creates and </a:t>
            </a:r>
            <a:r>
              <a:rPr lang="en-US" dirty="0" smtClean="0">
                <a:solidFill>
                  <a:srgbClr val="00B0F0"/>
                </a:solidFill>
              </a:rPr>
              <a:t>Influences the Quality of </a:t>
            </a:r>
            <a:r>
              <a:rPr lang="en-US" dirty="0">
                <a:solidFill>
                  <a:srgbClr val="00B0F0"/>
                </a:solidFill>
              </a:rPr>
              <a:t>Life</a:t>
            </a:r>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Char char=""/>
              <a:defRPr/>
            </a:pPr>
            <a:r>
              <a:rPr lang="en-US" sz="4000" b="1" dirty="0">
                <a:solidFill>
                  <a:srgbClr val="00B050"/>
                </a:solidFill>
              </a:rPr>
              <a:t>Positive Nurturing </a:t>
            </a:r>
            <a:r>
              <a:rPr lang="en-US" sz="4000" dirty="0"/>
              <a:t>is nourishing the aspects of life we </a:t>
            </a:r>
            <a:r>
              <a:rPr lang="en-US" sz="4000" dirty="0">
                <a:solidFill>
                  <a:schemeClr val="accent6">
                    <a:lumMod val="50000"/>
                  </a:schemeClr>
                </a:solidFill>
              </a:rPr>
              <a:t>want.</a:t>
            </a:r>
          </a:p>
          <a:p>
            <a:pPr marL="365760" indent="-256032" eaLnBrk="1" fontAlgn="auto" hangingPunct="1">
              <a:spcAft>
                <a:spcPts val="0"/>
              </a:spcAft>
              <a:buFont typeface="Wingdings 3"/>
              <a:buNone/>
              <a:defRPr/>
            </a:pPr>
            <a:endParaRPr lang="en-US" sz="2800" dirty="0"/>
          </a:p>
          <a:p>
            <a:pPr marL="365760" indent="-256032" eaLnBrk="1" fontAlgn="auto" hangingPunct="1">
              <a:spcAft>
                <a:spcPts val="0"/>
              </a:spcAft>
              <a:buFont typeface="Wingdings 3"/>
              <a:buChar char=""/>
              <a:defRPr/>
            </a:pPr>
            <a:r>
              <a:rPr lang="en-US" sz="4000" b="1" dirty="0">
                <a:solidFill>
                  <a:srgbClr val="EB3D94"/>
                </a:solidFill>
              </a:rPr>
              <a:t>Negative Nurturing </a:t>
            </a:r>
            <a:r>
              <a:rPr lang="en-US" sz="4000" dirty="0"/>
              <a:t>is nourishing the aspects of life we </a:t>
            </a:r>
            <a:r>
              <a:rPr lang="en-US" sz="4000" dirty="0">
                <a:solidFill>
                  <a:srgbClr val="EB3D94"/>
                </a:solidFill>
              </a:rPr>
              <a:t>don’t want, </a:t>
            </a:r>
            <a:r>
              <a:rPr lang="en-US" sz="4000" dirty="0"/>
              <a:t>but get anyway</a:t>
            </a:r>
            <a:r>
              <a:rPr lang="en-US" sz="4000" dirty="0" smtClean="0"/>
              <a:t>.</a:t>
            </a:r>
          </a:p>
          <a:p>
            <a:pPr marL="365760" indent="-256032" eaLnBrk="1" fontAlgn="auto" hangingPunct="1">
              <a:spcAft>
                <a:spcPts val="0"/>
              </a:spcAft>
              <a:buFont typeface="Wingdings 3"/>
              <a:buChar char=""/>
              <a:defRPr/>
            </a:pPr>
            <a:endParaRPr lang="en-US" sz="4000"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 11</a:t>
            </a:r>
            <a:endParaRPr lang="en-US" sz="1000" b="1" dirty="0"/>
          </a:p>
        </p:txBody>
      </p:sp>
    </p:spTree>
    <p:extLst>
      <p:ext uri="{BB962C8B-B14F-4D97-AF65-F5344CB8AC3E}">
        <p14:creationId xmlns:p14="http://schemas.microsoft.com/office/powerpoint/2010/main" val="4483733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Related to Child Maltreatment</a:t>
            </a:r>
            <a:endParaRPr lang="en-US" dirty="0"/>
          </a:p>
        </p:txBody>
      </p:sp>
      <p:sp>
        <p:nvSpPr>
          <p:cNvPr id="3" name="Content Placeholder 2"/>
          <p:cNvSpPr>
            <a:spLocks noGrp="1"/>
          </p:cNvSpPr>
          <p:nvPr>
            <p:ph idx="1"/>
          </p:nvPr>
        </p:nvSpPr>
        <p:spPr>
          <a:xfrm>
            <a:off x="457200" y="1905000"/>
            <a:ext cx="8229600" cy="4495800"/>
          </a:xfrm>
        </p:spPr>
        <p:txBody>
          <a:bodyPr/>
          <a:lstStyle/>
          <a:p>
            <a:pPr eaLnBrk="1" hangingPunct="1"/>
            <a:r>
              <a:rPr lang="en-US" dirty="0"/>
              <a:t>28% of the respondents indicated they were physically abused</a:t>
            </a:r>
          </a:p>
          <a:p>
            <a:pPr eaLnBrk="1" hangingPunct="1"/>
            <a:r>
              <a:rPr lang="en-US" dirty="0"/>
              <a:t>21% sexually abused</a:t>
            </a:r>
          </a:p>
          <a:p>
            <a:pPr eaLnBrk="1" hangingPunct="1"/>
            <a:r>
              <a:rPr lang="en-US" dirty="0"/>
              <a:t>15% emotionally neglected</a:t>
            </a:r>
          </a:p>
          <a:p>
            <a:pPr eaLnBrk="1" hangingPunct="1"/>
            <a:r>
              <a:rPr lang="en-US" dirty="0"/>
              <a:t>11% emotionally abused</a:t>
            </a:r>
          </a:p>
          <a:p>
            <a:pPr eaLnBrk="1" hangingPunct="1"/>
            <a:r>
              <a:rPr lang="en-US" dirty="0"/>
              <a:t>10% physically </a:t>
            </a:r>
            <a:r>
              <a:rPr lang="en-US" dirty="0" smtClean="0"/>
              <a:t>neglected</a:t>
            </a:r>
            <a:endParaRPr lang="en-US" dirty="0"/>
          </a:p>
          <a:p>
            <a:pPr marL="0" indent="0">
              <a:buNone/>
            </a:pPr>
            <a:endParaRPr lang="en-US"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56</a:t>
            </a:r>
            <a:endParaRPr lang="en-US" sz="1000" dirty="0"/>
          </a:p>
          <a:p>
            <a:pPr marL="0" indent="0">
              <a:buNone/>
            </a:pPr>
            <a:endParaRPr lang="en-US" dirty="0"/>
          </a:p>
          <a:p>
            <a:pPr marL="0" indent="0" algn="r">
              <a:buNone/>
            </a:pPr>
            <a:endParaRPr lang="en-US" sz="1000" b="1" dirty="0" smtClean="0"/>
          </a:p>
          <a:p>
            <a:pPr marL="0" indent="0" algn="r">
              <a:buNone/>
            </a:pPr>
            <a:endParaRPr lang="en-US" sz="1000" b="1" dirty="0"/>
          </a:p>
          <a:p>
            <a:pPr marL="0" indent="0">
              <a:buNone/>
            </a:pPr>
            <a:endParaRPr lang="en-US" dirty="0"/>
          </a:p>
        </p:txBody>
      </p:sp>
    </p:spTree>
    <p:extLst>
      <p:ext uri="{BB962C8B-B14F-4D97-AF65-F5344CB8AC3E}">
        <p14:creationId xmlns:p14="http://schemas.microsoft.com/office/powerpoint/2010/main" val="13308565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sz="3600" dirty="0" smtClean="0"/>
              <a:t> ACE Nurturing Training Data</a:t>
            </a:r>
            <a:endParaRPr lang="en-US" sz="3600"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852750"/>
            <a:ext cx="9144000" cy="6027021"/>
          </a:xfrm>
          <a:prstGeom prst="rect">
            <a:avLst/>
          </a:prstGeom>
        </p:spPr>
      </p:pic>
    </p:spTree>
    <p:extLst>
      <p:ext uri="{BB962C8B-B14F-4D97-AF65-F5344CB8AC3E}">
        <p14:creationId xmlns:p14="http://schemas.microsoft.com/office/powerpoint/2010/main" val="23815509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B3D94"/>
                </a:solidFill>
              </a:rPr>
              <a:t>Protective Factors</a:t>
            </a:r>
            <a:endParaRPr lang="en-US" dirty="0"/>
          </a:p>
        </p:txBody>
      </p:sp>
      <p:sp>
        <p:nvSpPr>
          <p:cNvPr id="3" name="Content Placeholder 2"/>
          <p:cNvSpPr>
            <a:spLocks noGrp="1"/>
          </p:cNvSpPr>
          <p:nvPr>
            <p:ph idx="1"/>
          </p:nvPr>
        </p:nvSpPr>
        <p:spPr>
          <a:xfrm>
            <a:off x="457200" y="1600200"/>
            <a:ext cx="8229600" cy="4724399"/>
          </a:xfrm>
        </p:spPr>
        <p:txBody>
          <a:bodyPr/>
          <a:lstStyle/>
          <a:p>
            <a:pPr>
              <a:defRPr/>
            </a:pPr>
            <a:r>
              <a:rPr lang="en-US" sz="2800" dirty="0"/>
              <a:t>Center for the Study of Social Policy in 2003 developed a logic model for reducing CAN based on building resiliency as a way of reducing risk factors. Five Protective Factors were identified by CSSP. </a:t>
            </a:r>
          </a:p>
          <a:p>
            <a:pPr>
              <a:defRPr/>
            </a:pPr>
            <a:r>
              <a:rPr lang="en-US" sz="2800" dirty="0"/>
              <a:t>An additional Protective Factor was developed by Community-Based Child Abuse Prevention (CBCAP</a:t>
            </a:r>
            <a:r>
              <a:rPr lang="en-US" sz="2800" dirty="0" smtClean="0"/>
              <a:t>).</a:t>
            </a:r>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r>
              <a:rPr lang="en-US" sz="1000" b="1" dirty="0" smtClean="0"/>
              <a:t>P</a:t>
            </a:r>
            <a:r>
              <a:rPr lang="en-US" sz="1000" b="1" dirty="0"/>
              <a:t>. </a:t>
            </a:r>
            <a:r>
              <a:rPr lang="en-US" sz="1000" b="1" dirty="0" smtClean="0"/>
              <a:t>58</a:t>
            </a:r>
            <a:endParaRPr lang="en-US" sz="1000" dirty="0"/>
          </a:p>
          <a:p>
            <a:pPr>
              <a:defRPr/>
            </a:pPr>
            <a:endParaRPr lang="en-US" sz="2800" dirty="0"/>
          </a:p>
          <a:p>
            <a:pPr marL="0" indent="0">
              <a:buNone/>
            </a:pPr>
            <a:endParaRPr lang="en-US" dirty="0"/>
          </a:p>
        </p:txBody>
      </p:sp>
    </p:spTree>
    <p:extLst>
      <p:ext uri="{BB962C8B-B14F-4D97-AF65-F5344CB8AC3E}">
        <p14:creationId xmlns:p14="http://schemas.microsoft.com/office/powerpoint/2010/main" val="12602158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Nurturing and </a:t>
            </a:r>
            <a:r>
              <a:rPr lang="en-US" dirty="0" smtClean="0"/>
              <a:t>Attachment</a:t>
            </a:r>
            <a:endParaRPr lang="en-US" dirty="0"/>
          </a:p>
        </p:txBody>
      </p:sp>
      <p:sp>
        <p:nvSpPr>
          <p:cNvPr id="3" name="Content Placeholder 2"/>
          <p:cNvSpPr>
            <a:spLocks noGrp="1"/>
          </p:cNvSpPr>
          <p:nvPr>
            <p:ph idx="1"/>
          </p:nvPr>
        </p:nvSpPr>
        <p:spPr>
          <a:xfrm>
            <a:off x="457200" y="1600200"/>
            <a:ext cx="8229600" cy="4800600"/>
          </a:xfrm>
        </p:spPr>
        <p:txBody>
          <a:bodyPr/>
          <a:lstStyle/>
          <a:p>
            <a:r>
              <a:rPr lang="en-US" sz="4400" dirty="0"/>
              <a:t>The need for children to experience nurturing and creating a bond with a caring adult</a:t>
            </a:r>
            <a:r>
              <a:rPr lang="en-US" sz="4400" dirty="0" smtClean="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58</a:t>
            </a:r>
            <a:r>
              <a:rPr lang="en-US" dirty="0"/>
              <a:t/>
            </a:r>
            <a:br>
              <a:rPr lang="en-US" dirty="0"/>
            </a:br>
            <a:endParaRPr lang="en-US" dirty="0"/>
          </a:p>
        </p:txBody>
      </p:sp>
    </p:spTree>
    <p:extLst>
      <p:ext uri="{BB962C8B-B14F-4D97-AF65-F5344CB8AC3E}">
        <p14:creationId xmlns:p14="http://schemas.microsoft.com/office/powerpoint/2010/main" val="203712958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Knowledge of Parenting and </a:t>
            </a:r>
            <a:br>
              <a:rPr lang="en-US" dirty="0" smtClean="0"/>
            </a:br>
            <a:r>
              <a:rPr lang="en-US" dirty="0" smtClean="0"/>
              <a:t>Child Development</a:t>
            </a:r>
            <a:endParaRPr lang="en-US" dirty="0"/>
          </a:p>
        </p:txBody>
      </p:sp>
      <p:sp>
        <p:nvSpPr>
          <p:cNvPr id="3" name="Content Placeholder 2"/>
          <p:cNvSpPr>
            <a:spLocks noGrp="1"/>
          </p:cNvSpPr>
          <p:nvPr>
            <p:ph idx="1"/>
          </p:nvPr>
        </p:nvSpPr>
        <p:spPr>
          <a:xfrm>
            <a:off x="457200" y="1676400"/>
            <a:ext cx="8229600" cy="4724400"/>
          </a:xfrm>
        </p:spPr>
        <p:txBody>
          <a:bodyPr>
            <a:normAutofit fontScale="92500" lnSpcReduction="10000"/>
          </a:bodyPr>
          <a:lstStyle/>
          <a:p>
            <a:r>
              <a:rPr lang="en-US" dirty="0" smtClean="0"/>
              <a:t>Parent Education and Support Groups</a:t>
            </a:r>
          </a:p>
          <a:p>
            <a:r>
              <a:rPr lang="en-US" dirty="0" smtClean="0"/>
              <a:t>Program structure that offer long-term service (two years or more)</a:t>
            </a:r>
          </a:p>
          <a:p>
            <a:r>
              <a:rPr lang="en-US" dirty="0" smtClean="0"/>
              <a:t>Interpersonal values: trust between staff and parents.</a:t>
            </a:r>
          </a:p>
          <a:p>
            <a:r>
              <a:rPr lang="en-US" dirty="0" smtClean="0"/>
              <a:t>Educational approach that focuses on parents strengths.</a:t>
            </a:r>
          </a:p>
          <a:p>
            <a:r>
              <a:rPr lang="en-US" dirty="0" smtClean="0"/>
              <a:t>Emphasizes  solid decision making and not quick fixes</a:t>
            </a:r>
            <a:r>
              <a:rPr lang="en-US" dirty="0" smtClean="0"/>
              <a:t>.</a:t>
            </a:r>
          </a:p>
          <a:p>
            <a:pPr marL="0" indent="0" algn="r">
              <a:buNone/>
            </a:pPr>
            <a:endParaRPr lang="en-US" sz="1100" b="1" dirty="0" smtClean="0"/>
          </a:p>
          <a:p>
            <a:pPr marL="0" indent="0" algn="r">
              <a:buNone/>
            </a:pPr>
            <a:endParaRPr lang="en-US" sz="1100" b="1" dirty="0" smtClean="0"/>
          </a:p>
          <a:p>
            <a:pPr marL="0" indent="0" algn="r">
              <a:buNone/>
            </a:pPr>
            <a:r>
              <a:rPr lang="en-US" sz="1100" b="1" dirty="0" smtClean="0"/>
              <a:t>P</a:t>
            </a:r>
            <a:r>
              <a:rPr lang="en-US" sz="1100" b="1" dirty="0"/>
              <a:t>. </a:t>
            </a:r>
            <a:r>
              <a:rPr lang="en-US" sz="1100" b="1" dirty="0" smtClean="0"/>
              <a:t>58</a:t>
            </a:r>
            <a:endParaRPr lang="en-US" sz="1100" dirty="0"/>
          </a:p>
        </p:txBody>
      </p:sp>
    </p:spTree>
    <p:extLst>
      <p:ext uri="{BB962C8B-B14F-4D97-AF65-F5344CB8AC3E}">
        <p14:creationId xmlns:p14="http://schemas.microsoft.com/office/powerpoint/2010/main" val="78950546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Parental Resilience</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Parent’s individual developmental history and personal psychological resources are considered to be the most important.</a:t>
            </a:r>
          </a:p>
          <a:p>
            <a:r>
              <a:rPr lang="en-US" dirty="0" smtClean="0"/>
              <a:t>Intergenerational patterns of child maltreatment</a:t>
            </a:r>
            <a:r>
              <a:rPr lang="en-US" dirty="0" smtClean="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58</a:t>
            </a:r>
            <a:endParaRPr lang="en-US" sz="1000" dirty="0"/>
          </a:p>
          <a:p>
            <a:pPr marL="0" indent="0">
              <a:buNone/>
            </a:pPr>
            <a:endParaRPr lang="en-US" dirty="0"/>
          </a:p>
        </p:txBody>
      </p:sp>
    </p:spTree>
    <p:extLst>
      <p:ext uri="{BB962C8B-B14F-4D97-AF65-F5344CB8AC3E}">
        <p14:creationId xmlns:p14="http://schemas.microsoft.com/office/powerpoint/2010/main" val="349619534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Social Connections</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Helping families build and strengthen positive social connections.</a:t>
            </a:r>
          </a:p>
          <a:p>
            <a:r>
              <a:rPr lang="en-US" dirty="0" smtClean="0"/>
              <a:t>Social isolation: lack of integration into social networks</a:t>
            </a:r>
            <a:r>
              <a:rPr lang="en-US" dirty="0" smtClean="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58</a:t>
            </a:r>
            <a:endParaRPr lang="en-US" sz="1000" dirty="0"/>
          </a:p>
          <a:p>
            <a:pPr marL="0" indent="0">
              <a:buNone/>
            </a:pPr>
            <a:endParaRPr lang="en-US" dirty="0"/>
          </a:p>
        </p:txBody>
      </p:sp>
    </p:spTree>
    <p:extLst>
      <p:ext uri="{BB962C8B-B14F-4D97-AF65-F5344CB8AC3E}">
        <p14:creationId xmlns:p14="http://schemas.microsoft.com/office/powerpoint/2010/main" val="362800192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5. Concrete Support in Times of Need</a:t>
            </a:r>
            <a:endParaRPr lang="en-US" sz="4000" dirty="0"/>
          </a:p>
        </p:txBody>
      </p:sp>
      <p:sp>
        <p:nvSpPr>
          <p:cNvPr id="3" name="Content Placeholder 2"/>
          <p:cNvSpPr>
            <a:spLocks noGrp="1"/>
          </p:cNvSpPr>
          <p:nvPr>
            <p:ph idx="1"/>
          </p:nvPr>
        </p:nvSpPr>
        <p:spPr>
          <a:xfrm>
            <a:off x="304800" y="1371601"/>
            <a:ext cx="8229600" cy="5029200"/>
          </a:xfrm>
        </p:spPr>
        <p:txBody>
          <a:bodyPr/>
          <a:lstStyle/>
          <a:p>
            <a:r>
              <a:rPr lang="en-US" dirty="0" smtClean="0"/>
              <a:t>Poverty is the strongest factor that correlates with CAN.</a:t>
            </a:r>
          </a:p>
          <a:p>
            <a:r>
              <a:rPr lang="en-US" dirty="0" smtClean="0"/>
              <a:t>Provide concrete support to help families cope with the stresses of poverty.</a:t>
            </a:r>
          </a:p>
          <a:p>
            <a:r>
              <a:rPr lang="en-US" dirty="0" smtClean="0"/>
              <a:t>Work with parents to meet their daily needs: rent money, food, money to pay utilities, a place to live, employment, child care</a:t>
            </a:r>
            <a:r>
              <a:rPr lang="en-US" dirty="0" smtClean="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58</a:t>
            </a:r>
            <a:endParaRPr lang="en-US" sz="1000" dirty="0"/>
          </a:p>
          <a:p>
            <a:pPr marL="0" indent="0">
              <a:buNone/>
            </a:pPr>
            <a:endParaRPr lang="en-US" dirty="0"/>
          </a:p>
        </p:txBody>
      </p:sp>
    </p:spTree>
    <p:extLst>
      <p:ext uri="{BB962C8B-B14F-4D97-AF65-F5344CB8AC3E}">
        <p14:creationId xmlns:p14="http://schemas.microsoft.com/office/powerpoint/2010/main" val="19699732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Social and Emotional Competence </a:t>
            </a:r>
            <a:br>
              <a:rPr lang="en-US" dirty="0" smtClean="0"/>
            </a:br>
            <a:r>
              <a:rPr lang="en-US" dirty="0" smtClean="0"/>
              <a:t>of Children</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Cognitive skill building</a:t>
            </a:r>
          </a:p>
          <a:p>
            <a:r>
              <a:rPr lang="en-US" dirty="0" smtClean="0"/>
              <a:t>Social competence</a:t>
            </a:r>
          </a:p>
          <a:p>
            <a:r>
              <a:rPr lang="en-US" dirty="0" smtClean="0"/>
              <a:t>Mental health</a:t>
            </a:r>
          </a:p>
          <a:p>
            <a:r>
              <a:rPr lang="en-US" dirty="0" smtClean="0"/>
              <a:t>Overall well-being</a:t>
            </a:r>
          </a:p>
          <a:p>
            <a:r>
              <a:rPr lang="en-US" dirty="0" smtClean="0"/>
              <a:t>Development </a:t>
            </a:r>
            <a:r>
              <a:rPr lang="en-US" dirty="0" smtClean="0"/>
              <a:t>is deeply affected by the quality of a child’s relationships with his or her primary attachment figures</a:t>
            </a:r>
            <a:r>
              <a:rPr lang="en-US" dirty="0" smtClean="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58</a:t>
            </a:r>
            <a:endParaRPr lang="en-US" sz="1000" dirty="0"/>
          </a:p>
          <a:p>
            <a:endParaRPr lang="en-US" dirty="0" smtClean="0"/>
          </a:p>
          <a:p>
            <a:pPr marL="0" indent="0">
              <a:buNone/>
            </a:pPr>
            <a:endParaRPr lang="en-US" dirty="0"/>
          </a:p>
        </p:txBody>
      </p:sp>
    </p:spTree>
    <p:extLst>
      <p:ext uri="{BB962C8B-B14F-4D97-AF65-F5344CB8AC3E}">
        <p14:creationId xmlns:p14="http://schemas.microsoft.com/office/powerpoint/2010/main" val="160261862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r>
              <a:rPr lang="en-US" dirty="0" smtClean="0"/>
              <a:t>R</a:t>
            </a:r>
            <a:r>
              <a:rPr lang="en-US" dirty="0" smtClean="0"/>
              <a:t>esource </a:t>
            </a:r>
            <a:r>
              <a:rPr lang="en-US" dirty="0" smtClean="0"/>
              <a:t>Chapters</a:t>
            </a:r>
            <a:endParaRPr lang="en-US" dirty="0"/>
          </a:p>
        </p:txBody>
      </p:sp>
    </p:spTree>
    <p:extLst>
      <p:ext uri="{BB962C8B-B14F-4D97-AF65-F5344CB8AC3E}">
        <p14:creationId xmlns:p14="http://schemas.microsoft.com/office/powerpoint/2010/main" val="2999953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Positive Nurturing</a:t>
            </a:r>
            <a:endParaRPr lang="en-US" dirty="0"/>
          </a:p>
        </p:txBody>
      </p:sp>
      <p:sp>
        <p:nvSpPr>
          <p:cNvPr id="3" name="Content Placeholder 2"/>
          <p:cNvSpPr>
            <a:spLocks noGrp="1"/>
          </p:cNvSpPr>
          <p:nvPr>
            <p:ph idx="1"/>
          </p:nvPr>
        </p:nvSpPr>
        <p:spPr>
          <a:xfrm>
            <a:off x="457200" y="1600200"/>
            <a:ext cx="8229600" cy="4876800"/>
          </a:xfrm>
        </p:spPr>
        <p:txBody>
          <a:bodyPr/>
          <a:lstStyle/>
          <a:p>
            <a:pPr eaLnBrk="1" fontAlgn="auto" hangingPunct="1">
              <a:spcAft>
                <a:spcPts val="0"/>
              </a:spcAft>
              <a:buFont typeface="Wingdings 3" pitchFamily="18" charset="2"/>
              <a:buNone/>
              <a:defRPr/>
            </a:pPr>
            <a:r>
              <a:rPr lang="en-US" dirty="0">
                <a:solidFill>
                  <a:srgbClr val="139D41"/>
                </a:solidFill>
              </a:rPr>
              <a:t>Positive nurturing is called </a:t>
            </a:r>
            <a:r>
              <a:rPr lang="en-US" sz="3600" b="1" dirty="0">
                <a:solidFill>
                  <a:srgbClr val="139D41"/>
                </a:solidFill>
              </a:rPr>
              <a:t>EMPATHY</a:t>
            </a:r>
            <a:r>
              <a:rPr lang="en-US" sz="3600" dirty="0">
                <a:solidFill>
                  <a:srgbClr val="139D41"/>
                </a:solidFill>
              </a:rPr>
              <a:t> </a:t>
            </a:r>
            <a:r>
              <a:rPr lang="en-US" dirty="0">
                <a:solidFill>
                  <a:srgbClr val="139D41"/>
                </a:solidFill>
              </a:rPr>
              <a:t>which </a:t>
            </a:r>
          </a:p>
          <a:p>
            <a:pPr eaLnBrk="1" fontAlgn="auto" hangingPunct="1">
              <a:spcAft>
                <a:spcPts val="0"/>
              </a:spcAft>
              <a:buFont typeface="Wingdings 3" pitchFamily="18" charset="2"/>
              <a:buNone/>
              <a:defRPr/>
            </a:pPr>
            <a:r>
              <a:rPr lang="en-US" dirty="0">
                <a:solidFill>
                  <a:srgbClr val="139D41"/>
                </a:solidFill>
              </a:rPr>
              <a:t>Comes from the Greek </a:t>
            </a:r>
            <a:r>
              <a:rPr lang="en-US" dirty="0" smtClean="0">
                <a:solidFill>
                  <a:srgbClr val="139D41"/>
                </a:solidFill>
              </a:rPr>
              <a:t>word </a:t>
            </a:r>
          </a:p>
          <a:p>
            <a:pPr eaLnBrk="1" fontAlgn="auto" hangingPunct="1">
              <a:spcAft>
                <a:spcPts val="0"/>
              </a:spcAft>
              <a:buFont typeface="Wingdings 3" pitchFamily="18" charset="2"/>
              <a:buNone/>
              <a:defRPr/>
            </a:pPr>
            <a:r>
              <a:rPr lang="en-US" dirty="0" smtClean="0">
                <a:solidFill>
                  <a:srgbClr val="139D41"/>
                </a:solidFill>
              </a:rPr>
              <a:t>            </a:t>
            </a:r>
            <a:r>
              <a:rPr lang="en-US" sz="8800" b="1" dirty="0" err="1" smtClean="0">
                <a:solidFill>
                  <a:srgbClr val="EB3D94"/>
                </a:solidFill>
              </a:rPr>
              <a:t>empatheia</a:t>
            </a:r>
            <a:endParaRPr lang="en-US" sz="8800" dirty="0">
              <a:solidFill>
                <a:srgbClr val="EB3D94"/>
              </a:solidFill>
            </a:endParaRPr>
          </a:p>
          <a:p>
            <a:pPr marL="109537" indent="0" eaLnBrk="1" fontAlgn="auto" hangingPunct="1">
              <a:spcAft>
                <a:spcPts val="0"/>
              </a:spcAft>
              <a:buFont typeface="Wingdings 3" pitchFamily="18" charset="2"/>
              <a:buNone/>
              <a:defRPr/>
            </a:pPr>
            <a:endParaRPr lang="en-US" sz="2000" dirty="0"/>
          </a:p>
          <a:p>
            <a:pPr marL="109537" indent="0" eaLnBrk="1" fontAlgn="auto" hangingPunct="1">
              <a:spcAft>
                <a:spcPts val="0"/>
              </a:spcAft>
              <a:buFont typeface="Wingdings 3" pitchFamily="18" charset="2"/>
              <a:buNone/>
              <a:defRPr/>
            </a:pPr>
            <a:r>
              <a:rPr lang="en-US" dirty="0" smtClean="0">
                <a:solidFill>
                  <a:srgbClr val="0070C0"/>
                </a:solidFill>
              </a:rPr>
              <a:t> Empathy is </a:t>
            </a:r>
            <a:r>
              <a:rPr lang="en-US" dirty="0">
                <a:solidFill>
                  <a:srgbClr val="0070C0"/>
                </a:solidFill>
              </a:rPr>
              <a:t>the </a:t>
            </a:r>
            <a:r>
              <a:rPr lang="en-US" b="1" dirty="0">
                <a:solidFill>
                  <a:srgbClr val="0070C0"/>
                </a:solidFill>
              </a:rPr>
              <a:t>most </a:t>
            </a:r>
            <a:r>
              <a:rPr lang="en-US" b="1" dirty="0" smtClean="0">
                <a:solidFill>
                  <a:srgbClr val="0070C0"/>
                </a:solidFill>
              </a:rPr>
              <a:t>important characteristic</a:t>
            </a:r>
          </a:p>
          <a:p>
            <a:pPr marL="109537" indent="0" eaLnBrk="1" fontAlgn="auto" hangingPunct="1">
              <a:spcAft>
                <a:spcPts val="0"/>
              </a:spcAft>
              <a:buFont typeface="Wingdings 3" pitchFamily="18" charset="2"/>
              <a:buNone/>
              <a:defRPr/>
            </a:pPr>
            <a:r>
              <a:rPr lang="en-US" b="1" dirty="0" smtClean="0">
                <a:solidFill>
                  <a:srgbClr val="0070C0"/>
                </a:solidFill>
              </a:rPr>
              <a:t>                      </a:t>
            </a:r>
            <a:r>
              <a:rPr lang="en-US" dirty="0" smtClean="0">
                <a:solidFill>
                  <a:srgbClr val="0070C0"/>
                </a:solidFill>
              </a:rPr>
              <a:t>of </a:t>
            </a:r>
            <a:r>
              <a:rPr lang="en-US" dirty="0">
                <a:solidFill>
                  <a:srgbClr val="0070C0"/>
                </a:solidFill>
              </a:rPr>
              <a:t>a </a:t>
            </a:r>
            <a:r>
              <a:rPr lang="en-US" b="1" dirty="0">
                <a:solidFill>
                  <a:srgbClr val="139D41"/>
                </a:solidFill>
              </a:rPr>
              <a:t>nurturing </a:t>
            </a:r>
            <a:r>
              <a:rPr lang="en-US" b="1" dirty="0" smtClean="0">
                <a:solidFill>
                  <a:srgbClr val="139D41"/>
                </a:solidFill>
              </a:rPr>
              <a:t>parent</a:t>
            </a:r>
            <a:endParaRPr lang="en-US" b="1" dirty="0">
              <a:solidFill>
                <a:srgbClr val="139D41"/>
              </a:solidFill>
            </a:endParaRPr>
          </a:p>
          <a:p>
            <a:pPr marL="0" indent="0" algn="r">
              <a:buNone/>
            </a:pPr>
            <a:endParaRPr lang="en-US" sz="1000" b="1" dirty="0" smtClean="0"/>
          </a:p>
          <a:p>
            <a:pPr marL="0" indent="0" algn="r">
              <a:buNone/>
            </a:pPr>
            <a:endParaRPr lang="en-US" sz="1000" b="1" dirty="0"/>
          </a:p>
          <a:p>
            <a:pPr marL="0" indent="0" algn="r">
              <a:buNone/>
            </a:pPr>
            <a:r>
              <a:rPr lang="en-US" sz="1000" b="1" dirty="0" smtClean="0"/>
              <a:t>P. 11 </a:t>
            </a:r>
            <a:endParaRPr lang="en-US" sz="1000" b="1" dirty="0" smtClean="0"/>
          </a:p>
          <a:p>
            <a:pPr marL="0" indent="0" algn="r">
              <a:buNone/>
            </a:pPr>
            <a:endParaRPr lang="en-US" sz="1000" b="1" dirty="0"/>
          </a:p>
          <a:p>
            <a:pPr marL="0" indent="0" algn="r">
              <a:buNone/>
            </a:pPr>
            <a:endParaRPr lang="en-US" sz="1000" b="1" dirty="0" smtClean="0"/>
          </a:p>
        </p:txBody>
      </p:sp>
    </p:spTree>
    <p:extLst>
      <p:ext uri="{BB962C8B-B14F-4D97-AF65-F5344CB8AC3E}">
        <p14:creationId xmlns:p14="http://schemas.microsoft.com/office/powerpoint/2010/main" val="32483058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Chapter 1</a:t>
            </a:r>
            <a:endParaRPr lang="en-US" dirty="0"/>
          </a:p>
        </p:txBody>
      </p:sp>
      <p:sp>
        <p:nvSpPr>
          <p:cNvPr id="3" name="Content Placeholder 2"/>
          <p:cNvSpPr>
            <a:spLocks noGrp="1"/>
          </p:cNvSpPr>
          <p:nvPr>
            <p:ph idx="1"/>
          </p:nvPr>
        </p:nvSpPr>
        <p:spPr>
          <a:xfrm>
            <a:off x="457200" y="1600200"/>
            <a:ext cx="8229600" cy="4724400"/>
          </a:xfrm>
        </p:spPr>
        <p:txBody>
          <a:bodyPr/>
          <a:lstStyle/>
          <a:p>
            <a:pPr marL="0" indent="0" algn="ctr">
              <a:buNone/>
            </a:pPr>
            <a:endParaRPr lang="en-US" sz="4400" dirty="0" smtClean="0"/>
          </a:p>
          <a:p>
            <a:pPr marL="0" indent="0" algn="ctr">
              <a:buNone/>
            </a:pPr>
            <a:r>
              <a:rPr lang="en-US" sz="4400" dirty="0" smtClean="0"/>
              <a:t>Incidence </a:t>
            </a:r>
            <a:r>
              <a:rPr lang="en-US" sz="4400" dirty="0" smtClean="0"/>
              <a:t>and History </a:t>
            </a:r>
          </a:p>
          <a:p>
            <a:pPr marL="0" indent="0" algn="ctr">
              <a:buNone/>
            </a:pPr>
            <a:r>
              <a:rPr lang="en-US" sz="4400" dirty="0" smtClean="0"/>
              <a:t>of </a:t>
            </a:r>
            <a:endParaRPr lang="en-US" sz="4400" dirty="0" smtClean="0"/>
          </a:p>
          <a:p>
            <a:pPr marL="0" indent="0">
              <a:buNone/>
            </a:pPr>
            <a:r>
              <a:rPr lang="en-US" sz="4800" dirty="0"/>
              <a:t> </a:t>
            </a:r>
            <a:r>
              <a:rPr lang="en-US" sz="4800" dirty="0" smtClean="0"/>
              <a:t>   </a:t>
            </a:r>
            <a:r>
              <a:rPr lang="en-US" sz="5400" dirty="0" smtClean="0">
                <a:solidFill>
                  <a:srgbClr val="FF0000"/>
                </a:solidFill>
              </a:rPr>
              <a:t>Child Abuse and Neglect  </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59</a:t>
            </a:r>
            <a:endParaRPr lang="en-US" sz="1000" b="1" dirty="0"/>
          </a:p>
          <a:p>
            <a:pPr marL="0" indent="0">
              <a:buNone/>
            </a:pPr>
            <a:endParaRPr lang="en-US" sz="5400" dirty="0">
              <a:solidFill>
                <a:srgbClr val="FF0000"/>
              </a:solidFill>
            </a:endParaRP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5400" dirty="0" smtClean="0">
                <a:solidFill>
                  <a:srgbClr val="FF0000"/>
                </a:solidFill>
              </a:rPr>
              <a:t>      </a:t>
            </a:r>
            <a:endParaRPr lang="en-US" sz="5400" dirty="0">
              <a:solidFill>
                <a:srgbClr val="FF0000"/>
              </a:solidFill>
            </a:endParaRPr>
          </a:p>
        </p:txBody>
      </p:sp>
    </p:spTree>
    <p:extLst>
      <p:ext uri="{BB962C8B-B14F-4D97-AF65-F5344CB8AC3E}">
        <p14:creationId xmlns:p14="http://schemas.microsoft.com/office/powerpoint/2010/main" val="147116427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Infanticide</a:t>
            </a:r>
            <a:endParaRPr lang="en-US" dirty="0"/>
          </a:p>
        </p:txBody>
      </p:sp>
      <p:sp>
        <p:nvSpPr>
          <p:cNvPr id="4" name="Content Placeholder 2"/>
          <p:cNvSpPr>
            <a:spLocks noGrp="1"/>
          </p:cNvSpPr>
          <p:nvPr>
            <p:ph idx="1"/>
          </p:nvPr>
        </p:nvSpPr>
        <p:spPr>
          <a:xfrm>
            <a:off x="457200" y="1600200"/>
            <a:ext cx="8229600" cy="4800600"/>
          </a:xfrm>
        </p:spPr>
        <p:txBody>
          <a:bodyPr/>
          <a:lstStyle/>
          <a:p>
            <a:pPr marL="0" indent="0">
              <a:buNone/>
              <a:defRPr/>
            </a:pPr>
            <a:r>
              <a:rPr lang="en-US" sz="2800" dirty="0">
                <a:solidFill>
                  <a:srgbClr val="00B050"/>
                </a:solidFill>
              </a:rPr>
              <a:t>Infanticide is defined by Langer (1974) as the willful destruction of newborn babies through exposure; starvation, strangulation, smothering, poisoning, or through the use of some lethal weapon</a:t>
            </a:r>
            <a:r>
              <a:rPr lang="en-US" sz="2800" dirty="0" smtClean="0">
                <a:solidFill>
                  <a:srgbClr val="00B050"/>
                </a:solidFill>
              </a:rPr>
              <a:t>.</a:t>
            </a:r>
            <a:endParaRPr lang="en-US" sz="2800" dirty="0">
              <a:solidFill>
                <a:srgbClr val="00B050"/>
              </a:solidFill>
            </a:endParaRPr>
          </a:p>
          <a:p>
            <a:pPr marL="0" indent="0">
              <a:buNone/>
              <a:defRPr/>
            </a:pPr>
            <a:r>
              <a:rPr lang="en-US" sz="2800" dirty="0">
                <a:solidFill>
                  <a:srgbClr val="002060"/>
                </a:solidFill>
              </a:rPr>
              <a:t>Radbill (1968) describes infanticide as the killing of a newborn with the consent of parent, family or community</a:t>
            </a:r>
            <a:r>
              <a:rPr lang="en-US" sz="2800" dirty="0" smtClean="0">
                <a:solidFill>
                  <a:srgbClr val="002060"/>
                </a:solidFill>
              </a:rPr>
              <a:t>.</a:t>
            </a:r>
          </a:p>
          <a:p>
            <a:pPr marL="0" indent="0">
              <a:buNone/>
              <a:defRPr/>
            </a:pPr>
            <a:r>
              <a:rPr lang="en-US" sz="2800" dirty="0" smtClean="0">
                <a:solidFill>
                  <a:srgbClr val="EB3D94"/>
                </a:solidFill>
              </a:rPr>
              <a:t>Public caning of children, ritualistic whippings, disfiguration, maiming were all common practices of early childhood in antiquity</a:t>
            </a:r>
            <a:r>
              <a:rPr lang="en-US" sz="2800" dirty="0" smtClean="0">
                <a:solidFill>
                  <a:srgbClr val="EB3D94"/>
                </a:solidFill>
              </a:rPr>
              <a:t>.</a:t>
            </a:r>
          </a:p>
          <a:p>
            <a:pPr marL="0" indent="0" algn="r">
              <a:buNone/>
              <a:defRPr/>
            </a:pPr>
            <a:r>
              <a:rPr lang="en-US" sz="1000" b="1" dirty="0"/>
              <a:t>P. </a:t>
            </a:r>
            <a:r>
              <a:rPr lang="en-US" sz="1000" b="1" dirty="0" smtClean="0"/>
              <a:t>59</a:t>
            </a:r>
            <a:endParaRPr lang="en-US" sz="1000" dirty="0"/>
          </a:p>
          <a:p>
            <a:pPr marL="0" indent="0">
              <a:buNone/>
              <a:defRPr/>
            </a:pPr>
            <a:endParaRPr lang="en-US" sz="2800" dirty="0" smtClean="0">
              <a:solidFill>
                <a:srgbClr val="EB3D94"/>
              </a:solidFill>
            </a:endParaRPr>
          </a:p>
          <a:p>
            <a:pPr marL="0" indent="0">
              <a:buNone/>
              <a:defRPr/>
            </a:pPr>
            <a:endParaRPr lang="en-US" sz="2800" dirty="0">
              <a:solidFill>
                <a:srgbClr val="EB3D94"/>
              </a:solidFill>
            </a:endParaRPr>
          </a:p>
          <a:p>
            <a:endParaRPr lang="en-US" dirty="0"/>
          </a:p>
        </p:txBody>
      </p:sp>
    </p:spTree>
    <p:extLst>
      <p:ext uri="{BB962C8B-B14F-4D97-AF65-F5344CB8AC3E}">
        <p14:creationId xmlns:p14="http://schemas.microsoft.com/office/powerpoint/2010/main" val="297643894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Infanticide</a:t>
            </a:r>
            <a:endParaRPr lang="en-US" dirty="0">
              <a:solidFill>
                <a:srgbClr val="00B0F0"/>
              </a:solidFill>
            </a:endParaRPr>
          </a:p>
        </p:txBody>
      </p:sp>
      <p:sp>
        <p:nvSpPr>
          <p:cNvPr id="4" name="Content Placeholder 2"/>
          <p:cNvSpPr>
            <a:spLocks noGrp="1"/>
          </p:cNvSpPr>
          <p:nvPr>
            <p:ph idx="1"/>
          </p:nvPr>
        </p:nvSpPr>
        <p:spPr>
          <a:xfrm>
            <a:off x="457200" y="1646237"/>
            <a:ext cx="8229600" cy="4754563"/>
          </a:xfrm>
        </p:spPr>
        <p:txBody>
          <a:bodyPr/>
          <a:lstStyle/>
          <a:p>
            <a:pPr marL="0" indent="0">
              <a:buNone/>
              <a:defRPr/>
            </a:pPr>
            <a:r>
              <a:rPr lang="en-US" dirty="0">
                <a:solidFill>
                  <a:schemeClr val="accent6">
                    <a:lumMod val="75000"/>
                  </a:schemeClr>
                </a:solidFill>
              </a:rPr>
              <a:t>During the classical period of Plato and Aristotle, the philosophy regarding children was one of ownership. Aristotle was quoted as saying:</a:t>
            </a:r>
          </a:p>
          <a:p>
            <a:pPr marL="0" indent="0">
              <a:buNone/>
              <a:defRPr/>
            </a:pPr>
            <a:r>
              <a:rPr lang="en-US" dirty="0">
                <a:solidFill>
                  <a:srgbClr val="00B050"/>
                </a:solidFill>
              </a:rPr>
              <a:t> </a:t>
            </a:r>
            <a:r>
              <a:rPr lang="en-US" i="1" dirty="0">
                <a:solidFill>
                  <a:srgbClr val="00B050"/>
                </a:solidFill>
              </a:rPr>
              <a:t>“The justice of a master or a father is a different thing from that of a citizen, for a son or a slave is property, and there can be no injustice to one’s own property.”</a:t>
            </a:r>
          </a:p>
          <a:p>
            <a:pPr marL="0" indent="0">
              <a:buNone/>
            </a:pPr>
            <a:endParaRPr lang="en-US" sz="1000" b="1" dirty="0" smtClean="0"/>
          </a:p>
          <a:p>
            <a:pPr marL="0" indent="0">
              <a:buNone/>
            </a:pPr>
            <a:endParaRPr lang="en-US" sz="1000" b="1" dirty="0"/>
          </a:p>
          <a:p>
            <a:pPr marL="0" indent="0">
              <a:buNone/>
            </a:pPr>
            <a:endParaRPr lang="en-US" sz="1000" b="1" dirty="0" smtClean="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59</a:t>
            </a:r>
            <a:endParaRPr lang="en-US" sz="1000" dirty="0"/>
          </a:p>
          <a:p>
            <a:pPr marL="0" indent="0">
              <a:buNone/>
            </a:pPr>
            <a:endParaRPr lang="en-US" sz="1000" b="1" dirty="0"/>
          </a:p>
        </p:txBody>
      </p:sp>
    </p:spTree>
    <p:extLst>
      <p:ext uri="{BB962C8B-B14F-4D97-AF65-F5344CB8AC3E}">
        <p14:creationId xmlns:p14="http://schemas.microsoft.com/office/powerpoint/2010/main" val="9525458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Reasons for Infanticide</a:t>
            </a:r>
            <a:endParaRPr lang="en-US" dirty="0">
              <a:solidFill>
                <a:srgbClr val="00B0F0"/>
              </a:solidFill>
            </a:endParaRPr>
          </a:p>
        </p:txBody>
      </p:sp>
      <p:sp>
        <p:nvSpPr>
          <p:cNvPr id="4" name="Content Placeholder 2"/>
          <p:cNvSpPr>
            <a:spLocks noGrp="1"/>
          </p:cNvSpPr>
          <p:nvPr>
            <p:ph idx="1"/>
          </p:nvPr>
        </p:nvSpPr>
        <p:spPr>
          <a:xfrm>
            <a:off x="457200" y="1600200"/>
            <a:ext cx="8229600" cy="4800600"/>
          </a:xfrm>
        </p:spPr>
        <p:txBody>
          <a:bodyPr/>
          <a:lstStyle/>
          <a:p>
            <a:pPr marL="0" indent="0">
              <a:buNone/>
              <a:defRPr/>
            </a:pPr>
            <a:r>
              <a:rPr lang="en-US" sz="2000" dirty="0">
                <a:solidFill>
                  <a:srgbClr val="EB3D94"/>
                </a:solidFill>
              </a:rPr>
              <a:t>Infanticide has been a world wide practice since recorded time. Reasons for infanticide include:</a:t>
            </a:r>
          </a:p>
          <a:p>
            <a:pPr>
              <a:buFont typeface="Arial" charset="0"/>
              <a:buAutoNum type="arabicPeriod"/>
              <a:defRPr/>
            </a:pPr>
            <a:r>
              <a:rPr lang="en-US" sz="2000" b="1" dirty="0">
                <a:solidFill>
                  <a:srgbClr val="00B050"/>
                </a:solidFill>
              </a:rPr>
              <a:t>Population Control:  </a:t>
            </a:r>
          </a:p>
          <a:p>
            <a:pPr marL="0" indent="0">
              <a:buNone/>
              <a:defRPr/>
            </a:pPr>
            <a:r>
              <a:rPr lang="en-US" sz="2000" dirty="0">
                <a:solidFill>
                  <a:srgbClr val="00B050"/>
                </a:solidFill>
              </a:rPr>
              <a:t>   * In societies that did not know how to prevent conception or how to produce abortion. </a:t>
            </a:r>
          </a:p>
          <a:p>
            <a:pPr marL="0" indent="0">
              <a:buNone/>
              <a:defRPr/>
            </a:pPr>
            <a:r>
              <a:rPr lang="en-US" sz="2000" dirty="0">
                <a:solidFill>
                  <a:srgbClr val="00B050"/>
                </a:solidFill>
              </a:rPr>
              <a:t>   *  Babies were regarded as an unavoidable result of sexual intercourse</a:t>
            </a:r>
          </a:p>
          <a:p>
            <a:pPr marL="0" indent="0">
              <a:buNone/>
              <a:defRPr/>
            </a:pPr>
            <a:r>
              <a:rPr lang="en-US" sz="2000" dirty="0">
                <a:solidFill>
                  <a:srgbClr val="00B050"/>
                </a:solidFill>
              </a:rPr>
              <a:t>   *  More girls were killed than boys to limit  the number of future mothers</a:t>
            </a:r>
          </a:p>
          <a:p>
            <a:pPr marL="0" indent="0">
              <a:buNone/>
              <a:defRPr/>
            </a:pPr>
            <a:r>
              <a:rPr lang="en-US" sz="2000" dirty="0">
                <a:solidFill>
                  <a:srgbClr val="00B050"/>
                </a:solidFill>
              </a:rPr>
              <a:t>   * As a means of controlling family size.</a:t>
            </a:r>
          </a:p>
          <a:p>
            <a:pPr>
              <a:buFont typeface="Arial" charset="0"/>
              <a:buAutoNum type="arabicPeriod" startAt="2"/>
              <a:defRPr/>
            </a:pPr>
            <a:r>
              <a:rPr lang="en-US" sz="2000" b="1" dirty="0">
                <a:solidFill>
                  <a:srgbClr val="002060"/>
                </a:solidFill>
              </a:rPr>
              <a:t>Illegitimacy:</a:t>
            </a:r>
          </a:p>
          <a:p>
            <a:pPr marL="0" indent="0">
              <a:buNone/>
              <a:defRPr/>
            </a:pPr>
            <a:r>
              <a:rPr lang="en-US" sz="2000" dirty="0">
                <a:solidFill>
                  <a:srgbClr val="002060"/>
                </a:solidFill>
              </a:rPr>
              <a:t>   *  Dishonor of bearing an illegitimate child led to infanticide.</a:t>
            </a:r>
          </a:p>
          <a:p>
            <a:pPr marL="0" indent="0">
              <a:buNone/>
              <a:defRPr/>
            </a:pPr>
            <a:r>
              <a:rPr lang="en-US" sz="2000" dirty="0">
                <a:solidFill>
                  <a:srgbClr val="002060"/>
                </a:solidFill>
              </a:rPr>
              <a:t>  *   If not killed, the illegitimate child was left to die.</a:t>
            </a:r>
          </a:p>
          <a:p>
            <a:pPr marL="0" indent="0">
              <a:buNone/>
              <a:defRPr/>
            </a:pPr>
            <a:r>
              <a:rPr lang="en-US" sz="2000" dirty="0">
                <a:solidFill>
                  <a:srgbClr val="002060"/>
                </a:solidFill>
              </a:rPr>
              <a:t>  *   Mortality rates were twice as high for illegitimate children</a:t>
            </a:r>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59</a:t>
            </a:r>
            <a:endParaRPr lang="en-US" sz="1000" dirty="0"/>
          </a:p>
          <a:p>
            <a:pPr marL="0" indent="0">
              <a:buNone/>
            </a:pPr>
            <a:endParaRPr lang="en-US" sz="1000" b="1" dirty="0" smtClean="0"/>
          </a:p>
          <a:p>
            <a:pPr marL="0" indent="0">
              <a:buNone/>
            </a:pPr>
            <a:endParaRPr lang="en-US" sz="1000" b="1" dirty="0"/>
          </a:p>
          <a:p>
            <a:pPr marL="0" indent="0" algn="r">
              <a:buNone/>
            </a:pPr>
            <a:endParaRPr lang="en-US" sz="1000" b="1" dirty="0" smtClean="0"/>
          </a:p>
          <a:p>
            <a:endParaRPr lang="en-US" dirty="0"/>
          </a:p>
        </p:txBody>
      </p:sp>
    </p:spTree>
    <p:extLst>
      <p:ext uri="{BB962C8B-B14F-4D97-AF65-F5344CB8AC3E}">
        <p14:creationId xmlns:p14="http://schemas.microsoft.com/office/powerpoint/2010/main" val="40718179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Reasons for Infanticide</a:t>
            </a:r>
            <a:endParaRPr lang="en-US" dirty="0">
              <a:solidFill>
                <a:srgbClr val="00B0F0"/>
              </a:solidFill>
            </a:endParaRPr>
          </a:p>
        </p:txBody>
      </p:sp>
      <p:sp>
        <p:nvSpPr>
          <p:cNvPr id="4" name="Content Placeholder 2"/>
          <p:cNvSpPr>
            <a:spLocks noGrp="1"/>
          </p:cNvSpPr>
          <p:nvPr>
            <p:ph idx="1"/>
          </p:nvPr>
        </p:nvSpPr>
        <p:spPr>
          <a:xfrm>
            <a:off x="457200" y="1371600"/>
            <a:ext cx="8229600" cy="4953000"/>
          </a:xfrm>
        </p:spPr>
        <p:txBody>
          <a:bodyPr/>
          <a:lstStyle/>
          <a:p>
            <a:pPr marL="0" indent="0">
              <a:buNone/>
            </a:pPr>
            <a:r>
              <a:rPr lang="en-US" sz="1800" b="1" dirty="0" smtClean="0">
                <a:solidFill>
                  <a:srgbClr val="002060"/>
                </a:solidFill>
              </a:rPr>
              <a:t>3. Children born in close proximity. Babies were killed because:</a:t>
            </a:r>
          </a:p>
          <a:p>
            <a:pPr marL="0" indent="0">
              <a:buNone/>
            </a:pPr>
            <a:r>
              <a:rPr lang="en-US" sz="1800" dirty="0" smtClean="0">
                <a:solidFill>
                  <a:srgbClr val="002060"/>
                </a:solidFill>
              </a:rPr>
              <a:t>     * Illness or death of mom </a:t>
            </a:r>
          </a:p>
          <a:p>
            <a:pPr marL="0" indent="0">
              <a:buNone/>
            </a:pPr>
            <a:r>
              <a:rPr lang="en-US" sz="1800" dirty="0" smtClean="0">
                <a:solidFill>
                  <a:srgbClr val="002060"/>
                </a:solidFill>
              </a:rPr>
              <a:t>    *  Older children were too much to care for</a:t>
            </a:r>
          </a:p>
          <a:p>
            <a:pPr marL="0" indent="0">
              <a:buNone/>
            </a:pPr>
            <a:r>
              <a:rPr lang="en-US" sz="1800" dirty="0" smtClean="0">
                <a:solidFill>
                  <a:srgbClr val="002060"/>
                </a:solidFill>
              </a:rPr>
              <a:t>    *  Economic issues</a:t>
            </a:r>
          </a:p>
          <a:p>
            <a:pPr marL="0" indent="0">
              <a:buNone/>
            </a:pPr>
            <a:r>
              <a:rPr lang="en-US" sz="1800" dirty="0" smtClean="0">
                <a:solidFill>
                  <a:srgbClr val="002060"/>
                </a:solidFill>
              </a:rPr>
              <a:t>    *  Feeding problems</a:t>
            </a:r>
          </a:p>
          <a:p>
            <a:pPr marL="0" indent="0">
              <a:buNone/>
            </a:pPr>
            <a:r>
              <a:rPr lang="en-US" sz="1800" dirty="0" smtClean="0">
                <a:solidFill>
                  <a:srgbClr val="002060"/>
                </a:solidFill>
              </a:rPr>
              <a:t>    *  Jealous husband</a:t>
            </a:r>
          </a:p>
          <a:p>
            <a:pPr marL="0" indent="0">
              <a:buNone/>
            </a:pPr>
            <a:r>
              <a:rPr lang="en-US" sz="1800" b="1" dirty="0" smtClean="0">
                <a:solidFill>
                  <a:srgbClr val="139D41"/>
                </a:solidFill>
              </a:rPr>
              <a:t>4. Greed for Money.</a:t>
            </a:r>
          </a:p>
          <a:p>
            <a:pPr marL="0" indent="0">
              <a:buNone/>
            </a:pPr>
            <a:r>
              <a:rPr lang="en-US" sz="1800" dirty="0" smtClean="0">
                <a:solidFill>
                  <a:srgbClr val="139D41"/>
                </a:solidFill>
              </a:rPr>
              <a:t>    *  Eighty percent of the illegitimate children put out to nurse in 19 Century London died. Nurses collected the fees then did away with the babies.</a:t>
            </a:r>
          </a:p>
          <a:p>
            <a:pPr marL="0" indent="0">
              <a:buNone/>
            </a:pPr>
            <a:r>
              <a:rPr lang="en-US" sz="1800" b="1" dirty="0" smtClean="0">
                <a:solidFill>
                  <a:srgbClr val="FF0000"/>
                </a:solidFill>
              </a:rPr>
              <a:t>5. Greed for Power.</a:t>
            </a:r>
          </a:p>
          <a:p>
            <a:pPr marL="0" indent="0">
              <a:buNone/>
            </a:pPr>
            <a:r>
              <a:rPr lang="en-US" sz="1800" dirty="0" smtClean="0">
                <a:solidFill>
                  <a:srgbClr val="FF0000"/>
                </a:solidFill>
              </a:rPr>
              <a:t>    *  Kings who feared they would be replaced with their own heir.</a:t>
            </a:r>
          </a:p>
          <a:p>
            <a:pPr marL="0" indent="0">
              <a:buNone/>
            </a:pPr>
            <a:r>
              <a:rPr lang="en-US" sz="1800" dirty="0" smtClean="0">
                <a:solidFill>
                  <a:srgbClr val="FF0000"/>
                </a:solidFill>
              </a:rPr>
              <a:t>    *   New Testament depicts Herod as ordering the deaths of all children two and under. Estimates suggest 144,000 children were killed. Day was set aside to celebrate the Slaughter of the Innocents.  Innocents Day was celebrated historically in most Christian countries by ritually whipping children</a:t>
            </a:r>
            <a:r>
              <a:rPr lang="en-US" sz="1800" dirty="0" smtClean="0">
                <a:solidFill>
                  <a:srgbClr val="FF0000"/>
                </a:solidFill>
              </a:rPr>
              <a:t>.</a:t>
            </a:r>
          </a:p>
          <a:p>
            <a:pPr marL="0" indent="0" algn="r">
              <a:buNone/>
            </a:pPr>
            <a:r>
              <a:rPr lang="en-US" sz="1000" b="1" dirty="0"/>
              <a:t>P. </a:t>
            </a:r>
            <a:r>
              <a:rPr lang="en-US" sz="1000" b="1" dirty="0" smtClean="0"/>
              <a:t>59-60</a:t>
            </a:r>
            <a:endParaRPr lang="en-US" sz="1000" dirty="0"/>
          </a:p>
          <a:p>
            <a:pPr marL="0" indent="0">
              <a:buNone/>
            </a:pPr>
            <a:endParaRPr lang="en-US" sz="1800" dirty="0" smtClean="0">
              <a:solidFill>
                <a:srgbClr val="FF0000"/>
              </a:solidFill>
            </a:endParaRPr>
          </a:p>
          <a:p>
            <a:pPr marL="0" indent="0" algn="r">
              <a:buNone/>
            </a:pPr>
            <a:endParaRPr lang="en-US" sz="1000" dirty="0"/>
          </a:p>
          <a:p>
            <a:pPr marL="0" indent="0">
              <a:buNone/>
            </a:pPr>
            <a:endParaRPr lang="en-US" sz="1800" dirty="0"/>
          </a:p>
        </p:txBody>
      </p:sp>
    </p:spTree>
    <p:extLst>
      <p:ext uri="{BB962C8B-B14F-4D97-AF65-F5344CB8AC3E}">
        <p14:creationId xmlns:p14="http://schemas.microsoft.com/office/powerpoint/2010/main" val="35569549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solidFill>
                  <a:srgbClr val="00B0F0"/>
                </a:solidFill>
              </a:rPr>
              <a:t>Reasons for Infanticide</a:t>
            </a:r>
          </a:p>
        </p:txBody>
      </p:sp>
      <p:sp>
        <p:nvSpPr>
          <p:cNvPr id="8195" name="Content Placeholder 2"/>
          <p:cNvSpPr>
            <a:spLocks noGrp="1"/>
          </p:cNvSpPr>
          <p:nvPr>
            <p:ph idx="1"/>
          </p:nvPr>
        </p:nvSpPr>
        <p:spPr>
          <a:xfrm>
            <a:off x="457200" y="1600200"/>
            <a:ext cx="8229600" cy="4800600"/>
          </a:xfrm>
        </p:spPr>
        <p:txBody>
          <a:bodyPr/>
          <a:lstStyle/>
          <a:p>
            <a:pPr marL="0" indent="0">
              <a:buFont typeface="Arial" charset="0"/>
              <a:buNone/>
            </a:pPr>
            <a:r>
              <a:rPr lang="en-US" sz="1800" b="1" dirty="0" smtClean="0">
                <a:solidFill>
                  <a:srgbClr val="FF0000"/>
                </a:solidFill>
              </a:rPr>
              <a:t>6. Superstition</a:t>
            </a:r>
          </a:p>
          <a:p>
            <a:pPr marL="0" indent="0">
              <a:buFont typeface="Arial" charset="0"/>
              <a:buNone/>
            </a:pPr>
            <a:r>
              <a:rPr lang="en-US" sz="1800" dirty="0" smtClean="0">
                <a:solidFill>
                  <a:srgbClr val="FF0000"/>
                </a:solidFill>
              </a:rPr>
              <a:t>    * Fears of unusual births, children with congenital defects usually meant evil.</a:t>
            </a:r>
          </a:p>
          <a:p>
            <a:pPr marL="0" indent="0">
              <a:buFont typeface="Arial" charset="0"/>
              <a:buNone/>
            </a:pPr>
            <a:r>
              <a:rPr lang="en-US" sz="1800" dirty="0" smtClean="0">
                <a:solidFill>
                  <a:srgbClr val="FF0000"/>
                </a:solidFill>
              </a:rPr>
              <a:t>    *  When an astrologer in antiquity was consulted at the birth of a child, if ill omened, the child was killed.</a:t>
            </a:r>
          </a:p>
          <a:p>
            <a:pPr marL="0" indent="0">
              <a:buFont typeface="Arial" charset="0"/>
              <a:buNone/>
            </a:pPr>
            <a:r>
              <a:rPr lang="en-US" sz="1800" dirty="0" smtClean="0"/>
              <a:t>    * Cure diseases, benefit sterile women, or bring good crops.</a:t>
            </a:r>
          </a:p>
          <a:p>
            <a:pPr marL="0" indent="0">
              <a:buFont typeface="Arial" charset="0"/>
              <a:buNone/>
            </a:pPr>
            <a:r>
              <a:rPr lang="en-US" sz="1800" b="1" dirty="0" smtClean="0">
                <a:solidFill>
                  <a:srgbClr val="00B050"/>
                </a:solidFill>
              </a:rPr>
              <a:t>7. Ritual sacrifice.</a:t>
            </a:r>
          </a:p>
          <a:p>
            <a:pPr marL="0" indent="0">
              <a:buFont typeface="Arial" charset="0"/>
              <a:buNone/>
            </a:pPr>
            <a:r>
              <a:rPr lang="en-US" sz="1800" dirty="0" smtClean="0">
                <a:solidFill>
                  <a:srgbClr val="00B050"/>
                </a:solidFill>
              </a:rPr>
              <a:t>    * Fertility rites, children were cast into rivers as offerings to water gods to bring good harvests.</a:t>
            </a:r>
          </a:p>
          <a:p>
            <a:pPr marL="0" indent="0">
              <a:buFont typeface="Arial" charset="0"/>
              <a:buNone/>
            </a:pPr>
            <a:r>
              <a:rPr lang="en-US" sz="1800" dirty="0" smtClean="0">
                <a:solidFill>
                  <a:srgbClr val="00B050"/>
                </a:solidFill>
              </a:rPr>
              <a:t>    *  Sacrificing of best-loved child to prove piety</a:t>
            </a:r>
          </a:p>
          <a:p>
            <a:pPr marL="0" indent="0">
              <a:buFont typeface="Arial" charset="0"/>
              <a:buNone/>
            </a:pPr>
            <a:r>
              <a:rPr lang="en-US" sz="1800" dirty="0" smtClean="0">
                <a:solidFill>
                  <a:srgbClr val="00B050"/>
                </a:solidFill>
              </a:rPr>
              <a:t>    * Kings used children to appease the wrath of certain gods.</a:t>
            </a:r>
          </a:p>
          <a:p>
            <a:pPr marL="0" indent="0">
              <a:buFont typeface="Arial" charset="0"/>
              <a:buNone/>
            </a:pPr>
            <a:r>
              <a:rPr lang="en-US" sz="1800" b="1" dirty="0" smtClean="0">
                <a:solidFill>
                  <a:srgbClr val="0070C0"/>
                </a:solidFill>
              </a:rPr>
              <a:t> 8. Life-giving.</a:t>
            </a:r>
          </a:p>
          <a:p>
            <a:pPr marL="0" indent="0">
              <a:buFont typeface="Arial" charset="0"/>
              <a:buNone/>
            </a:pPr>
            <a:r>
              <a:rPr lang="en-US" sz="1800" dirty="0" smtClean="0">
                <a:solidFill>
                  <a:srgbClr val="0070C0"/>
                </a:solidFill>
              </a:rPr>
              <a:t>     *  Slain infants were used for medical purposes</a:t>
            </a:r>
          </a:p>
          <a:p>
            <a:pPr marL="0" indent="0">
              <a:buFont typeface="Arial" charset="0"/>
              <a:buNone/>
            </a:pPr>
            <a:r>
              <a:rPr lang="en-US" sz="1800" dirty="0" smtClean="0">
                <a:solidFill>
                  <a:srgbClr val="0070C0"/>
                </a:solidFill>
              </a:rPr>
              <a:t>     *  Feeding flesh to mothers to produce strong offspring</a:t>
            </a:r>
          </a:p>
          <a:p>
            <a:pPr marL="0" indent="0">
              <a:buFont typeface="Arial" charset="0"/>
              <a:buNone/>
            </a:pPr>
            <a:r>
              <a:rPr lang="en-US" sz="1800" dirty="0" smtClean="0">
                <a:solidFill>
                  <a:srgbClr val="0070C0"/>
                </a:solidFill>
              </a:rPr>
              <a:t>     *  Blood and flesh of babies could confer health, vigor and youth-fullness</a:t>
            </a:r>
            <a:r>
              <a:rPr lang="en-US" sz="1800" dirty="0" smtClean="0">
                <a:solidFill>
                  <a:srgbClr val="0070C0"/>
                </a:solidFill>
              </a:rPr>
              <a:t>.</a:t>
            </a:r>
          </a:p>
          <a:p>
            <a:pPr marL="0" indent="0" algn="r">
              <a:buNone/>
            </a:pPr>
            <a:endParaRPr lang="en-US" sz="1000" b="1" dirty="0" smtClean="0"/>
          </a:p>
          <a:p>
            <a:pPr marL="0" indent="0" algn="r">
              <a:buNone/>
            </a:pPr>
            <a:r>
              <a:rPr lang="en-US" sz="1000" b="1" dirty="0" smtClean="0"/>
              <a:t>P</a:t>
            </a:r>
            <a:r>
              <a:rPr lang="en-US" sz="1000" b="1" dirty="0"/>
              <a:t>. </a:t>
            </a:r>
            <a:r>
              <a:rPr lang="en-US" sz="1000" b="1" dirty="0" smtClean="0"/>
              <a:t>60</a:t>
            </a:r>
            <a:endParaRPr lang="en-US" sz="1000" dirty="0"/>
          </a:p>
          <a:p>
            <a:pPr marL="0" indent="0">
              <a:buFont typeface="Arial" charset="0"/>
              <a:buNone/>
            </a:pPr>
            <a:endParaRPr lang="en-US" sz="1800" dirty="0" smtClean="0">
              <a:solidFill>
                <a:srgbClr val="0070C0"/>
              </a:solidFill>
            </a:endParaRPr>
          </a:p>
          <a:p>
            <a:pPr marL="0" indent="0">
              <a:buFont typeface="Arial" charset="0"/>
              <a:buNone/>
            </a:pPr>
            <a:endParaRPr lang="en-US" sz="1800" dirty="0" smtClean="0"/>
          </a:p>
        </p:txBody>
      </p:sp>
    </p:spTree>
    <p:extLst>
      <p:ext uri="{BB962C8B-B14F-4D97-AF65-F5344CB8AC3E}">
        <p14:creationId xmlns:p14="http://schemas.microsoft.com/office/powerpoint/2010/main" val="280655083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Reasons for Infanticide</a:t>
            </a:r>
            <a:endParaRPr lang="en-US" dirty="0">
              <a:solidFill>
                <a:srgbClr val="00B0F0"/>
              </a:solidFill>
            </a:endParaRPr>
          </a:p>
        </p:txBody>
      </p:sp>
      <p:sp>
        <p:nvSpPr>
          <p:cNvPr id="4" name="Content Placeholder 2"/>
          <p:cNvSpPr>
            <a:spLocks noGrp="1"/>
          </p:cNvSpPr>
          <p:nvPr>
            <p:ph idx="1"/>
          </p:nvPr>
        </p:nvSpPr>
        <p:spPr/>
        <p:txBody>
          <a:bodyPr/>
          <a:lstStyle/>
          <a:p>
            <a:pPr marL="0" indent="0">
              <a:buNone/>
            </a:pPr>
            <a:r>
              <a:rPr lang="en-US" sz="1800" b="1" dirty="0" smtClean="0">
                <a:solidFill>
                  <a:srgbClr val="139D41"/>
                </a:solidFill>
              </a:rPr>
              <a:t>9. Cannibalism.</a:t>
            </a:r>
          </a:p>
          <a:p>
            <a:pPr marL="0" indent="0">
              <a:buNone/>
            </a:pPr>
            <a:r>
              <a:rPr lang="en-US" sz="1800" dirty="0" smtClean="0">
                <a:solidFill>
                  <a:srgbClr val="139D41"/>
                </a:solidFill>
              </a:rPr>
              <a:t>   * Usually under extreme famine conditions.</a:t>
            </a:r>
            <a:endParaRPr lang="en-US" sz="1800" dirty="0" smtClean="0"/>
          </a:p>
          <a:p>
            <a:pPr marL="0" indent="0">
              <a:buNone/>
            </a:pPr>
            <a:r>
              <a:rPr lang="en-US" sz="1800" b="1" dirty="0" smtClean="0">
                <a:solidFill>
                  <a:srgbClr val="EB3D94"/>
                </a:solidFill>
              </a:rPr>
              <a:t>10. Infanticide immurement. </a:t>
            </a:r>
          </a:p>
          <a:p>
            <a:pPr marL="0" indent="0">
              <a:buNone/>
            </a:pPr>
            <a:r>
              <a:rPr lang="en-US" sz="1800" dirty="0" smtClean="0">
                <a:solidFill>
                  <a:srgbClr val="EB3D94"/>
                </a:solidFill>
              </a:rPr>
              <a:t>    * The practice of placing children in the foundations or walls of buildings to ensure the durability of certain structures.</a:t>
            </a:r>
            <a:endParaRPr lang="en-US" sz="1800" b="1" dirty="0" smtClean="0"/>
          </a:p>
          <a:p>
            <a:pPr marL="0" indent="0">
              <a:buNone/>
            </a:pPr>
            <a:r>
              <a:rPr lang="en-US" sz="1800" b="1" dirty="0" smtClean="0">
                <a:solidFill>
                  <a:srgbClr val="0070C0"/>
                </a:solidFill>
              </a:rPr>
              <a:t>11. Eugenics: the science of improving the human race.</a:t>
            </a:r>
          </a:p>
          <a:p>
            <a:pPr marL="0" indent="0">
              <a:buNone/>
            </a:pPr>
            <a:r>
              <a:rPr lang="en-US" sz="1800" dirty="0" smtClean="0">
                <a:solidFill>
                  <a:srgbClr val="0070C0"/>
                </a:solidFill>
              </a:rPr>
              <a:t>      * Great philosophers like Seneca, Plato and Aristotle maintained that killing defective children was a wise custom.</a:t>
            </a:r>
          </a:p>
          <a:p>
            <a:pPr marL="0" indent="0">
              <a:buNone/>
            </a:pPr>
            <a:r>
              <a:rPr lang="en-US" sz="1800" dirty="0" smtClean="0">
                <a:solidFill>
                  <a:srgbClr val="0070C0"/>
                </a:solidFill>
              </a:rPr>
              <a:t>      * Mentally defective children were killed because they were instruments of the devil.</a:t>
            </a:r>
          </a:p>
          <a:p>
            <a:pPr marL="0" indent="0">
              <a:buNone/>
            </a:pPr>
            <a:r>
              <a:rPr lang="en-US" sz="1800" dirty="0" smtClean="0">
                <a:solidFill>
                  <a:srgbClr val="0070C0"/>
                </a:solidFill>
              </a:rPr>
              <a:t>      * “Going to beat the hell out of you.”</a:t>
            </a:r>
          </a:p>
          <a:p>
            <a:pPr marL="0" indent="0">
              <a:buNone/>
            </a:pPr>
            <a:r>
              <a:rPr lang="en-US" sz="1800" dirty="0" smtClean="0">
                <a:solidFill>
                  <a:srgbClr val="0070C0"/>
                </a:solidFill>
              </a:rPr>
              <a:t>      * “Going to beat the devil out of you.”</a:t>
            </a:r>
          </a:p>
          <a:p>
            <a:pPr marL="0" indent="0">
              <a:buNone/>
            </a:pPr>
            <a:r>
              <a:rPr lang="en-US" sz="2400" dirty="0" smtClean="0">
                <a:solidFill>
                  <a:srgbClr val="FF0000"/>
                </a:solidFill>
              </a:rPr>
              <a:t>The maltreatment of children has been and continues to be the greatest of all human tragedies.</a:t>
            </a:r>
          </a:p>
          <a:p>
            <a:pPr marL="0" indent="0" algn="r">
              <a:buNone/>
            </a:pPr>
            <a:r>
              <a:rPr lang="en-US" sz="1000" b="1" dirty="0" smtClean="0"/>
              <a:t>P. </a:t>
            </a:r>
            <a:r>
              <a:rPr lang="en-US" sz="1000" b="1" dirty="0" smtClean="0"/>
              <a:t>60</a:t>
            </a:r>
            <a:endParaRPr lang="en-US" sz="1000" b="1" dirty="0"/>
          </a:p>
          <a:p>
            <a:pPr marL="0" indent="0">
              <a:buNone/>
            </a:pPr>
            <a:endParaRPr lang="en-US" sz="2400" dirty="0" smtClean="0">
              <a:solidFill>
                <a:srgbClr val="FF0000"/>
              </a:solidFill>
            </a:endParaRPr>
          </a:p>
          <a:p>
            <a:endParaRPr lang="en-US" sz="1800" dirty="0"/>
          </a:p>
        </p:txBody>
      </p:sp>
    </p:spTree>
    <p:extLst>
      <p:ext uri="{BB962C8B-B14F-4D97-AF65-F5344CB8AC3E}">
        <p14:creationId xmlns:p14="http://schemas.microsoft.com/office/powerpoint/2010/main" val="241088537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Ellen Wilson-Connolly</a:t>
            </a:r>
            <a:endParaRPr lang="en-US" dirty="0"/>
          </a:p>
        </p:txBody>
      </p:sp>
      <p:sp>
        <p:nvSpPr>
          <p:cNvPr id="4" name="Content Placeholder 2"/>
          <p:cNvSpPr>
            <a:spLocks noGrp="1"/>
          </p:cNvSpPr>
          <p:nvPr>
            <p:ph idx="1"/>
          </p:nvPr>
        </p:nvSpPr>
        <p:spPr/>
        <p:txBody>
          <a:bodyPr/>
          <a:lstStyle/>
          <a:p>
            <a:r>
              <a:rPr lang="en-US" sz="2400" dirty="0" smtClean="0"/>
              <a:t>Case of child abuse that drew national attention in 1866</a:t>
            </a:r>
          </a:p>
          <a:p>
            <a:r>
              <a:rPr lang="en-US" sz="2400" dirty="0" smtClean="0"/>
              <a:t>Mary Ellen was born to Francis and Thomas Wilson.  Thomas died, unable to care for Mary Ellen mom  gave her up.</a:t>
            </a:r>
          </a:p>
          <a:p>
            <a:r>
              <a:rPr lang="en-US" sz="2400" dirty="0" smtClean="0"/>
              <a:t>The New York Department of Charities placed Mary Ellen with Mary and Thomas McCormack.</a:t>
            </a:r>
          </a:p>
          <a:p>
            <a:r>
              <a:rPr lang="en-US" sz="2400" dirty="0" smtClean="0"/>
              <a:t>Thomas died and Mary McCormack married Francis Connolly. Moved to an apartment on West 41</a:t>
            </a:r>
            <a:r>
              <a:rPr lang="en-US" sz="2400" baseline="30000" dirty="0" smtClean="0"/>
              <a:t>st</a:t>
            </a:r>
            <a:r>
              <a:rPr lang="en-US" sz="2400" dirty="0" smtClean="0"/>
              <a:t> Street where the maltreatment began.</a:t>
            </a:r>
          </a:p>
          <a:p>
            <a:r>
              <a:rPr lang="en-US" sz="2400" dirty="0" smtClean="0"/>
              <a:t>Concerned neighbors asked a Methodist Minister to check on family and family pet. Observed malnourished dog and </a:t>
            </a:r>
            <a:r>
              <a:rPr lang="en-US" sz="2400" dirty="0"/>
              <a:t>M</a:t>
            </a:r>
            <a:r>
              <a:rPr lang="en-US" sz="2400" dirty="0" smtClean="0"/>
              <a:t>ary Ellen in a malnourished and abused state.</a:t>
            </a:r>
          </a:p>
          <a:p>
            <a:pPr marL="0" indent="0">
              <a:buNone/>
            </a:pPr>
            <a:endParaRPr lang="en-US" sz="1000" dirty="0"/>
          </a:p>
          <a:p>
            <a:pPr marL="0" indent="0" algn="r">
              <a:buNone/>
            </a:pPr>
            <a:r>
              <a:rPr lang="en-US" sz="1000" b="1" dirty="0" smtClean="0"/>
              <a:t>P. 60-61</a:t>
            </a:r>
            <a:endParaRPr lang="en-US" sz="1000" b="1" dirty="0"/>
          </a:p>
          <a:p>
            <a:endParaRPr lang="en-US" sz="2400" dirty="0" smtClean="0"/>
          </a:p>
          <a:p>
            <a:endParaRPr lang="en-US" dirty="0"/>
          </a:p>
        </p:txBody>
      </p:sp>
    </p:spTree>
    <p:extLst>
      <p:ext uri="{BB962C8B-B14F-4D97-AF65-F5344CB8AC3E}">
        <p14:creationId xmlns:p14="http://schemas.microsoft.com/office/powerpoint/2010/main" val="362832409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ASPCA</a:t>
            </a:r>
            <a:endParaRPr lang="en-US" dirty="0"/>
          </a:p>
        </p:txBody>
      </p:sp>
      <p:sp>
        <p:nvSpPr>
          <p:cNvPr id="3" name="Content Placeholder 2"/>
          <p:cNvSpPr>
            <a:spLocks noGrp="1"/>
          </p:cNvSpPr>
          <p:nvPr>
            <p:ph idx="1"/>
          </p:nvPr>
        </p:nvSpPr>
        <p:spPr>
          <a:xfrm>
            <a:off x="457200" y="1219200"/>
            <a:ext cx="8153400" cy="5257800"/>
          </a:xfrm>
        </p:spPr>
        <p:txBody>
          <a:bodyPr/>
          <a:lstStyle/>
          <a:p>
            <a:pPr marL="0" indent="0">
              <a:buNone/>
            </a:pPr>
            <a:r>
              <a:rPr lang="en-US" sz="2400" dirty="0"/>
              <a:t>L</a:t>
            </a:r>
            <a:r>
              <a:rPr lang="en-US" sz="2400" dirty="0" smtClean="0"/>
              <a:t>ocal </a:t>
            </a:r>
            <a:r>
              <a:rPr lang="en-US" sz="2400" dirty="0"/>
              <a:t>authorities were reluctant to act on child cruelty </a:t>
            </a:r>
            <a:r>
              <a:rPr lang="en-US" sz="2400" dirty="0" smtClean="0"/>
              <a:t>laws, </a:t>
            </a:r>
            <a:r>
              <a:rPr lang="en-US" sz="2000" dirty="0" smtClean="0">
                <a:latin typeface="Arial" charset="0"/>
              </a:rPr>
              <a:t>Elbridge Gerry</a:t>
            </a:r>
            <a:r>
              <a:rPr lang="en-US" sz="2000" dirty="0" smtClean="0">
                <a:solidFill>
                  <a:srgbClr val="000000"/>
                </a:solidFill>
                <a:latin typeface="Arial" charset="0"/>
              </a:rPr>
              <a:t> of </a:t>
            </a:r>
            <a:r>
              <a:rPr lang="en-US" sz="2000" dirty="0" smtClean="0">
                <a:solidFill>
                  <a:srgbClr val="0B0080"/>
                </a:solidFill>
                <a:latin typeface="Arial" charset="0"/>
              </a:rPr>
              <a:t>American Society for the Prevention of Cruelty to Animal</a:t>
            </a:r>
            <a:r>
              <a:rPr lang="en-US" sz="2000" dirty="0" smtClean="0">
                <a:latin typeface="Arial" charset="0"/>
              </a:rPr>
              <a:t>s</a:t>
            </a:r>
            <a:r>
              <a:rPr lang="en-US" sz="2000" dirty="0" smtClean="0">
                <a:solidFill>
                  <a:srgbClr val="000000"/>
                </a:solidFill>
                <a:latin typeface="Arial" charset="0"/>
              </a:rPr>
              <a:t> took her case to the </a:t>
            </a:r>
            <a:r>
              <a:rPr lang="en-US" sz="2000" dirty="0" smtClean="0">
                <a:solidFill>
                  <a:srgbClr val="0B0080"/>
                </a:solidFill>
                <a:latin typeface="Arial" charset="0"/>
              </a:rPr>
              <a:t>New York State Supreme Court</a:t>
            </a:r>
            <a:r>
              <a:rPr lang="en-US" sz="2000" dirty="0" smtClean="0">
                <a:solidFill>
                  <a:srgbClr val="000000"/>
                </a:solidFill>
                <a:latin typeface="Arial" charset="0"/>
              </a:rPr>
              <a:t> in 1874. </a:t>
            </a:r>
            <a:endParaRPr lang="en-US" sz="2000" dirty="0">
              <a:solidFill>
                <a:srgbClr val="000000"/>
              </a:solidFill>
              <a:latin typeface="Arial" charset="0"/>
            </a:endParaRPr>
          </a:p>
          <a:p>
            <a:pPr marL="0" indent="0">
              <a:buNone/>
            </a:pPr>
            <a:r>
              <a:rPr lang="en-US" sz="2000" dirty="0" smtClean="0">
                <a:solidFill>
                  <a:srgbClr val="000000"/>
                </a:solidFill>
                <a:latin typeface="Arial" charset="0"/>
              </a:rPr>
              <a:t>Mary Ellen was now 10 years old.</a:t>
            </a:r>
          </a:p>
          <a:p>
            <a:pPr marL="0" indent="0">
              <a:buNone/>
            </a:pPr>
            <a:endParaRPr lang="en-US" sz="2000" dirty="0" smtClean="0">
              <a:solidFill>
                <a:srgbClr val="000000"/>
              </a:solidFill>
              <a:latin typeface="Arial" charset="0"/>
            </a:endParaRPr>
          </a:p>
          <a:p>
            <a:pPr marL="0" indent="0">
              <a:buNone/>
            </a:pPr>
            <a:r>
              <a:rPr lang="en-US" sz="2000" dirty="0" smtClean="0">
                <a:solidFill>
                  <a:srgbClr val="000000"/>
                </a:solidFill>
                <a:latin typeface="Arial" charset="0"/>
              </a:rPr>
              <a:t>The deliberate cruelties and deprivations inflicted on Mary Ellen Wilson by her adopted parents included the following:</a:t>
            </a:r>
          </a:p>
          <a:p>
            <a:r>
              <a:rPr lang="en-US" sz="2000" dirty="0" smtClean="0">
                <a:solidFill>
                  <a:srgbClr val="000000"/>
                </a:solidFill>
                <a:latin typeface="Arial" charset="0"/>
              </a:rPr>
              <a:t>regular and severe beatings</a:t>
            </a:r>
          </a:p>
          <a:p>
            <a:r>
              <a:rPr lang="en-US" sz="2000" dirty="0" smtClean="0">
                <a:solidFill>
                  <a:srgbClr val="000000"/>
                </a:solidFill>
                <a:latin typeface="Arial" charset="0"/>
              </a:rPr>
              <a:t>insufficient food</a:t>
            </a:r>
          </a:p>
          <a:p>
            <a:r>
              <a:rPr lang="en-US" sz="2000" dirty="0" smtClean="0">
                <a:solidFill>
                  <a:srgbClr val="000000"/>
                </a:solidFill>
                <a:latin typeface="Arial" charset="0"/>
              </a:rPr>
              <a:t>being forced to sleep on the floor</a:t>
            </a:r>
          </a:p>
          <a:p>
            <a:r>
              <a:rPr lang="en-US" sz="2000" dirty="0" smtClean="0">
                <a:solidFill>
                  <a:srgbClr val="000000"/>
                </a:solidFill>
                <a:latin typeface="Arial" charset="0"/>
              </a:rPr>
              <a:t>having no warm clothes to wear in cold weather</a:t>
            </a:r>
          </a:p>
          <a:p>
            <a:r>
              <a:rPr lang="en-US" sz="2000" dirty="0" smtClean="0">
                <a:solidFill>
                  <a:srgbClr val="000000"/>
                </a:solidFill>
                <a:latin typeface="Arial" charset="0"/>
              </a:rPr>
              <a:t>being frequently left alone inside a darkened, locked room</a:t>
            </a:r>
          </a:p>
          <a:p>
            <a:r>
              <a:rPr lang="en-US" sz="2000" dirty="0" smtClean="0">
                <a:solidFill>
                  <a:srgbClr val="000000"/>
                </a:solidFill>
                <a:latin typeface="Arial" charset="0"/>
              </a:rPr>
              <a:t>being forbidden to go outdoors, except at night in her own yard</a:t>
            </a:r>
          </a:p>
          <a:p>
            <a:pPr marL="0" indent="0" algn="r">
              <a:buNone/>
            </a:pPr>
            <a:endParaRPr lang="en-US" sz="1000" b="1" dirty="0" smtClean="0"/>
          </a:p>
          <a:p>
            <a:pPr marL="0" indent="0" algn="r">
              <a:buNone/>
            </a:pPr>
            <a:endParaRPr lang="en-US" sz="1000" b="1" dirty="0" smtClean="0"/>
          </a:p>
          <a:p>
            <a:pPr marL="0" indent="0" algn="r">
              <a:buNone/>
            </a:pPr>
            <a:r>
              <a:rPr lang="en-US" sz="1000" b="1" dirty="0" smtClean="0"/>
              <a:t>P. 61</a:t>
            </a:r>
            <a:endParaRPr lang="en-US" sz="1000" b="1" dirty="0"/>
          </a:p>
          <a:p>
            <a:endParaRPr lang="en-US" dirty="0"/>
          </a:p>
        </p:txBody>
      </p:sp>
    </p:spTree>
    <p:extLst>
      <p:ext uri="{BB962C8B-B14F-4D97-AF65-F5344CB8AC3E}">
        <p14:creationId xmlns:p14="http://schemas.microsoft.com/office/powerpoint/2010/main" val="115004112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Mary Ellen Connolly Court Hearing</a:t>
            </a:r>
            <a:endParaRPr lang="en-US" dirty="0"/>
          </a:p>
        </p:txBody>
      </p:sp>
      <p:sp>
        <p:nvSpPr>
          <p:cNvPr id="3" name="Content Placeholder 2"/>
          <p:cNvSpPr>
            <a:spLocks noGrp="1"/>
          </p:cNvSpPr>
          <p:nvPr>
            <p:ph idx="1"/>
          </p:nvPr>
        </p:nvSpPr>
        <p:spPr/>
        <p:txBody>
          <a:bodyPr/>
          <a:lstStyle/>
          <a:p>
            <a:r>
              <a:rPr lang="en-US" sz="2000" dirty="0" smtClean="0"/>
              <a:t>My father and mother are both dead. I don’t know how old I am. I have no recollection of a time when I did not live with the Connollys. Mamma has been in the habit of whipping and beating me almost every day. She used to whip me with a twisted whip—a raw hide. The whip always left a black and blue mark on my body. I have now the black and blue marks on my head which were made by mamma, and also a cut on the left side of my forehead which was made by a pair of scissors. She struck me with the scissors and cut me; I have no recollection of ever having been kissed by any one—have never been kissed by mamma. I have never been taken on my mamma's lap and caressed or petted. I never dared to speak to anybody, because if I did I would get whipped. I do not know for what I was whipped—mamma never said anything to me when she whipped me. I do not want to go back to live with mamma, because she beats me so. I have no recollection ever being on the street in my life.</a:t>
            </a:r>
          </a:p>
          <a:p>
            <a:endParaRPr lang="en-US" sz="2000" dirty="0"/>
          </a:p>
          <a:p>
            <a:pPr marL="0" indent="0" algn="r">
              <a:buNone/>
            </a:pPr>
            <a:r>
              <a:rPr lang="en-US" sz="1000" b="1" dirty="0" smtClean="0"/>
              <a:t>P. 61</a:t>
            </a:r>
            <a:endParaRPr lang="en-US" sz="1000" b="1" dirty="0" smtClean="0"/>
          </a:p>
          <a:p>
            <a:endParaRPr lang="en-US" sz="2000" dirty="0" smtClean="0"/>
          </a:p>
          <a:p>
            <a:endParaRPr lang="en-US" sz="1800" dirty="0"/>
          </a:p>
        </p:txBody>
      </p:sp>
    </p:spTree>
    <p:extLst>
      <p:ext uri="{BB962C8B-B14F-4D97-AF65-F5344CB8AC3E}">
        <p14:creationId xmlns:p14="http://schemas.microsoft.com/office/powerpoint/2010/main" val="1249443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Empathy</a:t>
            </a:r>
            <a:endParaRPr lang="en-US" dirty="0"/>
          </a:p>
        </p:txBody>
      </p:sp>
      <p:sp>
        <p:nvSpPr>
          <p:cNvPr id="3" name="Content Placeholder 2"/>
          <p:cNvSpPr>
            <a:spLocks noGrp="1"/>
          </p:cNvSpPr>
          <p:nvPr>
            <p:ph idx="1"/>
          </p:nvPr>
        </p:nvSpPr>
        <p:spPr>
          <a:xfrm>
            <a:off x="457200" y="1600200"/>
            <a:ext cx="8229600" cy="4953000"/>
          </a:xfrm>
        </p:spPr>
        <p:txBody>
          <a:bodyPr/>
          <a:lstStyle/>
          <a:p>
            <a:pPr eaLnBrk="1" hangingPunct="1"/>
            <a:r>
              <a:rPr lang="en-US" dirty="0"/>
              <a:t>The ability </a:t>
            </a:r>
            <a:r>
              <a:rPr lang="en-US" b="1" dirty="0">
                <a:solidFill>
                  <a:srgbClr val="EB3D94"/>
                </a:solidFill>
              </a:rPr>
              <a:t>to imagine </a:t>
            </a:r>
            <a:r>
              <a:rPr lang="en-US" dirty="0"/>
              <a:t>yourself in someone else’s position and to intuit what that person is feeling.</a:t>
            </a:r>
          </a:p>
          <a:p>
            <a:pPr eaLnBrk="1" hangingPunct="1"/>
            <a:r>
              <a:rPr lang="en-US" b="1" dirty="0">
                <a:solidFill>
                  <a:srgbClr val="EB3D94"/>
                </a:solidFill>
              </a:rPr>
              <a:t>to project </a:t>
            </a:r>
            <a:r>
              <a:rPr lang="en-US" dirty="0"/>
              <a:t>into or identify with another.</a:t>
            </a:r>
          </a:p>
          <a:p>
            <a:pPr eaLnBrk="1" hangingPunct="1"/>
            <a:r>
              <a:rPr lang="en-US" b="1" dirty="0">
                <a:solidFill>
                  <a:srgbClr val="EB3D94"/>
                </a:solidFill>
              </a:rPr>
              <a:t>to</a:t>
            </a:r>
            <a:r>
              <a:rPr lang="en-US" dirty="0"/>
              <a:t> </a:t>
            </a:r>
            <a:r>
              <a:rPr lang="en-US" b="1" dirty="0">
                <a:solidFill>
                  <a:srgbClr val="EB3D94"/>
                </a:solidFill>
              </a:rPr>
              <a:t>enter</a:t>
            </a:r>
            <a:r>
              <a:rPr lang="en-US" dirty="0"/>
              <a:t> </a:t>
            </a:r>
            <a:r>
              <a:rPr lang="en-US" b="1" dirty="0">
                <a:solidFill>
                  <a:srgbClr val="EB3D94"/>
                </a:solidFill>
              </a:rPr>
              <a:t>fully</a:t>
            </a:r>
            <a:r>
              <a:rPr lang="en-US" dirty="0"/>
              <a:t> </a:t>
            </a:r>
            <a:r>
              <a:rPr lang="en-US" b="1" dirty="0">
                <a:solidFill>
                  <a:srgbClr val="EB3D94"/>
                </a:solidFill>
              </a:rPr>
              <a:t>through</a:t>
            </a:r>
            <a:r>
              <a:rPr lang="en-US" dirty="0"/>
              <a:t> </a:t>
            </a:r>
            <a:r>
              <a:rPr lang="en-US" b="1" dirty="0">
                <a:solidFill>
                  <a:srgbClr val="EB3D94"/>
                </a:solidFill>
              </a:rPr>
              <a:t>understanding</a:t>
            </a:r>
            <a:r>
              <a:rPr lang="en-US" b="1" dirty="0"/>
              <a:t> </a:t>
            </a:r>
            <a:r>
              <a:rPr lang="en-US" dirty="0"/>
              <a:t>another’s feelings or motives.</a:t>
            </a:r>
          </a:p>
          <a:p>
            <a:pPr eaLnBrk="1" hangingPunct="1"/>
            <a:r>
              <a:rPr lang="en-US" dirty="0"/>
              <a:t>To stand in someone’s shoes, </a:t>
            </a:r>
            <a:r>
              <a:rPr lang="en-US" b="1" dirty="0">
                <a:solidFill>
                  <a:srgbClr val="EB3D94"/>
                </a:solidFill>
              </a:rPr>
              <a:t>to see </a:t>
            </a:r>
            <a:r>
              <a:rPr lang="en-US" dirty="0"/>
              <a:t>what they see, </a:t>
            </a:r>
            <a:r>
              <a:rPr lang="en-US" b="1" dirty="0">
                <a:solidFill>
                  <a:srgbClr val="EB3D94"/>
                </a:solidFill>
              </a:rPr>
              <a:t>to hear </a:t>
            </a:r>
            <a:r>
              <a:rPr lang="en-US" dirty="0"/>
              <a:t>what they hear, and </a:t>
            </a:r>
            <a:r>
              <a:rPr lang="en-US" b="1" dirty="0">
                <a:solidFill>
                  <a:srgbClr val="EB3D94"/>
                </a:solidFill>
              </a:rPr>
              <a:t>to feel </a:t>
            </a:r>
            <a:r>
              <a:rPr lang="en-US" dirty="0"/>
              <a:t>with your heart</a:t>
            </a:r>
            <a:r>
              <a:rPr lang="en-US" dirty="0" smtClean="0"/>
              <a:t>.</a:t>
            </a:r>
          </a:p>
          <a:p>
            <a:pPr marL="0" indent="0" algn="r" eaLnBrk="1" hangingPunct="1">
              <a:buNone/>
            </a:pPr>
            <a:r>
              <a:rPr lang="en-US" sz="1000" b="1" dirty="0" smtClean="0"/>
              <a:t>P. 11</a:t>
            </a:r>
            <a:endParaRPr lang="en-US" sz="1000" b="1" dirty="0"/>
          </a:p>
          <a:p>
            <a:endParaRPr lang="en-US" dirty="0"/>
          </a:p>
        </p:txBody>
      </p:sp>
    </p:spTree>
    <p:extLst>
      <p:ext uri="{BB962C8B-B14F-4D97-AF65-F5344CB8AC3E}">
        <p14:creationId xmlns:p14="http://schemas.microsoft.com/office/powerpoint/2010/main" val="14540940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“…the same treatment as the common cur.”</a:t>
            </a:r>
            <a:endParaRPr lang="en-US" dirty="0"/>
          </a:p>
        </p:txBody>
      </p:sp>
      <p:sp>
        <p:nvSpPr>
          <p:cNvPr id="3" name="Content Placeholder 2"/>
          <p:cNvSpPr>
            <a:spLocks noGrp="1"/>
          </p:cNvSpPr>
          <p:nvPr>
            <p:ph idx="1"/>
          </p:nvPr>
        </p:nvSpPr>
        <p:spPr/>
        <p:txBody>
          <a:bodyPr/>
          <a:lstStyle/>
          <a:p>
            <a:pPr>
              <a:defRPr/>
            </a:pPr>
            <a:r>
              <a:rPr lang="en-US" sz="2000" dirty="0"/>
              <a:t>Judge ruled: </a:t>
            </a:r>
          </a:p>
          <a:p>
            <a:pPr marL="0" indent="0">
              <a:buNone/>
              <a:defRPr/>
            </a:pPr>
            <a:r>
              <a:rPr lang="en-US" sz="2400" b="1" dirty="0"/>
              <a:t>    “Mary Ellen is a human being who is a member of the animal world. Hence, since Mary Ellen is an animal she is deserving of the same treatment as the common cur.”</a:t>
            </a:r>
          </a:p>
          <a:p>
            <a:pPr>
              <a:defRPr/>
            </a:pPr>
            <a:r>
              <a:rPr lang="en-US" sz="2000" dirty="0"/>
              <a:t>Mrs. Connolly was sentenced to one year in jail.</a:t>
            </a:r>
          </a:p>
          <a:p>
            <a:pPr>
              <a:defRPr/>
            </a:pPr>
            <a:r>
              <a:rPr lang="en-US" sz="2000" dirty="0"/>
              <a:t>New York Society for the Prevention of Cruelty to Children was established. </a:t>
            </a:r>
          </a:p>
          <a:p>
            <a:pPr>
              <a:defRPr/>
            </a:pPr>
            <a:r>
              <a:rPr lang="en-US" sz="2000" dirty="0"/>
              <a:t>American Society of the Prevention of Cruelty to Children (ASPCC) and Animals (ASPCA) is located in Denver CO.</a:t>
            </a:r>
          </a:p>
          <a:p>
            <a:pPr>
              <a:defRPr/>
            </a:pPr>
            <a:r>
              <a:rPr lang="en-US" sz="2000" dirty="0"/>
              <a:t>In 1888 Mary Ellen got married had two children, adopted an orphan child and lived to </a:t>
            </a:r>
            <a:r>
              <a:rPr lang="en-US" sz="2000" dirty="0" smtClean="0"/>
              <a:t>92 </a:t>
            </a:r>
            <a:r>
              <a:rPr lang="en-US" sz="2000" dirty="0" err="1" smtClean="0"/>
              <a:t>yrs</a:t>
            </a:r>
            <a:r>
              <a:rPr lang="en-US" sz="2000" dirty="0" smtClean="0"/>
              <a:t> </a:t>
            </a:r>
            <a:r>
              <a:rPr lang="en-US" sz="2000" dirty="0"/>
              <a:t>old.</a:t>
            </a:r>
          </a:p>
          <a:p>
            <a:pPr>
              <a:defRPr/>
            </a:pPr>
            <a:r>
              <a:rPr lang="en-US" sz="2000" dirty="0"/>
              <a:t>Professionalization of social work began in the early 1900-1930.</a:t>
            </a:r>
          </a:p>
          <a:p>
            <a:pPr marL="0" indent="0">
              <a:buNone/>
            </a:pPr>
            <a:endParaRPr lang="en-US" sz="2000" dirty="0" smtClean="0"/>
          </a:p>
          <a:p>
            <a:pPr marL="0" indent="0" algn="r">
              <a:buNone/>
            </a:pPr>
            <a:r>
              <a:rPr lang="en-US" sz="1000" b="1" dirty="0" smtClean="0"/>
              <a:t>P. 61</a:t>
            </a:r>
            <a:endParaRPr lang="en-US" sz="1000" b="1" dirty="0"/>
          </a:p>
          <a:p>
            <a:pPr marL="0" indent="0">
              <a:buNone/>
            </a:pPr>
            <a:endParaRPr lang="en-US" sz="2000" dirty="0"/>
          </a:p>
        </p:txBody>
      </p:sp>
    </p:spTree>
    <p:extLst>
      <p:ext uri="{BB962C8B-B14F-4D97-AF65-F5344CB8AC3E}">
        <p14:creationId xmlns:p14="http://schemas.microsoft.com/office/powerpoint/2010/main" val="38843049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Modern Era of CAN Recognition</a:t>
            </a:r>
            <a:endParaRPr lang="en-US" dirty="0"/>
          </a:p>
        </p:txBody>
      </p:sp>
      <p:sp>
        <p:nvSpPr>
          <p:cNvPr id="3" name="Content Placeholder 2"/>
          <p:cNvSpPr>
            <a:spLocks noGrp="1"/>
          </p:cNvSpPr>
          <p:nvPr>
            <p:ph idx="1"/>
          </p:nvPr>
        </p:nvSpPr>
        <p:spPr/>
        <p:txBody>
          <a:bodyPr/>
          <a:lstStyle/>
          <a:p>
            <a:pPr>
              <a:defRPr/>
            </a:pPr>
            <a:r>
              <a:rPr lang="en-US" sz="2800" dirty="0"/>
              <a:t>In </a:t>
            </a:r>
            <a:r>
              <a:rPr lang="en-US" sz="2800" dirty="0" smtClean="0"/>
              <a:t>1962, almost 100 years after the Connolly case,  </a:t>
            </a:r>
            <a:r>
              <a:rPr lang="en-US" sz="2800" dirty="0"/>
              <a:t>Kempe, Silverman, Steele, Droegemueller and Silver published an article in </a:t>
            </a:r>
            <a:r>
              <a:rPr lang="en-US" sz="2800" b="1" dirty="0"/>
              <a:t>the Journal of the American Medical Association</a:t>
            </a:r>
            <a:r>
              <a:rPr lang="en-US" sz="2800" dirty="0"/>
              <a:t>, July edition entitled “</a:t>
            </a:r>
            <a:r>
              <a:rPr lang="en-US" sz="2800" i="1" dirty="0"/>
              <a:t>The Battered Child Syndrome”.</a:t>
            </a:r>
          </a:p>
          <a:p>
            <a:pPr marL="0" indent="0">
              <a:buNone/>
              <a:defRPr/>
            </a:pPr>
            <a:endParaRPr lang="en-US" sz="2800" i="1" dirty="0"/>
          </a:p>
          <a:p>
            <a:pPr>
              <a:defRPr/>
            </a:pPr>
            <a:r>
              <a:rPr lang="en-US" sz="2800" dirty="0"/>
              <a:t> A “battered child” is a clinical condition in young children who have received serious physical abuse, generally from a parent or foster parent.</a:t>
            </a:r>
          </a:p>
          <a:p>
            <a:pPr marL="0" indent="0">
              <a:buNone/>
            </a:pPr>
            <a:endParaRPr lang="en-US" sz="2000" dirty="0" smtClean="0"/>
          </a:p>
          <a:p>
            <a:pPr marL="0" indent="0" algn="r">
              <a:buNone/>
            </a:pPr>
            <a:endParaRPr lang="en-US" sz="1000" b="1" dirty="0" smtClean="0"/>
          </a:p>
          <a:p>
            <a:pPr marL="0" indent="0" algn="r">
              <a:buNone/>
            </a:pPr>
            <a:r>
              <a:rPr lang="en-US" sz="1000" b="1" dirty="0" smtClean="0"/>
              <a:t>P. 61-62</a:t>
            </a:r>
            <a:endParaRPr lang="en-US" sz="1000" b="1" dirty="0"/>
          </a:p>
          <a:p>
            <a:pPr marL="0" indent="0">
              <a:buNone/>
            </a:pPr>
            <a:endParaRPr lang="en-US" sz="2000" dirty="0"/>
          </a:p>
        </p:txBody>
      </p:sp>
    </p:spTree>
    <p:extLst>
      <p:ext uri="{BB962C8B-B14F-4D97-AF65-F5344CB8AC3E}">
        <p14:creationId xmlns:p14="http://schemas.microsoft.com/office/powerpoint/2010/main" val="57519015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Battered Child Syndrome</a:t>
            </a:r>
            <a:endParaRPr lang="en-US" dirty="0"/>
          </a:p>
        </p:txBody>
      </p:sp>
      <p:sp>
        <p:nvSpPr>
          <p:cNvPr id="3" name="Content Placeholder 2"/>
          <p:cNvSpPr>
            <a:spLocks noGrp="1"/>
          </p:cNvSpPr>
          <p:nvPr>
            <p:ph idx="1"/>
          </p:nvPr>
        </p:nvSpPr>
        <p:spPr/>
        <p:txBody>
          <a:bodyPr/>
          <a:lstStyle/>
          <a:p>
            <a:r>
              <a:rPr lang="en-US" dirty="0" smtClean="0"/>
              <a:t>Syndrome consisted of;</a:t>
            </a:r>
          </a:p>
          <a:p>
            <a:r>
              <a:rPr lang="en-US" dirty="0" smtClean="0"/>
              <a:t> Broken bones to any bone but especially to the long bones of the body</a:t>
            </a:r>
          </a:p>
          <a:p>
            <a:r>
              <a:rPr lang="en-US" dirty="0" smtClean="0"/>
              <a:t>Subdural hematoma</a:t>
            </a:r>
          </a:p>
          <a:p>
            <a:r>
              <a:rPr lang="en-US" dirty="0" smtClean="0"/>
              <a:t>Failure to thrive</a:t>
            </a:r>
          </a:p>
          <a:p>
            <a:r>
              <a:rPr lang="en-US" dirty="0" smtClean="0"/>
              <a:t>Soft tissue swelling or skin bruising</a:t>
            </a:r>
          </a:p>
          <a:p>
            <a:r>
              <a:rPr lang="en-US" dirty="0" smtClean="0"/>
              <a:t> Any explanation of the cause of an injury incongruent with the injuries.</a:t>
            </a:r>
          </a:p>
          <a:p>
            <a:pPr marL="0" indent="0" algn="r">
              <a:buNone/>
            </a:pPr>
            <a:endParaRPr lang="en-US" sz="1000" b="1" dirty="0" smtClean="0"/>
          </a:p>
          <a:p>
            <a:pPr marL="0" indent="0" algn="r">
              <a:buNone/>
            </a:pPr>
            <a:r>
              <a:rPr lang="en-US" sz="1000" b="1" dirty="0" smtClean="0"/>
              <a:t>P. 62</a:t>
            </a:r>
            <a:endParaRPr lang="en-US" sz="1000" b="1" dirty="0"/>
          </a:p>
          <a:p>
            <a:pPr marL="0" indent="0">
              <a:buNone/>
            </a:pPr>
            <a:endParaRPr lang="en-US" sz="1800" dirty="0"/>
          </a:p>
        </p:txBody>
      </p:sp>
    </p:spTree>
    <p:extLst>
      <p:ext uri="{BB962C8B-B14F-4D97-AF65-F5344CB8AC3E}">
        <p14:creationId xmlns:p14="http://schemas.microsoft.com/office/powerpoint/2010/main" val="247368871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Recognition, Legislation &amp; Research </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1970’s saw the first legislation mandating professionals whose job brought them into contact with children to report suspected cases of maltreatment.</a:t>
            </a:r>
          </a:p>
          <a:p>
            <a:r>
              <a:rPr lang="en-US" dirty="0" smtClean="0"/>
              <a:t>In 1975, books and articles were describing why parents were abusing their children.</a:t>
            </a:r>
          </a:p>
          <a:p>
            <a:r>
              <a:rPr lang="en-US" dirty="0" smtClean="0"/>
              <a:t>1978 Bavolek published the first inventory to assess high risk parenting attitudes</a:t>
            </a:r>
          </a:p>
          <a:p>
            <a:pPr marL="0" indent="0">
              <a:buNone/>
            </a:pPr>
            <a:endParaRPr lang="en-US" dirty="0" smtClean="0"/>
          </a:p>
          <a:p>
            <a:pPr marL="0" indent="0" algn="r">
              <a:buNone/>
            </a:pPr>
            <a:r>
              <a:rPr lang="en-US" sz="1000" b="1" dirty="0" smtClean="0"/>
              <a:t>P</a:t>
            </a:r>
            <a:r>
              <a:rPr lang="en-US" sz="1000" b="1" dirty="0" smtClean="0"/>
              <a:t>. </a:t>
            </a:r>
            <a:r>
              <a:rPr lang="en-US" sz="1000" b="1" dirty="0" smtClean="0"/>
              <a:t>62</a:t>
            </a:r>
            <a:endParaRPr lang="en-US" sz="1000" b="1" dirty="0"/>
          </a:p>
          <a:p>
            <a:pPr marL="0" indent="0">
              <a:buNone/>
            </a:pPr>
            <a:endParaRPr lang="en-US" dirty="0"/>
          </a:p>
        </p:txBody>
      </p:sp>
    </p:spTree>
    <p:extLst>
      <p:ext uri="{BB962C8B-B14F-4D97-AF65-F5344CB8AC3E}">
        <p14:creationId xmlns:p14="http://schemas.microsoft.com/office/powerpoint/2010/main" val="92493630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Recognition, Legislation &amp; Research</a:t>
            </a:r>
            <a:endParaRPr lang="en-US" dirty="0"/>
          </a:p>
        </p:txBody>
      </p:sp>
      <p:sp>
        <p:nvSpPr>
          <p:cNvPr id="3" name="Content Placeholder 2"/>
          <p:cNvSpPr>
            <a:spLocks noGrp="1"/>
          </p:cNvSpPr>
          <p:nvPr>
            <p:ph idx="1"/>
          </p:nvPr>
        </p:nvSpPr>
        <p:spPr/>
        <p:txBody>
          <a:bodyPr/>
          <a:lstStyle/>
          <a:p>
            <a:pPr>
              <a:defRPr/>
            </a:pPr>
            <a:r>
              <a:rPr lang="en-US" dirty="0"/>
              <a:t>Ray Helfer, MD (1987) published </a:t>
            </a:r>
            <a:r>
              <a:rPr lang="en-US" i="1" dirty="0"/>
              <a:t>World of Abnormal Rearing (W.A.R.) </a:t>
            </a:r>
          </a:p>
          <a:p>
            <a:pPr>
              <a:defRPr/>
            </a:pPr>
            <a:r>
              <a:rPr lang="en-US" dirty="0"/>
              <a:t>Bavolek,</a:t>
            </a:r>
            <a:r>
              <a:rPr lang="en-US" i="1" dirty="0"/>
              <a:t> </a:t>
            </a:r>
            <a:r>
              <a:rPr lang="en-US" dirty="0"/>
              <a:t>(1987), published </a:t>
            </a:r>
            <a:r>
              <a:rPr lang="en-US" i="1" dirty="0"/>
              <a:t>The Nurturing Parenting Program for Parents and their</a:t>
            </a:r>
          </a:p>
          <a:p>
            <a:pPr marL="0" indent="0">
              <a:buNone/>
              <a:defRPr/>
            </a:pPr>
            <a:r>
              <a:rPr lang="en-US" i="1" dirty="0"/>
              <a:t>     School-Age Children (5 to 11yrs) </a:t>
            </a:r>
          </a:p>
          <a:p>
            <a:pPr marL="0" indent="0">
              <a:buNone/>
              <a:defRPr/>
            </a:pPr>
            <a:r>
              <a:rPr lang="en-US" dirty="0"/>
              <a:t>     which was the first published, family</a:t>
            </a:r>
          </a:p>
          <a:p>
            <a:pPr marL="0" indent="0">
              <a:buNone/>
              <a:defRPr/>
            </a:pPr>
            <a:r>
              <a:rPr lang="en-US" dirty="0"/>
              <a:t>     focused, evidence based parenting</a:t>
            </a:r>
          </a:p>
          <a:p>
            <a:pPr marL="0" indent="0">
              <a:buNone/>
              <a:defRPr/>
            </a:pPr>
            <a:r>
              <a:rPr lang="en-US" dirty="0"/>
              <a:t>     program.</a:t>
            </a:r>
          </a:p>
          <a:p>
            <a:pPr marL="0" indent="0" algn="r">
              <a:buNone/>
            </a:pPr>
            <a:endParaRPr lang="en-US" sz="1000" b="1" dirty="0" smtClean="0"/>
          </a:p>
          <a:p>
            <a:pPr marL="0" indent="0" algn="r">
              <a:buNone/>
            </a:pPr>
            <a:r>
              <a:rPr lang="en-US" sz="1000" b="1" dirty="0" smtClean="0"/>
              <a:t>P. 62</a:t>
            </a:r>
            <a:endParaRPr lang="en-US" sz="1000" b="1" dirty="0" smtClean="0"/>
          </a:p>
          <a:p>
            <a:endParaRPr lang="en-US" dirty="0"/>
          </a:p>
        </p:txBody>
      </p:sp>
    </p:spTree>
    <p:extLst>
      <p:ext uri="{BB962C8B-B14F-4D97-AF65-F5344CB8AC3E}">
        <p14:creationId xmlns:p14="http://schemas.microsoft.com/office/powerpoint/2010/main" val="57024642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Abuse Today</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Evidence based parenting programs abound.</a:t>
            </a:r>
          </a:p>
          <a:p>
            <a:r>
              <a:rPr lang="en-US" dirty="0" smtClean="0"/>
              <a:t>April is Child Abuse and Neglect Prevention month.</a:t>
            </a:r>
          </a:p>
          <a:p>
            <a:r>
              <a:rPr lang="en-US" dirty="0" smtClean="0"/>
              <a:t>Funding is set earmarked for prevention and treatment programs.</a:t>
            </a:r>
          </a:p>
          <a:p>
            <a:r>
              <a:rPr lang="en-US" dirty="0" smtClean="0"/>
              <a:t>Children’s Trust Funds have been established in all 50 states making money available for prevention.</a:t>
            </a:r>
          </a:p>
          <a:p>
            <a:pPr marL="0" indent="0">
              <a:buNone/>
            </a:pPr>
            <a:endParaRPr lang="en-US" sz="1000" dirty="0"/>
          </a:p>
          <a:p>
            <a:pPr marL="0" indent="0" algn="r">
              <a:buNone/>
            </a:pPr>
            <a:endParaRPr lang="en-US" sz="1000" b="1" dirty="0" smtClean="0"/>
          </a:p>
          <a:p>
            <a:pPr marL="0" indent="0" algn="r">
              <a:buNone/>
            </a:pPr>
            <a:r>
              <a:rPr lang="en-US" sz="1000" b="1" dirty="0" smtClean="0"/>
              <a:t>P. 62</a:t>
            </a:r>
            <a:endParaRPr lang="en-US" sz="1000" b="1" dirty="0"/>
          </a:p>
          <a:p>
            <a:pPr marL="0" indent="0">
              <a:buNone/>
            </a:pPr>
            <a:endParaRPr lang="en-US" dirty="0"/>
          </a:p>
        </p:txBody>
      </p:sp>
    </p:spTree>
    <p:extLst>
      <p:ext uri="{BB962C8B-B14F-4D97-AF65-F5344CB8AC3E}">
        <p14:creationId xmlns:p14="http://schemas.microsoft.com/office/powerpoint/2010/main" val="62397269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r>
              <a:rPr lang="en-US" sz="2800" dirty="0" smtClean="0"/>
              <a:t>Discuss the term “culture.”</a:t>
            </a:r>
          </a:p>
          <a:p>
            <a:r>
              <a:rPr lang="en-US" sz="2800" dirty="0" smtClean="0"/>
              <a:t>Describe the term “cultural identity.”</a:t>
            </a:r>
          </a:p>
          <a:p>
            <a:r>
              <a:rPr lang="en-US" sz="2800" dirty="0" smtClean="0"/>
              <a:t>What are cultural beliefs and practices?</a:t>
            </a:r>
          </a:p>
          <a:p>
            <a:r>
              <a:rPr lang="en-US" sz="2800" dirty="0" smtClean="0"/>
              <a:t>What is meant by the term “multi-cultural?”</a:t>
            </a:r>
          </a:p>
          <a:p>
            <a:r>
              <a:rPr lang="en-US" sz="2800" dirty="0" smtClean="0"/>
              <a:t>What roles do beliefs and practices play in shaping the morals of a  multi-cultural society?</a:t>
            </a:r>
          </a:p>
          <a:p>
            <a:r>
              <a:rPr lang="en-US" sz="2800" dirty="0" smtClean="0"/>
              <a:t>Is “child protection” a  familial, cultural or societal responsibility?</a:t>
            </a:r>
          </a:p>
          <a:p>
            <a:endParaRPr lang="en-US" sz="2800" dirty="0"/>
          </a:p>
          <a:p>
            <a:pPr marL="0" indent="0" algn="r">
              <a:buNone/>
            </a:pPr>
            <a:endParaRPr lang="en-US" sz="1000" dirty="0" smtClean="0"/>
          </a:p>
          <a:p>
            <a:pPr marL="0" indent="0" algn="r">
              <a:buNone/>
            </a:pPr>
            <a:endParaRPr lang="en-US" sz="1000" dirty="0"/>
          </a:p>
          <a:p>
            <a:pPr marL="0" indent="0" algn="r">
              <a:buNone/>
            </a:pPr>
            <a:r>
              <a:rPr lang="en-US" sz="1000" b="1" dirty="0" smtClean="0"/>
              <a:t>P. </a:t>
            </a:r>
            <a:r>
              <a:rPr lang="en-US" sz="1000" b="1" dirty="0" smtClean="0"/>
              <a:t>62</a:t>
            </a:r>
            <a:endParaRPr lang="en-US" sz="1000" b="1" dirty="0"/>
          </a:p>
        </p:txBody>
      </p:sp>
    </p:spTree>
    <p:extLst>
      <p:ext uri="{BB962C8B-B14F-4D97-AF65-F5344CB8AC3E}">
        <p14:creationId xmlns:p14="http://schemas.microsoft.com/office/powerpoint/2010/main" val="307752034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Chapter 2</a:t>
            </a:r>
            <a:endParaRPr lang="en-US" dirty="0"/>
          </a:p>
        </p:txBody>
      </p:sp>
      <p:sp>
        <p:nvSpPr>
          <p:cNvPr id="3" name="Content Placeholder 2"/>
          <p:cNvSpPr>
            <a:spLocks noGrp="1"/>
          </p:cNvSpPr>
          <p:nvPr>
            <p:ph idx="1"/>
          </p:nvPr>
        </p:nvSpPr>
        <p:spPr>
          <a:xfrm>
            <a:off x="457200" y="1600200"/>
            <a:ext cx="8229600" cy="4724400"/>
          </a:xfrm>
        </p:spPr>
        <p:txBody>
          <a:bodyPr/>
          <a:lstStyle/>
          <a:p>
            <a:pPr marL="0" indent="0" algn="ctr">
              <a:buNone/>
            </a:pPr>
            <a:r>
              <a:rPr lang="en-US" sz="4400" dirty="0" smtClean="0"/>
              <a:t>In-depth description of the Five Parenting Constructs that form the basis of the AAPI and Nurturing Parenting </a:t>
            </a:r>
            <a:r>
              <a:rPr lang="en-US" sz="4400" dirty="0" smtClean="0"/>
              <a:t>Program</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 63</a:t>
            </a:r>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p:txBody>
      </p:sp>
    </p:spTree>
    <p:extLst>
      <p:ext uri="{BB962C8B-B14F-4D97-AF65-F5344CB8AC3E}">
        <p14:creationId xmlns:p14="http://schemas.microsoft.com/office/powerpoint/2010/main" val="302303611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2"/>
          <p:cNvSpPr>
            <a:spLocks noGrp="1"/>
          </p:cNvSpPr>
          <p:nvPr>
            <p:ph idx="4294967295"/>
          </p:nvPr>
        </p:nvSpPr>
        <p:spPr>
          <a:xfrm>
            <a:off x="685800" y="990600"/>
            <a:ext cx="7543800" cy="4191000"/>
          </a:xfrm>
        </p:spPr>
        <p:txBody>
          <a:bodyPr/>
          <a:lstStyle/>
          <a:p>
            <a:pPr marL="0" indent="0">
              <a:buFont typeface="Arial" charset="0"/>
              <a:buNone/>
            </a:pPr>
            <a:r>
              <a:rPr lang="en-US" dirty="0" smtClean="0"/>
              <a:t>                            </a:t>
            </a:r>
            <a:r>
              <a:rPr lang="en-US" sz="4400" b="1" dirty="0" smtClean="0"/>
              <a:t>Chapter </a:t>
            </a:r>
            <a:r>
              <a:rPr lang="en-US" sz="4400" b="1" dirty="0"/>
              <a:t>3</a:t>
            </a:r>
            <a:endParaRPr lang="en-US" sz="4400" b="1" dirty="0" smtClean="0"/>
          </a:p>
          <a:p>
            <a:pPr marL="0" indent="0">
              <a:buFont typeface="Arial" charset="0"/>
              <a:buNone/>
            </a:pPr>
            <a:r>
              <a:rPr lang="en-US" sz="4400" dirty="0" smtClean="0"/>
              <a:t>     Understanding </a:t>
            </a:r>
          </a:p>
          <a:p>
            <a:pPr marL="0" indent="0">
              <a:buFont typeface="Arial" charset="0"/>
              <a:buNone/>
            </a:pPr>
            <a:r>
              <a:rPr lang="en-US" sz="4400" dirty="0" smtClean="0"/>
              <a:t>                    the </a:t>
            </a:r>
            <a:r>
              <a:rPr lang="en-US" sz="4400" b="1" dirty="0" smtClean="0"/>
              <a:t>Human Brain</a:t>
            </a:r>
          </a:p>
          <a:p>
            <a:pPr marL="0" indent="0">
              <a:buFont typeface="Arial" charset="0"/>
              <a:buNone/>
            </a:pPr>
            <a:r>
              <a:rPr lang="en-US" sz="4400" dirty="0" smtClean="0"/>
              <a:t>                               and </a:t>
            </a:r>
          </a:p>
          <a:p>
            <a:pPr marL="0" indent="0">
              <a:buFont typeface="Arial" charset="0"/>
              <a:buNone/>
            </a:pPr>
            <a:r>
              <a:rPr lang="en-US" sz="4400" dirty="0" smtClean="0"/>
              <a:t>                     the </a:t>
            </a:r>
            <a:r>
              <a:rPr lang="en-US" sz="4400" b="1" dirty="0" smtClean="0"/>
              <a:t>Human Mind</a:t>
            </a:r>
          </a:p>
        </p:txBody>
      </p:sp>
      <p:sp>
        <p:nvSpPr>
          <p:cNvPr id="3" name="Rectangle 2"/>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dirty="0" smtClean="0">
                <a:solidFill>
                  <a:srgbClr val="EB3D94"/>
                </a:solidFill>
              </a:rPr>
              <a:t>Importance of Early Childhood</a:t>
            </a:r>
            <a:endParaRPr lang="en-US" dirty="0" smtClean="0"/>
          </a:p>
        </p:txBody>
      </p:sp>
      <p:sp>
        <p:nvSpPr>
          <p:cNvPr id="198659" name="Content Placeholder 2"/>
          <p:cNvSpPr>
            <a:spLocks noGrp="1"/>
          </p:cNvSpPr>
          <p:nvPr>
            <p:ph idx="1"/>
          </p:nvPr>
        </p:nvSpPr>
        <p:spPr/>
        <p:txBody>
          <a:bodyPr/>
          <a:lstStyle/>
          <a:p>
            <a:r>
              <a:rPr lang="en-US" sz="3600" dirty="0" smtClean="0">
                <a:solidFill>
                  <a:srgbClr val="0070C0"/>
                </a:solidFill>
              </a:rPr>
              <a:t>The child’s brain is developing neurological networks</a:t>
            </a:r>
            <a:r>
              <a:rPr lang="en-US" sz="3600" dirty="0">
                <a:solidFill>
                  <a:srgbClr val="0070C0"/>
                </a:solidFill>
              </a:rPr>
              <a:t>:</a:t>
            </a:r>
            <a:endParaRPr lang="en-US" sz="3600" dirty="0" smtClean="0">
              <a:solidFill>
                <a:srgbClr val="0070C0"/>
              </a:solidFill>
            </a:endParaRPr>
          </a:p>
          <a:p>
            <a:r>
              <a:rPr lang="en-US" sz="3600" dirty="0" smtClean="0">
                <a:solidFill>
                  <a:srgbClr val="00B050"/>
                </a:solidFill>
              </a:rPr>
              <a:t>an unconscious past is being created</a:t>
            </a:r>
            <a:r>
              <a:rPr lang="en-US" sz="3600" dirty="0">
                <a:solidFill>
                  <a:srgbClr val="00B050"/>
                </a:solidFill>
              </a:rPr>
              <a:t>:</a:t>
            </a:r>
            <a:r>
              <a:rPr lang="en-US" sz="3600" dirty="0" smtClean="0">
                <a:solidFill>
                  <a:srgbClr val="00B050"/>
                </a:solidFill>
              </a:rPr>
              <a:t> </a:t>
            </a:r>
          </a:p>
          <a:p>
            <a:r>
              <a:rPr lang="en-US" sz="3600" dirty="0" smtClean="0">
                <a:solidFill>
                  <a:srgbClr val="002060"/>
                </a:solidFill>
              </a:rPr>
              <a:t>perceptions that form the bases of the child’s reality are being developed and strengthened</a:t>
            </a:r>
            <a:r>
              <a:rPr lang="en-US" sz="4000" dirty="0" smtClean="0">
                <a:solidFill>
                  <a:srgbClr val="002060"/>
                </a:solidFill>
              </a:rPr>
              <a:t>.</a:t>
            </a:r>
          </a:p>
          <a:p>
            <a:endParaRPr lang="en-US" sz="2400" dirty="0" smtClean="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extLst>
      <p:ext uri="{BB962C8B-B14F-4D97-AF65-F5344CB8AC3E}">
        <p14:creationId xmlns:p14="http://schemas.microsoft.com/office/powerpoint/2010/main" val="3146708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Negative Nurturing</a:t>
            </a:r>
            <a:endParaRPr lang="en-US" dirty="0"/>
          </a:p>
        </p:txBody>
      </p:sp>
      <p:sp>
        <p:nvSpPr>
          <p:cNvPr id="3" name="Content Placeholder 2"/>
          <p:cNvSpPr>
            <a:spLocks noGrp="1"/>
          </p:cNvSpPr>
          <p:nvPr>
            <p:ph idx="1"/>
          </p:nvPr>
        </p:nvSpPr>
        <p:spPr>
          <a:xfrm>
            <a:off x="457200" y="1600200"/>
            <a:ext cx="8229600" cy="4876800"/>
          </a:xfrm>
        </p:spPr>
        <p:txBody>
          <a:bodyPr/>
          <a:lstStyle/>
          <a:p>
            <a:pPr eaLnBrk="1" fontAlgn="auto" hangingPunct="1">
              <a:spcAft>
                <a:spcPts val="0"/>
              </a:spcAft>
              <a:buFont typeface="Wingdings 3" pitchFamily="18" charset="2"/>
              <a:buNone/>
              <a:defRPr/>
            </a:pPr>
            <a:r>
              <a:rPr lang="en-US" dirty="0">
                <a:solidFill>
                  <a:srgbClr val="008000"/>
                </a:solidFill>
              </a:rPr>
              <a:t>Negative nurturing is called </a:t>
            </a:r>
          </a:p>
          <a:p>
            <a:pPr eaLnBrk="1" fontAlgn="auto" hangingPunct="1">
              <a:spcAft>
                <a:spcPts val="0"/>
              </a:spcAft>
              <a:buFont typeface="Wingdings 3" pitchFamily="18" charset="2"/>
              <a:buNone/>
              <a:defRPr/>
            </a:pPr>
            <a:r>
              <a:rPr lang="en-US" b="1" dirty="0">
                <a:solidFill>
                  <a:srgbClr val="C00000"/>
                </a:solidFill>
              </a:rPr>
              <a:t>      </a:t>
            </a:r>
            <a:r>
              <a:rPr lang="en-US" b="1" dirty="0" smtClean="0">
                <a:solidFill>
                  <a:srgbClr val="C00000"/>
                </a:solidFill>
              </a:rPr>
              <a:t>               </a:t>
            </a:r>
            <a:r>
              <a:rPr lang="en-US" sz="4800" b="1" dirty="0" smtClean="0">
                <a:solidFill>
                  <a:schemeClr val="accent1">
                    <a:lumMod val="75000"/>
                  </a:schemeClr>
                </a:solidFill>
              </a:rPr>
              <a:t>abuse </a:t>
            </a:r>
            <a:r>
              <a:rPr lang="en-US" sz="4800" b="1" dirty="0">
                <a:solidFill>
                  <a:schemeClr val="accent1">
                    <a:lumMod val="75000"/>
                  </a:schemeClr>
                </a:solidFill>
              </a:rPr>
              <a:t>and neglect</a:t>
            </a:r>
            <a:r>
              <a:rPr lang="en-US" sz="4800" dirty="0">
                <a:solidFill>
                  <a:schemeClr val="accent1">
                    <a:lumMod val="75000"/>
                  </a:schemeClr>
                </a:solidFill>
              </a:rPr>
              <a:t>. </a:t>
            </a:r>
            <a:endParaRPr lang="en-US" dirty="0">
              <a:solidFill>
                <a:schemeClr val="accent1">
                  <a:lumMod val="75000"/>
                </a:schemeClr>
              </a:solidFill>
            </a:endParaRPr>
          </a:p>
          <a:p>
            <a:pPr eaLnBrk="1" fontAlgn="auto" hangingPunct="1">
              <a:spcAft>
                <a:spcPts val="0"/>
              </a:spcAft>
              <a:buFont typeface="Wingdings 3" pitchFamily="18" charset="2"/>
              <a:buNone/>
              <a:defRPr/>
            </a:pPr>
            <a:r>
              <a:rPr lang="en-US" dirty="0">
                <a:solidFill>
                  <a:srgbClr val="008000"/>
                </a:solidFill>
              </a:rPr>
              <a:t>The word abuse comes from the Latin word </a:t>
            </a:r>
            <a:endParaRPr lang="en-US" b="1" dirty="0">
              <a:solidFill>
                <a:srgbClr val="008000"/>
              </a:solidFill>
            </a:endParaRPr>
          </a:p>
          <a:p>
            <a:pPr eaLnBrk="1" fontAlgn="auto" hangingPunct="1">
              <a:spcAft>
                <a:spcPts val="0"/>
              </a:spcAft>
              <a:buFont typeface="Wingdings 3" pitchFamily="18" charset="2"/>
              <a:buNone/>
              <a:defRPr/>
            </a:pPr>
            <a:r>
              <a:rPr lang="en-US" sz="4800" b="1" dirty="0">
                <a:solidFill>
                  <a:srgbClr val="FF0000"/>
                </a:solidFill>
              </a:rPr>
              <a:t>        </a:t>
            </a:r>
            <a:r>
              <a:rPr lang="en-US" sz="4800" b="1" dirty="0" smtClean="0">
                <a:solidFill>
                  <a:srgbClr val="FF0000"/>
                </a:solidFill>
              </a:rPr>
              <a:t>            </a:t>
            </a:r>
            <a:r>
              <a:rPr lang="en-US" sz="6600" b="1" dirty="0" smtClean="0">
                <a:solidFill>
                  <a:srgbClr val="FF0000"/>
                </a:solidFill>
              </a:rPr>
              <a:t>abusus</a:t>
            </a:r>
            <a:endParaRPr lang="en-US" sz="6600" dirty="0">
              <a:solidFill>
                <a:srgbClr val="FF0000"/>
              </a:solidFill>
            </a:endParaRPr>
          </a:p>
          <a:p>
            <a:pPr eaLnBrk="1" fontAlgn="auto" hangingPunct="1">
              <a:spcAft>
                <a:spcPts val="0"/>
              </a:spcAft>
              <a:buFont typeface="Wingdings 3" pitchFamily="18" charset="2"/>
              <a:buNone/>
              <a:defRPr/>
            </a:pPr>
            <a:r>
              <a:rPr lang="en-US" dirty="0" smtClean="0">
                <a:solidFill>
                  <a:srgbClr val="008000"/>
                </a:solidFill>
              </a:rPr>
              <a:t>     </a:t>
            </a:r>
            <a:r>
              <a:rPr lang="en-US" dirty="0">
                <a:solidFill>
                  <a:srgbClr val="008000"/>
                </a:solidFill>
              </a:rPr>
              <a:t>to mistreat; cruel and harsh </a:t>
            </a:r>
            <a:r>
              <a:rPr lang="en-US" dirty="0" smtClean="0">
                <a:solidFill>
                  <a:srgbClr val="008000"/>
                </a:solidFill>
              </a:rPr>
              <a:t>punishment</a:t>
            </a:r>
            <a:r>
              <a:rPr lang="en-US" dirty="0">
                <a:solidFill>
                  <a:srgbClr val="008000"/>
                </a:solidFill>
              </a:rPr>
              <a:t>.  </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smtClean="0"/>
              <a:t>. 11</a:t>
            </a:r>
            <a:endParaRPr lang="en-US" sz="1000" b="1" dirty="0"/>
          </a:p>
        </p:txBody>
      </p:sp>
    </p:spTree>
    <p:extLst>
      <p:ext uri="{BB962C8B-B14F-4D97-AF65-F5344CB8AC3E}">
        <p14:creationId xmlns:p14="http://schemas.microsoft.com/office/powerpoint/2010/main" val="94090610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2"/>
          <p:cNvSpPr>
            <a:spLocks noGrp="1"/>
          </p:cNvSpPr>
          <p:nvPr>
            <p:ph type="title"/>
          </p:nvPr>
        </p:nvSpPr>
        <p:spPr/>
        <p:txBody>
          <a:bodyPr/>
          <a:lstStyle/>
          <a:p>
            <a:pPr eaLnBrk="1" hangingPunct="1"/>
            <a:r>
              <a:rPr lang="en-US" dirty="0" smtClean="0">
                <a:solidFill>
                  <a:srgbClr val="002060"/>
                </a:solidFill>
              </a:rPr>
              <a:t>Human Brain</a:t>
            </a:r>
          </a:p>
        </p:txBody>
      </p:sp>
      <p:sp>
        <p:nvSpPr>
          <p:cNvPr id="2" name="Content Placeholder 1"/>
          <p:cNvSpPr>
            <a:spLocks noGrp="1"/>
          </p:cNvSpPr>
          <p:nvPr>
            <p:ph idx="1"/>
          </p:nvPr>
        </p:nvSpPr>
        <p:spPr>
          <a:xfrm>
            <a:off x="457200" y="1481138"/>
            <a:ext cx="8589963" cy="4525962"/>
          </a:xfrm>
        </p:spPr>
        <p:txBody>
          <a:bodyPr rtlCol="0">
            <a:normAutofit/>
          </a:bodyPr>
          <a:lstStyle/>
          <a:p>
            <a:pPr marL="365760" indent="-256032" eaLnBrk="1" fontAlgn="auto" hangingPunct="1">
              <a:spcAft>
                <a:spcPts val="0"/>
              </a:spcAft>
              <a:buFont typeface="Wingdings 3"/>
              <a:buNone/>
              <a:defRPr/>
            </a:pPr>
            <a:r>
              <a:rPr lang="en-US" sz="3600" dirty="0">
                <a:solidFill>
                  <a:srgbClr val="7030A0"/>
                </a:solidFill>
              </a:rPr>
              <a:t>“The brain is the most complex thing we have yet discovered in our universe.”</a:t>
            </a:r>
          </a:p>
          <a:p>
            <a:pPr marL="365760" indent="-256032" eaLnBrk="1" fontAlgn="auto" hangingPunct="1">
              <a:spcAft>
                <a:spcPts val="0"/>
              </a:spcAft>
              <a:buFont typeface="Wingdings 3"/>
              <a:buNone/>
              <a:defRPr/>
            </a:pPr>
            <a:r>
              <a:rPr lang="en-US" sz="1600" dirty="0"/>
              <a:t>                                      James Watson, Nobel Prize for helping discover DNA  </a:t>
            </a:r>
          </a:p>
          <a:p>
            <a:pPr marL="365760" indent="-256032" eaLnBrk="1" fontAlgn="auto" hangingPunct="1">
              <a:spcAft>
                <a:spcPts val="0"/>
              </a:spcAft>
              <a:buFont typeface="Wingdings 3"/>
              <a:buNone/>
              <a:defRPr/>
            </a:pPr>
            <a:r>
              <a:rPr lang="en-US" sz="1100" dirty="0"/>
              <a:t> </a:t>
            </a:r>
            <a:endParaRPr lang="en-US" dirty="0"/>
          </a:p>
          <a:p>
            <a:pPr marL="365760" indent="-256032" eaLnBrk="1" fontAlgn="auto" hangingPunct="1">
              <a:spcAft>
                <a:spcPts val="0"/>
              </a:spcAft>
              <a:buFont typeface="Wingdings 3"/>
              <a:buChar char=""/>
              <a:defRPr/>
            </a:pPr>
            <a:r>
              <a:rPr lang="en-US" dirty="0">
                <a:solidFill>
                  <a:srgbClr val="0070C0"/>
                </a:solidFill>
              </a:rPr>
              <a:t>Woody Allen mentions that</a:t>
            </a:r>
          </a:p>
          <a:p>
            <a:pPr marL="109537" indent="0" eaLnBrk="1" fontAlgn="auto" hangingPunct="1">
              <a:spcAft>
                <a:spcPts val="0"/>
              </a:spcAft>
              <a:buFont typeface="Wingdings 3"/>
              <a:buNone/>
              <a:defRPr/>
            </a:pPr>
            <a:r>
              <a:rPr lang="en-US" dirty="0" smtClean="0">
                <a:solidFill>
                  <a:srgbClr val="0070C0"/>
                </a:solidFill>
              </a:rPr>
              <a:t>   “…</a:t>
            </a:r>
            <a:r>
              <a:rPr lang="en-US" dirty="0">
                <a:solidFill>
                  <a:srgbClr val="0070C0"/>
                </a:solidFill>
              </a:rPr>
              <a:t>the brain is my second most favorite organ.”</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52400" y="381000"/>
            <a:ext cx="8229600" cy="1143000"/>
          </a:xfrm>
        </p:spPr>
        <p:txBody>
          <a:bodyPr/>
          <a:lstStyle/>
          <a:p>
            <a:r>
              <a:rPr lang="en-US" sz="4000" dirty="0" smtClean="0">
                <a:solidFill>
                  <a:srgbClr val="EB3D94"/>
                </a:solidFill>
              </a:rPr>
              <a:t>Neurological Social Networking</a:t>
            </a:r>
            <a:r>
              <a:rPr lang="en-US" sz="2800" dirty="0" smtClean="0">
                <a:solidFill>
                  <a:srgbClr val="EB3D94"/>
                </a:solidFill>
              </a:rPr>
              <a:t/>
            </a:r>
            <a:br>
              <a:rPr lang="en-US" sz="2800" dirty="0" smtClean="0">
                <a:solidFill>
                  <a:srgbClr val="EB3D94"/>
                </a:solidFill>
              </a:rPr>
            </a:br>
            <a:endParaRPr lang="en-US" sz="2400" dirty="0" smtClean="0"/>
          </a:p>
        </p:txBody>
      </p:sp>
      <p:sp>
        <p:nvSpPr>
          <p:cNvPr id="3" name="Content Placeholder 2"/>
          <p:cNvSpPr>
            <a:spLocks noGrp="1"/>
          </p:cNvSpPr>
          <p:nvPr>
            <p:ph idx="1"/>
          </p:nvPr>
        </p:nvSpPr>
        <p:spPr>
          <a:xfrm>
            <a:off x="457200" y="1600200"/>
            <a:ext cx="8229600" cy="4724400"/>
          </a:xfrm>
        </p:spPr>
        <p:txBody>
          <a:bodyPr/>
          <a:lstStyle/>
          <a:p>
            <a:pPr marL="365760" indent="-256032" eaLnBrk="1" fontAlgn="auto" hangingPunct="1">
              <a:spcAft>
                <a:spcPts val="0"/>
              </a:spcAft>
              <a:buFont typeface="Wingdings 3"/>
              <a:buNone/>
              <a:defRPr/>
            </a:pPr>
            <a:r>
              <a:rPr lang="en-US" sz="2400" b="1" dirty="0">
                <a:solidFill>
                  <a:srgbClr val="FFC000"/>
                </a:solidFill>
              </a:rPr>
              <a:t>Humans are born with approximately 23 billion brain cells </a:t>
            </a:r>
          </a:p>
          <a:p>
            <a:pPr marL="365760" indent="-256032" eaLnBrk="1" fontAlgn="auto" hangingPunct="1">
              <a:spcAft>
                <a:spcPts val="0"/>
              </a:spcAft>
              <a:buFont typeface="Wingdings 3"/>
              <a:buNone/>
              <a:defRPr/>
            </a:pPr>
            <a:r>
              <a:rPr lang="en-US" sz="2400" b="1" dirty="0">
                <a:solidFill>
                  <a:srgbClr val="FFC000"/>
                </a:solidFill>
              </a:rPr>
              <a:t>(neurons</a:t>
            </a:r>
            <a:r>
              <a:rPr lang="en-US" sz="2400" b="1" dirty="0" smtClean="0">
                <a:solidFill>
                  <a:srgbClr val="FFC000"/>
                </a:solidFill>
              </a:rPr>
              <a:t>).</a:t>
            </a:r>
            <a:endParaRPr lang="en-US" sz="2400" b="1" dirty="0">
              <a:solidFill>
                <a:schemeClr val="accent5">
                  <a:lumMod val="60000"/>
                  <a:lumOff val="40000"/>
                </a:schemeClr>
              </a:solidFill>
            </a:endParaRPr>
          </a:p>
          <a:p>
            <a:pPr marL="365760" indent="-256032" eaLnBrk="1" fontAlgn="auto" hangingPunct="1">
              <a:spcAft>
                <a:spcPts val="0"/>
              </a:spcAft>
              <a:buFont typeface="Wingdings 3"/>
              <a:buNone/>
              <a:defRPr/>
            </a:pPr>
            <a:r>
              <a:rPr lang="en-US" sz="2400" b="1" dirty="0" smtClean="0">
                <a:solidFill>
                  <a:schemeClr val="bg1">
                    <a:lumMod val="50000"/>
                  </a:schemeClr>
                </a:solidFill>
              </a:rPr>
              <a:t>Each </a:t>
            </a:r>
            <a:r>
              <a:rPr lang="en-US" sz="2400" b="1" dirty="0">
                <a:solidFill>
                  <a:schemeClr val="bg1">
                    <a:lumMod val="50000"/>
                  </a:schemeClr>
                </a:solidFill>
              </a:rPr>
              <a:t>cell reaches out to the </a:t>
            </a:r>
            <a:r>
              <a:rPr lang="en-US" sz="2400" b="1" dirty="0" smtClean="0">
                <a:solidFill>
                  <a:schemeClr val="bg1">
                    <a:lumMod val="50000"/>
                  </a:schemeClr>
                </a:solidFill>
              </a:rPr>
              <a:t>other cell </a:t>
            </a:r>
            <a:r>
              <a:rPr lang="en-US" sz="2400" b="1" dirty="0">
                <a:solidFill>
                  <a:schemeClr val="bg1">
                    <a:lumMod val="50000"/>
                  </a:schemeClr>
                </a:solidFill>
              </a:rPr>
              <a:t>through axons (acts-on) </a:t>
            </a:r>
          </a:p>
          <a:p>
            <a:pPr marL="365760" indent="-256032" eaLnBrk="1" fontAlgn="auto" hangingPunct="1">
              <a:spcAft>
                <a:spcPts val="0"/>
              </a:spcAft>
              <a:buFont typeface="Wingdings 3"/>
              <a:buNone/>
              <a:defRPr/>
            </a:pPr>
            <a:r>
              <a:rPr lang="en-US" sz="2400" b="1" dirty="0">
                <a:solidFill>
                  <a:schemeClr val="bg1">
                    <a:lumMod val="50000"/>
                  </a:schemeClr>
                </a:solidFill>
              </a:rPr>
              <a:t>with the endpoint of the axons pairing up with the receiving </a:t>
            </a:r>
          </a:p>
          <a:p>
            <a:pPr marL="365760" indent="-256032" eaLnBrk="1" fontAlgn="auto" hangingPunct="1">
              <a:spcAft>
                <a:spcPts val="0"/>
              </a:spcAft>
              <a:buFont typeface="Wingdings 3"/>
              <a:buNone/>
              <a:defRPr/>
            </a:pPr>
            <a:r>
              <a:rPr lang="en-US" sz="2400" b="1" dirty="0">
                <a:solidFill>
                  <a:schemeClr val="bg1">
                    <a:lumMod val="50000"/>
                  </a:schemeClr>
                </a:solidFill>
              </a:rPr>
              <a:t>points on the dendrites (end-right</a:t>
            </a:r>
            <a:r>
              <a:rPr lang="en-US" sz="2400" b="1" dirty="0" smtClean="0">
                <a:solidFill>
                  <a:schemeClr val="bg1">
                    <a:lumMod val="50000"/>
                  </a:schemeClr>
                </a:solidFill>
              </a:rPr>
              <a:t>) producing a synaptic</a:t>
            </a:r>
          </a:p>
          <a:p>
            <a:pPr marL="365760" indent="-256032" eaLnBrk="1" fontAlgn="auto" hangingPunct="1">
              <a:spcAft>
                <a:spcPts val="0"/>
              </a:spcAft>
              <a:buFont typeface="Wingdings 3"/>
              <a:buNone/>
              <a:defRPr/>
            </a:pPr>
            <a:r>
              <a:rPr lang="en-US" sz="2400" b="1" dirty="0">
                <a:solidFill>
                  <a:schemeClr val="bg1">
                    <a:lumMod val="50000"/>
                  </a:schemeClr>
                </a:solidFill>
              </a:rPr>
              <a:t>c</a:t>
            </a:r>
            <a:r>
              <a:rPr lang="en-US" sz="2400" b="1" dirty="0" smtClean="0">
                <a:solidFill>
                  <a:schemeClr val="bg1">
                    <a:lumMod val="50000"/>
                  </a:schemeClr>
                </a:solidFill>
              </a:rPr>
              <a:t>onnection. A synapse is the junction of the dendrite and axon.</a:t>
            </a:r>
          </a:p>
          <a:p>
            <a:pPr marL="365760" indent="-256032" eaLnBrk="1" fontAlgn="auto" hangingPunct="1">
              <a:spcAft>
                <a:spcPts val="0"/>
              </a:spcAft>
              <a:buFont typeface="Wingdings 3"/>
              <a:buNone/>
              <a:defRPr/>
            </a:pPr>
            <a:r>
              <a:rPr lang="en-US" sz="2400" b="1" dirty="0" smtClean="0">
                <a:solidFill>
                  <a:srgbClr val="00B050"/>
                </a:solidFill>
              </a:rPr>
              <a:t> Receptors are the specialized sites on the neuron where synapses are formed. </a:t>
            </a:r>
            <a:endParaRPr lang="en-US" sz="2400" b="1" dirty="0">
              <a:solidFill>
                <a:srgbClr val="00B050"/>
              </a:solidFill>
            </a:endParaRPr>
          </a:p>
          <a:p>
            <a:pPr marL="365760" indent="-256032" eaLnBrk="1" fontAlgn="auto" hangingPunct="1">
              <a:spcAft>
                <a:spcPts val="0"/>
              </a:spcAft>
              <a:buFont typeface="Wingdings 3"/>
              <a:buNone/>
              <a:defRPr/>
            </a:pPr>
            <a:endParaRPr lang="en-US" sz="2400" b="1" dirty="0">
              <a:solidFill>
                <a:schemeClr val="bg1">
                  <a:lumMod val="50000"/>
                </a:schemeClr>
              </a:solidFill>
            </a:endParaRPr>
          </a:p>
          <a:p>
            <a:pPr marL="0" indent="0">
              <a:buFont typeface="Arial" charset="0"/>
              <a:buNone/>
              <a:defRPr/>
            </a:pPr>
            <a:r>
              <a:rPr lang="en-US" sz="1200" dirty="0" smtClean="0">
                <a:solidFill>
                  <a:srgbClr val="139D41"/>
                </a:solidFill>
              </a:rPr>
              <a:t>Howard (2006) The Owner’s Manual for the Brain</a:t>
            </a:r>
            <a:endParaRPr lang="en-US" sz="12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smtClean="0">
                <a:solidFill>
                  <a:srgbClr val="002060"/>
                </a:solidFill>
              </a:rPr>
              <a:t>Human Brain</a:t>
            </a:r>
            <a:endParaRPr lang="en-US" dirty="0" smtClean="0"/>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dirty="0">
                <a:solidFill>
                  <a:srgbClr val="00B0F0"/>
                </a:solidFill>
              </a:rPr>
              <a:t>Each neuron is connected to hundreds of other neurons by anywhere from 1,000 to 10,000 synapses forming networks</a:t>
            </a:r>
            <a:r>
              <a:rPr lang="en-US" dirty="0" smtClean="0">
                <a:solidFill>
                  <a:srgbClr val="00B0F0"/>
                </a:solidFill>
              </a:rPr>
              <a:t>.</a:t>
            </a:r>
          </a:p>
          <a:p>
            <a:pPr marL="365760" indent="-256032" eaLnBrk="1" fontAlgn="auto" hangingPunct="1">
              <a:spcAft>
                <a:spcPts val="0"/>
              </a:spcAft>
              <a:buFont typeface="Wingdings 3"/>
              <a:buChar char=""/>
              <a:defRPr/>
            </a:pPr>
            <a:r>
              <a:rPr lang="en-US" dirty="0" smtClean="0">
                <a:solidFill>
                  <a:schemeClr val="accent6">
                    <a:lumMod val="50000"/>
                  </a:schemeClr>
                </a:solidFill>
              </a:rPr>
              <a:t>A neurotransmitter is a chemical that is released in the union of neurons.</a:t>
            </a:r>
            <a:endParaRPr lang="en-US" sz="2400" dirty="0">
              <a:solidFill>
                <a:schemeClr val="accent6">
                  <a:lumMod val="50000"/>
                </a:schemeClr>
              </a:solidFill>
            </a:endParaRPr>
          </a:p>
          <a:p>
            <a:pPr marL="365760" indent="-256032" eaLnBrk="1" fontAlgn="auto" hangingPunct="1">
              <a:spcAft>
                <a:spcPts val="0"/>
              </a:spcAft>
              <a:buFont typeface="Wingdings 3"/>
              <a:buChar char=""/>
              <a:defRPr/>
            </a:pPr>
            <a:r>
              <a:rPr lang="en-US" b="1" dirty="0">
                <a:solidFill>
                  <a:srgbClr val="139D41"/>
                </a:solidFill>
              </a:rPr>
              <a:t>Neurological networks are created by neurotransmitters which form the functional architecture of the brain. (importance of Birth to 5)</a:t>
            </a: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dirty="0" smtClean="0"/>
              <a:t>Human Brain</a:t>
            </a:r>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b="1" dirty="0">
                <a:solidFill>
                  <a:srgbClr val="FF0000"/>
                </a:solidFill>
              </a:rPr>
              <a:t>Learning is defined as the establishment of new neural networks composed of synaptic connections</a:t>
            </a:r>
            <a:r>
              <a:rPr lang="en-US" b="1" dirty="0" smtClean="0">
                <a:solidFill>
                  <a:srgbClr val="FF0000"/>
                </a:solidFill>
              </a:rPr>
              <a:t>.</a:t>
            </a:r>
            <a:endParaRPr lang="en-US" b="1" dirty="0">
              <a:solidFill>
                <a:srgbClr val="FF0000"/>
              </a:solidFill>
            </a:endParaRPr>
          </a:p>
          <a:p>
            <a:pPr marL="365760" indent="-256032" eaLnBrk="1" fontAlgn="auto" hangingPunct="1">
              <a:spcAft>
                <a:spcPts val="0"/>
              </a:spcAft>
              <a:buFont typeface="Wingdings 3"/>
              <a:buChar char=""/>
              <a:defRPr/>
            </a:pPr>
            <a:r>
              <a:rPr lang="en-US" b="1" dirty="0">
                <a:solidFill>
                  <a:schemeClr val="accent6">
                    <a:lumMod val="75000"/>
                  </a:schemeClr>
                </a:solidFill>
              </a:rPr>
              <a:t>New synapses appear after learning</a:t>
            </a:r>
            <a:r>
              <a:rPr lang="en-US" b="1" dirty="0" smtClean="0">
                <a:solidFill>
                  <a:schemeClr val="accent6">
                    <a:lumMod val="75000"/>
                  </a:schemeClr>
                </a:solidFill>
              </a:rPr>
              <a:t>.</a:t>
            </a:r>
            <a:endParaRPr lang="en-US" b="1" dirty="0">
              <a:solidFill>
                <a:schemeClr val="accent6">
                  <a:lumMod val="75000"/>
                </a:schemeClr>
              </a:solidFill>
            </a:endParaRPr>
          </a:p>
          <a:p>
            <a:pPr marL="365760" indent="-256032" eaLnBrk="1" fontAlgn="auto" hangingPunct="1">
              <a:spcAft>
                <a:spcPts val="0"/>
              </a:spcAft>
              <a:buFont typeface="Wingdings 3"/>
              <a:buChar char=""/>
              <a:defRPr/>
            </a:pPr>
            <a:r>
              <a:rPr lang="en-US" b="1" dirty="0">
                <a:solidFill>
                  <a:srgbClr val="002060"/>
                </a:solidFill>
              </a:rPr>
              <a:t>It is the number of synaptic connections that distinguishes greater from lesser mental capacity.</a:t>
            </a: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dirty="0" smtClean="0"/>
              <a:t>Human Brain</a:t>
            </a:r>
          </a:p>
        </p:txBody>
      </p:sp>
      <p:sp>
        <p:nvSpPr>
          <p:cNvPr id="3" name="Content Placeholder 2"/>
          <p:cNvSpPr>
            <a:spLocks noGrp="1"/>
          </p:cNvSpPr>
          <p:nvPr>
            <p:ph idx="1"/>
          </p:nvPr>
        </p:nvSpPr>
        <p:spPr/>
        <p:txBody>
          <a:bodyPr/>
          <a:lstStyle/>
          <a:p>
            <a:pPr marL="109538" indent="0" eaLnBrk="1" fontAlgn="auto" hangingPunct="1">
              <a:spcAft>
                <a:spcPts val="0"/>
              </a:spcAft>
              <a:buFont typeface="Wingdings 3" pitchFamily="18" charset="2"/>
              <a:buNone/>
              <a:defRPr/>
            </a:pPr>
            <a:r>
              <a:rPr lang="en-US" dirty="0" smtClean="0">
                <a:solidFill>
                  <a:srgbClr val="00B050"/>
                </a:solidFill>
              </a:rPr>
              <a:t>   Practice makes……………               </a:t>
            </a:r>
          </a:p>
          <a:p>
            <a:pPr marL="109538" indent="0" eaLnBrk="1" fontAlgn="auto" hangingPunct="1">
              <a:spcAft>
                <a:spcPts val="0"/>
              </a:spcAft>
              <a:buFont typeface="Wingdings 3" pitchFamily="18" charset="2"/>
              <a:buNone/>
              <a:defRPr/>
            </a:pPr>
            <a:r>
              <a:rPr lang="en-US" dirty="0" smtClean="0">
                <a:solidFill>
                  <a:srgbClr val="00B050"/>
                </a:solidFill>
              </a:rPr>
              <a:t>             Synaptic Connections</a:t>
            </a:r>
          </a:p>
          <a:p>
            <a:pPr marL="109538" indent="0" eaLnBrk="1" fontAlgn="auto" hangingPunct="1">
              <a:spcAft>
                <a:spcPts val="0"/>
              </a:spcAft>
              <a:buFont typeface="Wingdings 3" pitchFamily="18" charset="2"/>
              <a:buNone/>
              <a:defRPr/>
            </a:pPr>
            <a:r>
              <a:rPr lang="en-US" dirty="0" smtClean="0">
                <a:solidFill>
                  <a:srgbClr val="00B050"/>
                </a:solidFill>
              </a:rPr>
              <a:t>                                                    which lead to</a:t>
            </a:r>
            <a:endParaRPr lang="en-US" dirty="0">
              <a:solidFill>
                <a:srgbClr val="00B050"/>
              </a:solidFill>
            </a:endParaRPr>
          </a:p>
          <a:p>
            <a:pPr marL="109538" indent="0" eaLnBrk="1" fontAlgn="auto" hangingPunct="1">
              <a:spcAft>
                <a:spcPts val="0"/>
              </a:spcAft>
              <a:buFont typeface="Wingdings 3" pitchFamily="18" charset="2"/>
              <a:buNone/>
              <a:defRPr/>
            </a:pPr>
            <a:r>
              <a:rPr lang="en-US" dirty="0"/>
              <a:t>          </a:t>
            </a:r>
            <a:r>
              <a:rPr lang="en-US" dirty="0" smtClean="0"/>
              <a:t>     </a:t>
            </a:r>
            <a:r>
              <a:rPr lang="en-US" sz="7200" dirty="0" smtClean="0">
                <a:solidFill>
                  <a:srgbClr val="FF0000"/>
                </a:solidFill>
              </a:rPr>
              <a:t>Learning</a:t>
            </a:r>
            <a:endParaRPr lang="en-US" sz="7200" dirty="0">
              <a:solidFill>
                <a:srgbClr val="FF0000"/>
              </a:solidFill>
            </a:endParaRPr>
          </a:p>
          <a:p>
            <a:pPr marL="109538" indent="0" eaLnBrk="1" fontAlgn="auto" hangingPunct="1">
              <a:spcAft>
                <a:spcPts val="0"/>
              </a:spcAft>
              <a:buFont typeface="Wingdings 3" pitchFamily="18" charset="2"/>
              <a:buNone/>
              <a:defRPr/>
            </a:pPr>
            <a:r>
              <a:rPr lang="en-US" dirty="0"/>
              <a:t>             </a:t>
            </a:r>
            <a:r>
              <a:rPr lang="en-US" dirty="0" smtClean="0"/>
              <a:t>                                       supported </a:t>
            </a:r>
            <a:r>
              <a:rPr lang="en-US" dirty="0"/>
              <a:t>by ?</a:t>
            </a:r>
          </a:p>
          <a:p>
            <a:pPr marL="109538" indent="0" eaLnBrk="1" fontAlgn="auto" hangingPunct="1">
              <a:spcAft>
                <a:spcPts val="0"/>
              </a:spcAft>
              <a:buFont typeface="Wingdings 3" pitchFamily="18" charset="2"/>
              <a:buNone/>
              <a:defRPr/>
            </a:pPr>
            <a:r>
              <a:rPr lang="en-US" dirty="0">
                <a:solidFill>
                  <a:srgbClr val="EB3D94"/>
                </a:solidFill>
              </a:rPr>
              <a:t>      </a:t>
            </a:r>
            <a:r>
              <a:rPr lang="en-US" sz="3600" dirty="0">
                <a:solidFill>
                  <a:srgbClr val="EB3D94"/>
                </a:solidFill>
              </a:rPr>
              <a:t>Repetition (Dosage)</a:t>
            </a: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sz="3600" dirty="0" smtClean="0"/>
              <a:t>Differences between the Brain and Mind</a:t>
            </a:r>
          </a:p>
        </p:txBody>
      </p:sp>
      <p:sp>
        <p:nvSpPr>
          <p:cNvPr id="3" name="Content Placeholder 2"/>
          <p:cNvSpPr>
            <a:spLocks noGrp="1"/>
          </p:cNvSpPr>
          <p:nvPr>
            <p:ph idx="1"/>
          </p:nvPr>
        </p:nvSpPr>
        <p:spPr/>
        <p:txBody>
          <a:bodyPr/>
          <a:lstStyle/>
          <a:p>
            <a:pPr marL="109728" indent="0" eaLnBrk="1" fontAlgn="auto" hangingPunct="1">
              <a:spcAft>
                <a:spcPts val="0"/>
              </a:spcAft>
              <a:buFont typeface="Arial" charset="0"/>
              <a:buNone/>
              <a:defRPr/>
            </a:pPr>
            <a:r>
              <a:rPr lang="en-US" sz="2800" dirty="0" smtClean="0">
                <a:solidFill>
                  <a:srgbClr val="0070C0"/>
                </a:solidFill>
              </a:rPr>
              <a:t>    Brain </a:t>
            </a:r>
            <a:r>
              <a:rPr lang="en-US" sz="2800" dirty="0">
                <a:solidFill>
                  <a:srgbClr val="0070C0"/>
                </a:solidFill>
              </a:rPr>
              <a:t>is an organ; mind </a:t>
            </a:r>
            <a:r>
              <a:rPr lang="en-US" sz="2800" dirty="0" smtClean="0">
                <a:solidFill>
                  <a:srgbClr val="0070C0"/>
                </a:solidFill>
              </a:rPr>
              <a:t>isn’t.</a:t>
            </a:r>
          </a:p>
          <a:p>
            <a:pPr marL="109728" indent="0" eaLnBrk="1" fontAlgn="auto" hangingPunct="1">
              <a:spcAft>
                <a:spcPts val="0"/>
              </a:spcAft>
              <a:buFont typeface="Arial" charset="0"/>
              <a:buNone/>
              <a:defRPr/>
            </a:pPr>
            <a:r>
              <a:rPr lang="en-US" sz="2800" dirty="0">
                <a:solidFill>
                  <a:srgbClr val="008000"/>
                </a:solidFill>
              </a:rPr>
              <a:t> </a:t>
            </a:r>
            <a:r>
              <a:rPr lang="en-US" sz="2800" dirty="0" smtClean="0">
                <a:solidFill>
                  <a:srgbClr val="008000"/>
                </a:solidFill>
              </a:rPr>
              <a:t>   Brain </a:t>
            </a:r>
            <a:r>
              <a:rPr lang="en-US" sz="2800" dirty="0">
                <a:solidFill>
                  <a:srgbClr val="008000"/>
                </a:solidFill>
              </a:rPr>
              <a:t>is the physical place where the mind </a:t>
            </a:r>
            <a:r>
              <a:rPr lang="en-US" sz="2800" dirty="0" smtClean="0">
                <a:solidFill>
                  <a:srgbClr val="008000"/>
                </a:solidFill>
              </a:rPr>
              <a:t>resides</a:t>
            </a:r>
          </a:p>
          <a:p>
            <a:pPr marL="109728" indent="0" eaLnBrk="1" fontAlgn="auto" hangingPunct="1">
              <a:spcAft>
                <a:spcPts val="0"/>
              </a:spcAft>
              <a:buFont typeface="Arial" charset="0"/>
              <a:buNone/>
              <a:defRPr/>
            </a:pPr>
            <a:r>
              <a:rPr lang="en-US" sz="2800" dirty="0"/>
              <a:t> </a:t>
            </a:r>
            <a:r>
              <a:rPr lang="en-US" sz="2800" dirty="0" smtClean="0"/>
              <a:t>   </a:t>
            </a:r>
            <a:r>
              <a:rPr lang="en-US" sz="2800" dirty="0" smtClean="0">
                <a:solidFill>
                  <a:srgbClr val="002060"/>
                </a:solidFill>
              </a:rPr>
              <a:t>Brain </a:t>
            </a:r>
            <a:r>
              <a:rPr lang="en-US" sz="2800" dirty="0">
                <a:solidFill>
                  <a:srgbClr val="002060"/>
                </a:solidFill>
              </a:rPr>
              <a:t>is the vessel in which electronic impulses </a:t>
            </a:r>
            <a:r>
              <a:rPr lang="en-US" sz="2800" dirty="0" smtClean="0">
                <a:solidFill>
                  <a:srgbClr val="002060"/>
                </a:solidFill>
              </a:rPr>
              <a:t>that     create </a:t>
            </a:r>
            <a:r>
              <a:rPr lang="en-US" sz="2800" dirty="0">
                <a:solidFill>
                  <a:srgbClr val="002060"/>
                </a:solidFill>
              </a:rPr>
              <a:t>thought are </a:t>
            </a:r>
            <a:r>
              <a:rPr lang="en-US" sz="2800" dirty="0" smtClean="0">
                <a:solidFill>
                  <a:srgbClr val="002060"/>
                </a:solidFill>
              </a:rPr>
              <a:t>contained.</a:t>
            </a:r>
          </a:p>
          <a:p>
            <a:pPr marL="109728" indent="0" eaLnBrk="1" fontAlgn="auto" hangingPunct="1">
              <a:spcAft>
                <a:spcPts val="0"/>
              </a:spcAft>
              <a:buFont typeface="Arial" charset="0"/>
              <a:buNone/>
              <a:defRPr/>
            </a:pPr>
            <a:r>
              <a:rPr lang="en-US" sz="2800" dirty="0" smtClean="0">
                <a:solidFill>
                  <a:srgbClr val="FF0000"/>
                </a:solidFill>
              </a:rPr>
              <a:t>    Mind </a:t>
            </a:r>
            <a:r>
              <a:rPr lang="en-US" sz="2800" dirty="0">
                <a:solidFill>
                  <a:srgbClr val="FF0000"/>
                </a:solidFill>
              </a:rPr>
              <a:t>is thought and emotions which give birth to </a:t>
            </a:r>
            <a:r>
              <a:rPr lang="en-US" sz="2800" dirty="0" smtClean="0">
                <a:solidFill>
                  <a:srgbClr val="FF0000"/>
                </a:solidFill>
              </a:rPr>
              <a:t>  perceptions.</a:t>
            </a:r>
          </a:p>
          <a:p>
            <a:pPr marL="109728" indent="0" eaLnBrk="1" fontAlgn="auto" hangingPunct="1">
              <a:spcAft>
                <a:spcPts val="0"/>
              </a:spcAft>
              <a:buFont typeface="Arial" charset="0"/>
              <a:buNone/>
              <a:defRPr/>
            </a:pPr>
            <a:r>
              <a:rPr lang="en-US" sz="2800" dirty="0" smtClean="0">
                <a:solidFill>
                  <a:srgbClr val="FF0000"/>
                </a:solidFill>
              </a:rPr>
              <a:t> </a:t>
            </a:r>
            <a:r>
              <a:rPr lang="en-US" sz="2800" dirty="0">
                <a:solidFill>
                  <a:srgbClr val="FF0000"/>
                </a:solidFill>
              </a:rPr>
              <a:t>Mind is memories.  </a:t>
            </a:r>
            <a:endParaRPr lang="en-US" sz="2800" dirty="0" smtClean="0">
              <a:solidFill>
                <a:srgbClr val="FF0000"/>
              </a:solidFill>
            </a:endParaRPr>
          </a:p>
          <a:p>
            <a:pPr marL="0" indent="0">
              <a:buFont typeface="Arial" charset="0"/>
              <a:buNone/>
              <a:defRPr/>
            </a:pPr>
            <a:r>
              <a:rPr lang="en-US" sz="2800" dirty="0">
                <a:solidFill>
                  <a:srgbClr val="FF0000"/>
                </a:solidFill>
              </a:rPr>
              <a:t> </a:t>
            </a:r>
            <a:r>
              <a:rPr lang="en-US" sz="2800" dirty="0" smtClean="0">
                <a:solidFill>
                  <a:srgbClr val="FF0000"/>
                </a:solidFill>
              </a:rPr>
              <a:t> </a:t>
            </a:r>
            <a:r>
              <a:rPr lang="en-US" sz="2800" dirty="0" smtClean="0">
                <a:solidFill>
                  <a:srgbClr val="7030A0"/>
                </a:solidFill>
              </a:rPr>
              <a:t>Brain </a:t>
            </a:r>
            <a:r>
              <a:rPr lang="en-US" sz="2800" dirty="0">
                <a:solidFill>
                  <a:srgbClr val="7030A0"/>
                </a:solidFill>
              </a:rPr>
              <a:t>is the hardware; Mind is the software.</a:t>
            </a: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37</a:t>
            </a:r>
            <a:endParaRPr lang="en-US" sz="1000" b="1"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sz="3600" dirty="0" smtClean="0"/>
              <a:t>Differences between the Brain and Mind</a:t>
            </a:r>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sz="2800" dirty="0" smtClean="0">
                <a:solidFill>
                  <a:srgbClr val="0070C0"/>
                </a:solidFill>
              </a:rPr>
              <a:t>Reality </a:t>
            </a:r>
            <a:r>
              <a:rPr lang="en-US" sz="2800" dirty="0">
                <a:solidFill>
                  <a:srgbClr val="0070C0"/>
                </a:solidFill>
              </a:rPr>
              <a:t>is perception: processing of Life’s events; interpretation; meaning; feelings</a:t>
            </a:r>
            <a:r>
              <a:rPr lang="en-US" sz="2800" dirty="0" smtClean="0">
                <a:solidFill>
                  <a:srgbClr val="0070C0"/>
                </a:solidFill>
              </a:rPr>
              <a:t>.</a:t>
            </a:r>
            <a:endParaRPr lang="en-US" sz="2800" dirty="0">
              <a:solidFill>
                <a:srgbClr val="0070C0"/>
              </a:solidFill>
            </a:endParaRPr>
          </a:p>
          <a:p>
            <a:pPr marL="365760" indent="-256032" eaLnBrk="1" fontAlgn="auto" hangingPunct="1">
              <a:spcAft>
                <a:spcPts val="0"/>
              </a:spcAft>
              <a:buFont typeface="Wingdings 3"/>
              <a:buChar char=""/>
              <a:defRPr/>
            </a:pPr>
            <a:r>
              <a:rPr lang="en-US" sz="2800" dirty="0">
                <a:solidFill>
                  <a:srgbClr val="139D41"/>
                </a:solidFill>
              </a:rPr>
              <a:t>The Mind creates a reality that represents the sensory experiences that begin at birth. </a:t>
            </a:r>
            <a:r>
              <a:rPr lang="en-US" sz="2800" i="1" dirty="0">
                <a:solidFill>
                  <a:srgbClr val="139D41"/>
                </a:solidFill>
              </a:rPr>
              <a:t>Sight, Sound, Taste, Touch, Smell</a:t>
            </a:r>
            <a:r>
              <a:rPr lang="en-US" sz="2800" i="1" dirty="0" smtClean="0">
                <a:solidFill>
                  <a:srgbClr val="139D41"/>
                </a:solidFill>
              </a:rPr>
              <a:t>.</a:t>
            </a:r>
            <a:endParaRPr lang="en-US" sz="2800" dirty="0">
              <a:solidFill>
                <a:srgbClr val="139D41"/>
              </a:solidFill>
            </a:endParaRPr>
          </a:p>
          <a:p>
            <a:pPr marL="365760" indent="-256032" eaLnBrk="1" fontAlgn="auto" hangingPunct="1">
              <a:spcAft>
                <a:spcPts val="0"/>
              </a:spcAft>
              <a:buFont typeface="Wingdings 3"/>
              <a:buChar char=""/>
              <a:defRPr/>
            </a:pPr>
            <a:r>
              <a:rPr lang="en-US" sz="2800" dirty="0">
                <a:solidFill>
                  <a:srgbClr val="EB3D94"/>
                </a:solidFill>
              </a:rPr>
              <a:t>Memory and emotions are carried by cells. At birth, memories are unconscious (no cognition</a:t>
            </a:r>
            <a:r>
              <a:rPr lang="en-US" sz="2800" dirty="0" smtClean="0">
                <a:solidFill>
                  <a:srgbClr val="EB3D94"/>
                </a:solidFill>
              </a:rPr>
              <a:t>)</a:t>
            </a:r>
            <a:endParaRPr lang="en-US" sz="2800" dirty="0">
              <a:solidFill>
                <a:srgbClr val="EB3D94"/>
              </a:solidFill>
            </a:endParaRPr>
          </a:p>
          <a:p>
            <a:pPr marL="365760" indent="-256032" eaLnBrk="1" fontAlgn="auto" hangingPunct="1">
              <a:spcAft>
                <a:spcPts val="0"/>
              </a:spcAft>
              <a:buFont typeface="Wingdings 3"/>
              <a:buChar char=""/>
              <a:defRPr/>
            </a:pPr>
            <a:r>
              <a:rPr lang="en-US" sz="2800" dirty="0"/>
              <a:t>The Brain will normalize repeated reactions to events in life which can lead to “mind control.” </a:t>
            </a:r>
          </a:p>
          <a:p>
            <a:pPr>
              <a:defRPr/>
            </a:pPr>
            <a:endParaRPr lang="en-US" dirty="0"/>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a:t>P. </a:t>
            </a:r>
            <a:r>
              <a:rPr lang="en-US" sz="1000" b="1" dirty="0" smtClean="0"/>
              <a:t>37-38</a:t>
            </a:r>
            <a:endParaRPr lang="en-US" sz="1000" b="1"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2"/>
          <p:cNvSpPr>
            <a:spLocks noGrp="1"/>
          </p:cNvSpPr>
          <p:nvPr>
            <p:ph type="title"/>
          </p:nvPr>
        </p:nvSpPr>
        <p:spPr/>
        <p:txBody>
          <a:bodyPr/>
          <a:lstStyle/>
          <a:p>
            <a:pPr eaLnBrk="1" hangingPunct="1"/>
            <a:r>
              <a:rPr lang="en-US" sz="3600" dirty="0" smtClean="0">
                <a:solidFill>
                  <a:srgbClr val="002060"/>
                </a:solidFill>
              </a:rPr>
              <a:t>  Brain Development and Evolution</a:t>
            </a:r>
          </a:p>
        </p:txBody>
      </p:sp>
      <p:sp>
        <p:nvSpPr>
          <p:cNvPr id="2" name="Content Placeholder 1"/>
          <p:cNvSpPr>
            <a:spLocks noGrp="1"/>
          </p:cNvSpPr>
          <p:nvPr>
            <p:ph idx="1"/>
          </p:nvPr>
        </p:nvSpPr>
        <p:spPr>
          <a:xfrm>
            <a:off x="381000" y="1308100"/>
            <a:ext cx="8382000" cy="4864100"/>
          </a:xfrm>
        </p:spPr>
        <p:txBody>
          <a:bodyPr rtlCol="0">
            <a:normAutofit fontScale="70000" lnSpcReduction="20000"/>
          </a:bodyPr>
          <a:lstStyle/>
          <a:p>
            <a:pPr marL="109728" indent="0" eaLnBrk="1" fontAlgn="auto" hangingPunct="1">
              <a:spcAft>
                <a:spcPts val="0"/>
              </a:spcAft>
              <a:buFont typeface="Wingdings 3"/>
              <a:buNone/>
              <a:defRPr/>
            </a:pPr>
            <a:r>
              <a:rPr lang="en-US" dirty="0" smtClean="0">
                <a:solidFill>
                  <a:srgbClr val="0070C0"/>
                </a:solidFill>
              </a:rPr>
              <a:t>The brain is made up of five major parts and develops from the bottom up.</a:t>
            </a:r>
          </a:p>
          <a:p>
            <a:pPr marL="109728" indent="0" eaLnBrk="1" fontAlgn="auto" hangingPunct="1">
              <a:spcAft>
                <a:spcPts val="0"/>
              </a:spcAft>
              <a:buFont typeface="Wingdings 3"/>
              <a:buNone/>
              <a:defRPr/>
            </a:pPr>
            <a:endParaRPr lang="en-US" sz="700" dirty="0" smtClean="0"/>
          </a:p>
          <a:p>
            <a:pPr marL="109728" indent="0" eaLnBrk="1" fontAlgn="auto" hangingPunct="1">
              <a:spcAft>
                <a:spcPts val="0"/>
              </a:spcAft>
              <a:buFont typeface="Wingdings 3"/>
              <a:buNone/>
              <a:defRPr/>
            </a:pPr>
            <a:r>
              <a:rPr lang="en-US" dirty="0">
                <a:solidFill>
                  <a:srgbClr val="FFFF00"/>
                </a:solidFill>
              </a:rPr>
              <a:t> </a:t>
            </a:r>
            <a:r>
              <a:rPr lang="en-US" dirty="0" smtClean="0">
                <a:solidFill>
                  <a:srgbClr val="FFFF00"/>
                </a:solidFill>
              </a:rPr>
              <a:t>                   </a:t>
            </a:r>
            <a:r>
              <a:rPr lang="en-US" sz="4400" b="1" dirty="0" smtClean="0">
                <a:solidFill>
                  <a:srgbClr val="7030A0"/>
                </a:solidFill>
              </a:rPr>
              <a:t>           Cerebral Cortex </a:t>
            </a:r>
          </a:p>
          <a:p>
            <a:pPr marL="109728" indent="0" eaLnBrk="1" fontAlgn="auto" hangingPunct="1">
              <a:spcAft>
                <a:spcPts val="0"/>
              </a:spcAft>
              <a:buFont typeface="Wingdings 3"/>
              <a:buNone/>
              <a:defRPr/>
            </a:pPr>
            <a:r>
              <a:rPr lang="en-US" sz="2600" b="1" dirty="0">
                <a:solidFill>
                  <a:srgbClr val="0070C0"/>
                </a:solidFill>
              </a:rPr>
              <a:t>Learner Brain</a:t>
            </a:r>
            <a:r>
              <a:rPr lang="en-US" sz="2600" dirty="0">
                <a:solidFill>
                  <a:srgbClr val="0070C0"/>
                </a:solidFill>
              </a:rPr>
              <a:t>: Cerebral cortex evolved in primates about 2 or 3 million years ago. Decision making</a:t>
            </a:r>
            <a:r>
              <a:rPr lang="en-US" sz="2600" dirty="0" smtClean="0">
                <a:solidFill>
                  <a:srgbClr val="0070C0"/>
                </a:solidFill>
              </a:rPr>
              <a:t>; use of language, creativity intelligence. Modern Homo Sapiens about 30,000 to 40,000 years old. Earth: 5.3 billion.</a:t>
            </a:r>
          </a:p>
          <a:p>
            <a:pPr marL="109728" indent="0" eaLnBrk="1" fontAlgn="auto" hangingPunct="1">
              <a:spcAft>
                <a:spcPts val="0"/>
              </a:spcAft>
              <a:buFont typeface="Wingdings 3"/>
              <a:buNone/>
              <a:defRPr/>
            </a:pPr>
            <a:r>
              <a:rPr lang="en-US" sz="4400" b="1" dirty="0">
                <a:solidFill>
                  <a:srgbClr val="7030A0"/>
                </a:solidFill>
              </a:rPr>
              <a:t> </a:t>
            </a:r>
            <a:r>
              <a:rPr lang="en-US" sz="4400" b="1" dirty="0" smtClean="0">
                <a:solidFill>
                  <a:srgbClr val="7030A0"/>
                </a:solidFill>
              </a:rPr>
              <a:t>                    </a:t>
            </a:r>
            <a:r>
              <a:rPr lang="en-US" dirty="0" smtClean="0"/>
              <a:t>           </a:t>
            </a:r>
            <a:r>
              <a:rPr lang="en-US" sz="4000" b="1" dirty="0" smtClean="0">
                <a:solidFill>
                  <a:srgbClr val="EB3D94"/>
                </a:solidFill>
              </a:rPr>
              <a:t>Limbic System</a:t>
            </a:r>
          </a:p>
          <a:p>
            <a:pPr marL="109728" indent="0" eaLnBrk="1" fontAlgn="auto" hangingPunct="1">
              <a:spcAft>
                <a:spcPts val="0"/>
              </a:spcAft>
              <a:buFont typeface="Wingdings 3"/>
              <a:buNone/>
              <a:defRPr/>
            </a:pPr>
            <a:r>
              <a:rPr lang="en-US" sz="2300" dirty="0">
                <a:solidFill>
                  <a:srgbClr val="EB3D94"/>
                </a:solidFill>
              </a:rPr>
              <a:t>Limbic Brain or </a:t>
            </a:r>
            <a:r>
              <a:rPr lang="en-US" sz="2300" b="1" dirty="0">
                <a:solidFill>
                  <a:srgbClr val="EB3D94"/>
                </a:solidFill>
              </a:rPr>
              <a:t>Leopard Brain</a:t>
            </a:r>
            <a:r>
              <a:rPr lang="en-US" sz="2300" dirty="0">
                <a:solidFill>
                  <a:srgbClr val="EB3D94"/>
                </a:solidFill>
              </a:rPr>
              <a:t>: first appeared in small mammals 150 million years ago; </a:t>
            </a:r>
            <a:r>
              <a:rPr lang="en-US" sz="2300" dirty="0" smtClean="0">
                <a:solidFill>
                  <a:srgbClr val="EB3D94"/>
                </a:solidFill>
              </a:rPr>
              <a:t>development of the General Adaptation Syndrome (GAS) fight or flight; beginning of </a:t>
            </a:r>
            <a:r>
              <a:rPr lang="en-US" sz="2300" dirty="0">
                <a:solidFill>
                  <a:srgbClr val="EB3D94"/>
                </a:solidFill>
              </a:rPr>
              <a:t>cause and effect through long term </a:t>
            </a:r>
            <a:r>
              <a:rPr lang="en-US" sz="2300" dirty="0" smtClean="0">
                <a:solidFill>
                  <a:srgbClr val="EB3D94"/>
                </a:solidFill>
              </a:rPr>
              <a:t>memory. </a:t>
            </a:r>
            <a:endParaRPr lang="en-US" sz="2300" b="1" dirty="0">
              <a:solidFill>
                <a:srgbClr val="EB3D94"/>
              </a:solidFill>
            </a:endParaRPr>
          </a:p>
          <a:p>
            <a:pPr marL="109728" indent="0" eaLnBrk="1" fontAlgn="auto" hangingPunct="1">
              <a:spcAft>
                <a:spcPts val="0"/>
              </a:spcAft>
              <a:buFont typeface="Wingdings 3"/>
              <a:buNone/>
              <a:defRPr/>
            </a:pPr>
            <a:r>
              <a:rPr lang="en-US" sz="3600" dirty="0" smtClean="0"/>
              <a:t>                                          </a:t>
            </a:r>
            <a:r>
              <a:rPr lang="en-US" sz="3600" b="1" dirty="0" smtClean="0">
                <a:solidFill>
                  <a:srgbClr val="00B0F0"/>
                </a:solidFill>
              </a:rPr>
              <a:t>Mid Brain</a:t>
            </a:r>
          </a:p>
          <a:p>
            <a:pPr marL="109728" indent="0" eaLnBrk="1" fontAlgn="auto" hangingPunct="1">
              <a:spcAft>
                <a:spcPts val="0"/>
              </a:spcAft>
              <a:buFont typeface="Wingdings 3"/>
              <a:buNone/>
              <a:defRPr/>
            </a:pPr>
            <a:r>
              <a:rPr lang="en-US" dirty="0" smtClean="0"/>
              <a:t>                                               </a:t>
            </a:r>
            <a:r>
              <a:rPr lang="en-US" b="1" dirty="0" smtClean="0">
                <a:solidFill>
                  <a:srgbClr val="008000"/>
                </a:solidFill>
              </a:rPr>
              <a:t>Cerebellum</a:t>
            </a:r>
            <a:endParaRPr lang="en-US" b="1" dirty="0">
              <a:solidFill>
                <a:srgbClr val="008000"/>
              </a:solidFill>
            </a:endParaRPr>
          </a:p>
          <a:p>
            <a:pPr marL="109728" indent="0" eaLnBrk="1" fontAlgn="auto" hangingPunct="1">
              <a:spcAft>
                <a:spcPts val="0"/>
              </a:spcAft>
              <a:buFont typeface="Wingdings 3"/>
              <a:buNone/>
              <a:defRPr/>
            </a:pPr>
            <a:r>
              <a:rPr lang="en-US" sz="1800" dirty="0" smtClean="0"/>
              <a:t>                                                                                </a:t>
            </a:r>
            <a:r>
              <a:rPr lang="en-US" sz="2600" b="1" dirty="0" smtClean="0">
                <a:solidFill>
                  <a:srgbClr val="FF0000"/>
                </a:solidFill>
              </a:rPr>
              <a:t>Brain Stem</a:t>
            </a:r>
          </a:p>
          <a:p>
            <a:pPr marL="109728" indent="0" eaLnBrk="1" fontAlgn="auto" hangingPunct="1">
              <a:spcAft>
                <a:spcPts val="0"/>
              </a:spcAft>
              <a:buFont typeface="Wingdings 3"/>
              <a:buNone/>
              <a:defRPr/>
            </a:pPr>
            <a:r>
              <a:rPr lang="en-US" sz="2000" b="1" dirty="0">
                <a:solidFill>
                  <a:srgbClr val="00B050"/>
                </a:solidFill>
              </a:rPr>
              <a:t>Reptilian Brain</a:t>
            </a:r>
            <a:r>
              <a:rPr lang="en-US" sz="2000" dirty="0">
                <a:solidFill>
                  <a:srgbClr val="00B050"/>
                </a:solidFill>
              </a:rPr>
              <a:t>: Brainstem, Cerebellum and Midbrain; oldest parts of the brain. First appeared in fish 500 million years ago continued to develop in amphibians and then </a:t>
            </a:r>
            <a:r>
              <a:rPr lang="en-US" sz="2000" dirty="0" smtClean="0">
                <a:solidFill>
                  <a:srgbClr val="00B050"/>
                </a:solidFill>
              </a:rPr>
              <a:t>reptiles</a:t>
            </a:r>
            <a:r>
              <a:rPr lang="en-US" sz="2000" dirty="0">
                <a:solidFill>
                  <a:srgbClr val="00B050"/>
                </a:solidFill>
              </a:rPr>
              <a:t>.</a:t>
            </a:r>
          </a:p>
          <a:p>
            <a:pPr marL="109728" indent="0" eaLnBrk="1" fontAlgn="auto" hangingPunct="1">
              <a:spcAft>
                <a:spcPts val="0"/>
              </a:spcAft>
              <a:buFont typeface="Wingdings 3"/>
              <a:buNone/>
              <a:defRPr/>
            </a:pPr>
            <a:endParaRPr lang="en-US" sz="2800" b="1" dirty="0">
              <a:solidFill>
                <a:srgbClr val="FF0000"/>
              </a:solidFill>
            </a:endParaRP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38</a:t>
            </a:r>
            <a:endParaRPr lang="en-US" sz="1000" b="1"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2"/>
          <p:cNvSpPr>
            <a:spLocks noGrp="1"/>
          </p:cNvSpPr>
          <p:nvPr>
            <p:ph type="title"/>
          </p:nvPr>
        </p:nvSpPr>
        <p:spPr/>
        <p:txBody>
          <a:bodyPr/>
          <a:lstStyle/>
          <a:p>
            <a:pPr eaLnBrk="1" hangingPunct="1"/>
            <a:r>
              <a:rPr lang="en-US" dirty="0" smtClean="0"/>
              <a:t> </a:t>
            </a:r>
            <a:r>
              <a:rPr lang="en-US" dirty="0" smtClean="0">
                <a:solidFill>
                  <a:srgbClr val="7030A0"/>
                </a:solidFill>
              </a:rPr>
              <a:t>Brain Stem</a:t>
            </a:r>
          </a:p>
        </p:txBody>
      </p:sp>
      <p:sp>
        <p:nvSpPr>
          <p:cNvPr id="2" name="Content Placeholder 1"/>
          <p:cNvSpPr>
            <a:spLocks noGrp="1"/>
          </p:cNvSpPr>
          <p:nvPr>
            <p:ph idx="1"/>
          </p:nvPr>
        </p:nvSpPr>
        <p:spPr>
          <a:xfrm>
            <a:off x="533400" y="1447800"/>
            <a:ext cx="8229600" cy="4525963"/>
          </a:xfrm>
        </p:spPr>
        <p:txBody>
          <a:bodyPr rtlCol="0">
            <a:normAutofit fontScale="85000" lnSpcReduction="20000"/>
          </a:bodyPr>
          <a:lstStyle/>
          <a:p>
            <a:pPr marL="365760" indent="-256032" eaLnBrk="1" fontAlgn="auto" hangingPunct="1">
              <a:spcAft>
                <a:spcPts val="0"/>
              </a:spcAft>
              <a:buFont typeface="Wingdings 3"/>
              <a:buChar char=""/>
              <a:defRPr/>
            </a:pPr>
            <a:r>
              <a:rPr lang="en-US" dirty="0" smtClean="0">
                <a:solidFill>
                  <a:srgbClr val="0070C0"/>
                </a:solidFill>
              </a:rPr>
              <a:t>Brain Stem: our primitive brain (Lizard brain)</a:t>
            </a:r>
          </a:p>
          <a:p>
            <a:pPr marL="365760" indent="-256032" eaLnBrk="1" fontAlgn="auto" hangingPunct="1">
              <a:spcAft>
                <a:spcPts val="0"/>
              </a:spcAft>
              <a:buFont typeface="Wingdings 3"/>
              <a:buChar char=""/>
              <a:defRPr/>
            </a:pPr>
            <a:r>
              <a:rPr lang="en-US" dirty="0" smtClean="0">
                <a:solidFill>
                  <a:srgbClr val="0070C0"/>
                </a:solidFill>
              </a:rPr>
              <a:t>Posterior part of the brain adjoining and structurally continuous with the spinal cord.</a:t>
            </a:r>
            <a:endParaRPr lang="en-US" dirty="0" smtClean="0"/>
          </a:p>
          <a:p>
            <a:pPr marL="365760" indent="-256032" eaLnBrk="1" fontAlgn="auto" hangingPunct="1">
              <a:spcAft>
                <a:spcPts val="0"/>
              </a:spcAft>
              <a:buFont typeface="Wingdings 3"/>
              <a:buChar char=""/>
              <a:defRPr/>
            </a:pPr>
            <a:r>
              <a:rPr lang="en-US" dirty="0" smtClean="0">
                <a:solidFill>
                  <a:srgbClr val="139D41"/>
                </a:solidFill>
              </a:rPr>
              <a:t>Fully developed at birth</a:t>
            </a:r>
          </a:p>
          <a:p>
            <a:pPr marL="365760" indent="-256032" eaLnBrk="1" fontAlgn="auto" hangingPunct="1">
              <a:spcAft>
                <a:spcPts val="0"/>
              </a:spcAft>
              <a:buFont typeface="Wingdings 3"/>
              <a:buChar char=""/>
              <a:defRPr/>
            </a:pPr>
            <a:r>
              <a:rPr lang="en-US" dirty="0" smtClean="0">
                <a:solidFill>
                  <a:srgbClr val="139D41"/>
                </a:solidFill>
              </a:rPr>
              <a:t>Nerve connections of the motor and sensory systems from the main part of the brain to the rest of the body pass through the brain stem</a:t>
            </a:r>
          </a:p>
          <a:p>
            <a:pPr marL="365760" indent="-256032" eaLnBrk="1" fontAlgn="auto" hangingPunct="1">
              <a:spcAft>
                <a:spcPts val="0"/>
              </a:spcAft>
              <a:buFont typeface="Wingdings 3"/>
              <a:buChar char=""/>
              <a:defRPr/>
            </a:pPr>
            <a:r>
              <a:rPr lang="en-US" dirty="0">
                <a:solidFill>
                  <a:srgbClr val="EB3D94"/>
                </a:solidFill>
              </a:rPr>
              <a:t>R</a:t>
            </a:r>
            <a:r>
              <a:rPr lang="en-US" dirty="0" smtClean="0">
                <a:solidFill>
                  <a:srgbClr val="EB3D94"/>
                </a:solidFill>
              </a:rPr>
              <a:t>esponsible for functions such as blood pressure, heart rate and body temperature</a:t>
            </a:r>
          </a:p>
          <a:p>
            <a:pPr marL="365760" indent="-256032" eaLnBrk="1" fontAlgn="auto" hangingPunct="1">
              <a:spcAft>
                <a:spcPts val="0"/>
              </a:spcAft>
              <a:buFont typeface="Wingdings 3"/>
              <a:buChar char=""/>
              <a:defRPr/>
            </a:pPr>
            <a:r>
              <a:rPr lang="en-US" dirty="0">
                <a:solidFill>
                  <a:schemeClr val="accent5"/>
                </a:solidFill>
              </a:rPr>
              <a:t>M</a:t>
            </a:r>
            <a:r>
              <a:rPr lang="en-US" dirty="0" smtClean="0">
                <a:solidFill>
                  <a:schemeClr val="accent5"/>
                </a:solidFill>
              </a:rPr>
              <a:t>ust be fully functional at birth in order for an infant to survive</a:t>
            </a:r>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38</a:t>
            </a:r>
            <a:endParaRPr lang="en-US" sz="1000" b="1"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2"/>
          <p:cNvSpPr>
            <a:spLocks noGrp="1"/>
          </p:cNvSpPr>
          <p:nvPr>
            <p:ph type="title"/>
          </p:nvPr>
        </p:nvSpPr>
        <p:spPr/>
        <p:txBody>
          <a:bodyPr/>
          <a:lstStyle/>
          <a:p>
            <a:pPr eaLnBrk="1" hangingPunct="1"/>
            <a:r>
              <a:rPr lang="en-US" dirty="0" smtClean="0">
                <a:solidFill>
                  <a:srgbClr val="7030A0"/>
                </a:solidFill>
              </a:rPr>
              <a:t>Cerebellum</a:t>
            </a:r>
          </a:p>
        </p:txBody>
      </p:sp>
      <p:sp>
        <p:nvSpPr>
          <p:cNvPr id="2" name="Content Placeholder 1"/>
          <p:cNvSpPr>
            <a:spLocks noGrp="1"/>
          </p:cNvSpPr>
          <p:nvPr>
            <p:ph idx="1"/>
          </p:nvPr>
        </p:nvSpPr>
        <p:spPr>
          <a:xfrm>
            <a:off x="533400" y="1371600"/>
            <a:ext cx="8229600" cy="4525963"/>
          </a:xfrm>
        </p:spPr>
        <p:txBody>
          <a:bodyPr rtlCol="0">
            <a:normAutofit fontScale="92500" lnSpcReduction="20000"/>
          </a:bodyPr>
          <a:lstStyle/>
          <a:p>
            <a:pPr marL="365760" indent="-256032" eaLnBrk="1" fontAlgn="auto" hangingPunct="1">
              <a:spcAft>
                <a:spcPts val="0"/>
              </a:spcAft>
              <a:buFont typeface="Wingdings 3"/>
              <a:buChar char=""/>
              <a:defRPr/>
            </a:pPr>
            <a:r>
              <a:rPr lang="en-US" dirty="0" smtClean="0">
                <a:solidFill>
                  <a:srgbClr val="C00000"/>
                </a:solidFill>
              </a:rPr>
              <a:t>Part of the primitive (Lizard) brain</a:t>
            </a:r>
          </a:p>
          <a:p>
            <a:pPr marL="365760" indent="-256032" eaLnBrk="1" fontAlgn="auto" hangingPunct="1">
              <a:spcAft>
                <a:spcPts val="0"/>
              </a:spcAft>
              <a:buFont typeface="Wingdings 3"/>
              <a:buChar char=""/>
              <a:defRPr/>
            </a:pPr>
            <a:r>
              <a:rPr lang="en-US" dirty="0" smtClean="0">
                <a:solidFill>
                  <a:schemeClr val="accent6">
                    <a:lumMod val="75000"/>
                  </a:schemeClr>
                </a:solidFill>
              </a:rPr>
              <a:t>Second largest part of the brain</a:t>
            </a:r>
          </a:p>
          <a:p>
            <a:pPr marL="365760" indent="-256032" eaLnBrk="1" fontAlgn="auto" hangingPunct="1">
              <a:spcAft>
                <a:spcPts val="0"/>
              </a:spcAft>
              <a:buFont typeface="Wingdings 3"/>
              <a:buChar char=""/>
              <a:defRPr/>
            </a:pPr>
            <a:r>
              <a:rPr lang="en-US" dirty="0" smtClean="0">
                <a:solidFill>
                  <a:schemeClr val="accent5">
                    <a:lumMod val="50000"/>
                  </a:schemeClr>
                </a:solidFill>
              </a:rPr>
              <a:t>Controls a person’s automatic movements and balance</a:t>
            </a:r>
          </a:p>
          <a:p>
            <a:pPr marL="365760" indent="-256032" eaLnBrk="1" fontAlgn="auto" hangingPunct="1">
              <a:spcAft>
                <a:spcPts val="0"/>
              </a:spcAft>
              <a:buFont typeface="Wingdings 3"/>
              <a:buChar char=""/>
              <a:defRPr/>
            </a:pPr>
            <a:r>
              <a:rPr lang="en-US" dirty="0" smtClean="0">
                <a:solidFill>
                  <a:srgbClr val="EB3D94"/>
                </a:solidFill>
              </a:rPr>
              <a:t>Sends a message to the muscles to move properly</a:t>
            </a:r>
            <a:endParaRPr lang="en-US" dirty="0" smtClean="0"/>
          </a:p>
          <a:p>
            <a:pPr marL="365760" indent="-256032" eaLnBrk="1" fontAlgn="auto" hangingPunct="1">
              <a:spcAft>
                <a:spcPts val="0"/>
              </a:spcAft>
              <a:buFont typeface="Wingdings 3"/>
              <a:buChar char=""/>
              <a:defRPr/>
            </a:pPr>
            <a:r>
              <a:rPr lang="en-US" dirty="0" smtClean="0">
                <a:solidFill>
                  <a:srgbClr val="139D41"/>
                </a:solidFill>
              </a:rPr>
              <a:t>Dancing, kicking a football, or bringing a cup to the lips are all coordinated by the cerebellum</a:t>
            </a:r>
            <a:endParaRPr lang="en-US" dirty="0" smtClean="0"/>
          </a:p>
          <a:p>
            <a:pPr marL="365760" indent="-256032" eaLnBrk="1" fontAlgn="auto" hangingPunct="1">
              <a:spcAft>
                <a:spcPts val="0"/>
              </a:spcAft>
              <a:buFont typeface="Wingdings 3"/>
              <a:buChar char=""/>
              <a:defRPr/>
            </a:pPr>
            <a:r>
              <a:rPr lang="en-US" dirty="0" smtClean="0">
                <a:solidFill>
                  <a:srgbClr val="0070C0"/>
                </a:solidFill>
              </a:rPr>
              <a:t>If the cerebellum is damaged at birth, the brain cannot coordinate movement</a:t>
            </a:r>
            <a:endParaRPr lang="en-US" dirty="0">
              <a:solidFill>
                <a:srgbClr val="0070C0"/>
              </a:solidFill>
            </a:endParaRPr>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38</a:t>
            </a:r>
            <a:endParaRPr lang="en-US" sz="1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rgbClr val="0070C0"/>
                </a:solidFill>
              </a:rPr>
              <a:t>Negative Nurturing</a:t>
            </a:r>
            <a:endParaRPr lang="en-US" dirty="0"/>
          </a:p>
        </p:txBody>
      </p:sp>
      <p:sp>
        <p:nvSpPr>
          <p:cNvPr id="3" name="Content Placeholder 2"/>
          <p:cNvSpPr>
            <a:spLocks noGrp="1"/>
          </p:cNvSpPr>
          <p:nvPr>
            <p:ph idx="1"/>
          </p:nvPr>
        </p:nvSpPr>
        <p:spPr>
          <a:xfrm>
            <a:off x="457200" y="1600200"/>
            <a:ext cx="8229600" cy="4953000"/>
          </a:xfrm>
        </p:spPr>
        <p:txBody>
          <a:bodyPr/>
          <a:lstStyle/>
          <a:p>
            <a:pPr marL="365760" indent="-256032" eaLnBrk="1" fontAlgn="auto" hangingPunct="1">
              <a:spcAft>
                <a:spcPts val="0"/>
              </a:spcAft>
              <a:buFont typeface="Wingdings 3"/>
              <a:buNone/>
              <a:defRPr/>
            </a:pPr>
            <a:r>
              <a:rPr lang="en-US" b="1" dirty="0">
                <a:solidFill>
                  <a:srgbClr val="C00000"/>
                </a:solidFill>
              </a:rPr>
              <a:t>Neglect</a:t>
            </a:r>
            <a:r>
              <a:rPr lang="en-US" dirty="0"/>
              <a:t> </a:t>
            </a:r>
            <a:r>
              <a:rPr lang="en-US" dirty="0">
                <a:solidFill>
                  <a:srgbClr val="139D41"/>
                </a:solidFill>
              </a:rPr>
              <a:t>comes from the Latin word</a:t>
            </a:r>
          </a:p>
          <a:p>
            <a:pPr marL="365760" indent="-256032" eaLnBrk="1" fontAlgn="auto" hangingPunct="1">
              <a:spcAft>
                <a:spcPts val="0"/>
              </a:spcAft>
              <a:buFont typeface="Wingdings 3"/>
              <a:buNone/>
              <a:defRPr/>
            </a:pPr>
            <a:r>
              <a:rPr lang="en-US" sz="4000" dirty="0">
                <a:solidFill>
                  <a:srgbClr val="C00000"/>
                </a:solidFill>
              </a:rPr>
              <a:t>               </a:t>
            </a:r>
            <a:r>
              <a:rPr lang="en-US" sz="4000" dirty="0" smtClean="0">
                <a:solidFill>
                  <a:srgbClr val="C00000"/>
                </a:solidFill>
              </a:rPr>
              <a:t>   </a:t>
            </a:r>
            <a:r>
              <a:rPr lang="en-US" sz="5400" dirty="0" err="1" smtClean="0">
                <a:solidFill>
                  <a:srgbClr val="C00000"/>
                </a:solidFill>
              </a:rPr>
              <a:t>neg</a:t>
            </a:r>
            <a:r>
              <a:rPr lang="en-US" sz="5400" dirty="0" smtClean="0">
                <a:solidFill>
                  <a:srgbClr val="C00000"/>
                </a:solidFill>
              </a:rPr>
              <a:t> le </a:t>
            </a:r>
            <a:r>
              <a:rPr lang="en-US" sz="5400" dirty="0" err="1" smtClean="0">
                <a:solidFill>
                  <a:srgbClr val="C00000"/>
                </a:solidFill>
              </a:rPr>
              <a:t>gere</a:t>
            </a:r>
            <a:r>
              <a:rPr lang="en-US" sz="5400" dirty="0" smtClean="0">
                <a:solidFill>
                  <a:srgbClr val="C00000"/>
                </a:solidFill>
              </a:rPr>
              <a:t> </a:t>
            </a:r>
          </a:p>
          <a:p>
            <a:pPr marL="365760" indent="-256032" eaLnBrk="1" fontAlgn="auto" hangingPunct="1">
              <a:spcAft>
                <a:spcPts val="0"/>
              </a:spcAft>
              <a:buFont typeface="Wingdings 3"/>
              <a:buNone/>
              <a:defRPr/>
            </a:pPr>
            <a:r>
              <a:rPr lang="en-US" sz="4000" dirty="0" smtClean="0">
                <a:solidFill>
                  <a:srgbClr val="C00000"/>
                </a:solidFill>
              </a:rPr>
              <a:t>   </a:t>
            </a:r>
            <a:r>
              <a:rPr lang="en-US" dirty="0" smtClean="0"/>
              <a:t>   </a:t>
            </a:r>
            <a:r>
              <a:rPr lang="en-US" b="1" dirty="0" smtClean="0">
                <a:solidFill>
                  <a:srgbClr val="139D41"/>
                </a:solidFill>
              </a:rPr>
              <a:t>neg</a:t>
            </a:r>
            <a:r>
              <a:rPr lang="en-US" dirty="0" smtClean="0"/>
              <a:t> </a:t>
            </a:r>
            <a:r>
              <a:rPr lang="en-US" dirty="0">
                <a:solidFill>
                  <a:srgbClr val="EB3D94"/>
                </a:solidFill>
              </a:rPr>
              <a:t>means</a:t>
            </a:r>
            <a:r>
              <a:rPr lang="en-US" dirty="0"/>
              <a:t> </a:t>
            </a:r>
            <a:r>
              <a:rPr lang="en-US" b="1" dirty="0">
                <a:solidFill>
                  <a:srgbClr val="139D41"/>
                </a:solidFill>
              </a:rPr>
              <a:t>“not” </a:t>
            </a:r>
            <a:r>
              <a:rPr lang="en-US" dirty="0" smtClean="0">
                <a:solidFill>
                  <a:srgbClr val="EB3D94"/>
                </a:solidFill>
              </a:rPr>
              <a:t>and</a:t>
            </a:r>
            <a:endParaRPr lang="en-US" dirty="0"/>
          </a:p>
          <a:p>
            <a:pPr marL="109728" indent="0" eaLnBrk="1" fontAlgn="auto" hangingPunct="1">
              <a:spcAft>
                <a:spcPts val="0"/>
              </a:spcAft>
              <a:buFont typeface="Wingdings 3"/>
              <a:buNone/>
              <a:defRPr/>
            </a:pPr>
            <a:r>
              <a:rPr lang="en-US" b="1" dirty="0">
                <a:solidFill>
                  <a:srgbClr val="139D41"/>
                </a:solidFill>
              </a:rPr>
              <a:t>           </a:t>
            </a:r>
            <a:r>
              <a:rPr lang="en-US" b="1" dirty="0" smtClean="0">
                <a:solidFill>
                  <a:srgbClr val="139D41"/>
                </a:solidFill>
              </a:rPr>
              <a:t>                  legere</a:t>
            </a:r>
            <a:r>
              <a:rPr lang="en-US" dirty="0" smtClean="0"/>
              <a:t> </a:t>
            </a:r>
            <a:r>
              <a:rPr lang="en-US" dirty="0">
                <a:solidFill>
                  <a:srgbClr val="EB3D94"/>
                </a:solidFill>
              </a:rPr>
              <a:t>means</a:t>
            </a:r>
            <a:r>
              <a:rPr lang="en-US" dirty="0"/>
              <a:t> </a:t>
            </a:r>
            <a:r>
              <a:rPr lang="en-US" b="1" dirty="0">
                <a:solidFill>
                  <a:srgbClr val="139D41"/>
                </a:solidFill>
              </a:rPr>
              <a:t>“pick up</a:t>
            </a:r>
            <a:r>
              <a:rPr lang="en-US" b="1" dirty="0" smtClean="0">
                <a:solidFill>
                  <a:srgbClr val="139D41"/>
                </a:solidFill>
              </a:rPr>
              <a:t>.”</a:t>
            </a:r>
          </a:p>
          <a:p>
            <a:pPr marL="109728" indent="0" eaLnBrk="1" fontAlgn="auto" hangingPunct="1">
              <a:spcAft>
                <a:spcPts val="0"/>
              </a:spcAft>
              <a:buFont typeface="Wingdings 3"/>
              <a:buNone/>
              <a:defRPr/>
            </a:pPr>
            <a:endParaRPr lang="en-US" b="1" dirty="0">
              <a:solidFill>
                <a:srgbClr val="139D41"/>
              </a:solidFill>
            </a:endParaRPr>
          </a:p>
          <a:p>
            <a:pPr marL="109728" indent="0" eaLnBrk="1" fontAlgn="auto" hangingPunct="1">
              <a:spcAft>
                <a:spcPts val="0"/>
              </a:spcAft>
              <a:buFont typeface="Wingdings 3"/>
              <a:buNone/>
              <a:defRPr/>
            </a:pPr>
            <a:r>
              <a:rPr lang="en-US" b="1" dirty="0" smtClean="0">
                <a:solidFill>
                  <a:srgbClr val="139D41"/>
                </a:solidFill>
              </a:rPr>
              <a:t> </a:t>
            </a:r>
            <a:r>
              <a:rPr lang="en-US" dirty="0" smtClean="0">
                <a:solidFill>
                  <a:srgbClr val="7030A0"/>
                </a:solidFill>
              </a:rPr>
              <a:t>Neglectful </a:t>
            </a:r>
            <a:r>
              <a:rPr lang="en-US" dirty="0">
                <a:solidFill>
                  <a:srgbClr val="7030A0"/>
                </a:solidFill>
              </a:rPr>
              <a:t>parenting means not holding </a:t>
            </a:r>
            <a:r>
              <a:rPr lang="en-US" dirty="0" smtClean="0">
                <a:solidFill>
                  <a:srgbClr val="7030A0"/>
                </a:solidFill>
              </a:rPr>
              <a:t>or</a:t>
            </a:r>
          </a:p>
          <a:p>
            <a:pPr marL="109728" indent="0" eaLnBrk="1" fontAlgn="auto" hangingPunct="1">
              <a:spcAft>
                <a:spcPts val="0"/>
              </a:spcAft>
              <a:buFont typeface="Wingdings 3"/>
              <a:buNone/>
              <a:defRPr/>
            </a:pPr>
            <a:r>
              <a:rPr lang="en-US" dirty="0">
                <a:solidFill>
                  <a:srgbClr val="7030A0"/>
                </a:solidFill>
              </a:rPr>
              <a:t> </a:t>
            </a:r>
            <a:r>
              <a:rPr lang="en-US" dirty="0" smtClean="0">
                <a:solidFill>
                  <a:srgbClr val="7030A0"/>
                </a:solidFill>
              </a:rPr>
              <a:t>                       touching </a:t>
            </a:r>
            <a:r>
              <a:rPr lang="en-US" dirty="0" smtClean="0">
                <a:solidFill>
                  <a:srgbClr val="7030A0"/>
                </a:solidFill>
              </a:rPr>
              <a:t>children</a:t>
            </a:r>
          </a:p>
          <a:p>
            <a:pPr marL="109728" indent="0" algn="r" eaLnBrk="1" fontAlgn="auto" hangingPunct="1">
              <a:spcAft>
                <a:spcPts val="0"/>
              </a:spcAft>
              <a:buNone/>
              <a:defRPr/>
            </a:pPr>
            <a:r>
              <a:rPr lang="en-US" sz="1000" b="1" dirty="0"/>
              <a:t>P. 11</a:t>
            </a:r>
          </a:p>
          <a:p>
            <a:pPr marL="109728" indent="0" eaLnBrk="1" fontAlgn="auto" hangingPunct="1">
              <a:spcAft>
                <a:spcPts val="0"/>
              </a:spcAft>
              <a:buFont typeface="Wingdings 3"/>
              <a:buNone/>
              <a:defRPr/>
            </a:pPr>
            <a:endParaRPr lang="en-US" dirty="0" smtClean="0">
              <a:solidFill>
                <a:srgbClr val="7030A0"/>
              </a:solidFill>
            </a:endParaRP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eaLnBrk="1" fontAlgn="auto" hangingPunct="1">
              <a:spcAft>
                <a:spcPts val="0"/>
              </a:spcAft>
              <a:buFont typeface="Wingdings 3"/>
              <a:buNone/>
              <a:defRPr/>
            </a:pPr>
            <a:endParaRPr lang="en-US" dirty="0"/>
          </a:p>
        </p:txBody>
      </p:sp>
    </p:spTree>
    <p:extLst>
      <p:ext uri="{BB962C8B-B14F-4D97-AF65-F5344CB8AC3E}">
        <p14:creationId xmlns:p14="http://schemas.microsoft.com/office/powerpoint/2010/main" val="87783071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p:cNvSpPr>
            <a:spLocks noGrp="1"/>
          </p:cNvSpPr>
          <p:nvPr>
            <p:ph type="title"/>
          </p:nvPr>
        </p:nvSpPr>
        <p:spPr/>
        <p:txBody>
          <a:bodyPr/>
          <a:lstStyle/>
          <a:p>
            <a:pPr eaLnBrk="1" hangingPunct="1"/>
            <a:r>
              <a:rPr lang="en-US" dirty="0" smtClean="0">
                <a:solidFill>
                  <a:srgbClr val="7030A0"/>
                </a:solidFill>
              </a:rPr>
              <a:t>Midbrain</a:t>
            </a:r>
          </a:p>
        </p:txBody>
      </p:sp>
      <p:sp>
        <p:nvSpPr>
          <p:cNvPr id="2" name="Content Placeholder 1"/>
          <p:cNvSpPr>
            <a:spLocks noGrp="1"/>
          </p:cNvSpPr>
          <p:nvPr>
            <p:ph idx="1"/>
          </p:nvPr>
        </p:nvSpPr>
        <p:spPr>
          <a:xfrm>
            <a:off x="533400" y="1295400"/>
            <a:ext cx="8229600" cy="4525963"/>
          </a:xfrm>
        </p:spPr>
        <p:txBody>
          <a:bodyPr rtlCol="0">
            <a:normAutofit fontScale="92500" lnSpcReduction="10000"/>
          </a:bodyPr>
          <a:lstStyle/>
          <a:p>
            <a:pPr marL="365760" indent="-256032" eaLnBrk="1" fontAlgn="auto" hangingPunct="1">
              <a:spcAft>
                <a:spcPts val="0"/>
              </a:spcAft>
              <a:buFont typeface="Wingdings 3"/>
              <a:buChar char=""/>
              <a:defRPr/>
            </a:pPr>
            <a:r>
              <a:rPr lang="en-US" dirty="0" smtClean="0">
                <a:solidFill>
                  <a:srgbClr val="002060"/>
                </a:solidFill>
              </a:rPr>
              <a:t>Part of out Primitive (Lizard) brain</a:t>
            </a:r>
          </a:p>
          <a:p>
            <a:pPr marL="365760" indent="-256032" eaLnBrk="1" fontAlgn="auto" hangingPunct="1">
              <a:spcAft>
                <a:spcPts val="0"/>
              </a:spcAft>
              <a:buFont typeface="Wingdings 3"/>
              <a:buChar char=""/>
              <a:defRPr/>
            </a:pPr>
            <a:r>
              <a:rPr lang="en-US" dirty="0" smtClean="0">
                <a:solidFill>
                  <a:srgbClr val="002060"/>
                </a:solidFill>
              </a:rPr>
              <a:t>Smallest region of the brain</a:t>
            </a:r>
          </a:p>
          <a:p>
            <a:pPr marL="365760" indent="-256032" eaLnBrk="1" fontAlgn="auto" hangingPunct="1">
              <a:spcAft>
                <a:spcPts val="0"/>
              </a:spcAft>
              <a:buFont typeface="Wingdings 3"/>
              <a:buChar char=""/>
              <a:defRPr/>
            </a:pPr>
            <a:r>
              <a:rPr lang="en-US" dirty="0" smtClean="0">
                <a:solidFill>
                  <a:srgbClr val="002060"/>
                </a:solidFill>
              </a:rPr>
              <a:t>Controls the visual and auditory systems as well as eye movements</a:t>
            </a:r>
            <a:endParaRPr lang="en-US" dirty="0" smtClean="0">
              <a:solidFill>
                <a:srgbClr val="139D41"/>
              </a:solidFill>
            </a:endParaRPr>
          </a:p>
          <a:p>
            <a:pPr marL="365760" indent="-256032" eaLnBrk="1" fontAlgn="auto" hangingPunct="1">
              <a:spcAft>
                <a:spcPts val="0"/>
              </a:spcAft>
              <a:buFont typeface="Wingdings 3"/>
              <a:buChar char=""/>
              <a:defRPr/>
            </a:pPr>
            <a:r>
              <a:rPr lang="en-US" dirty="0" smtClean="0">
                <a:solidFill>
                  <a:srgbClr val="139D41"/>
                </a:solidFill>
              </a:rPr>
              <a:t>Controls sleep</a:t>
            </a:r>
            <a:endParaRPr lang="en-US" dirty="0" smtClean="0"/>
          </a:p>
          <a:p>
            <a:pPr marL="365760" indent="-256032" eaLnBrk="1" fontAlgn="auto" hangingPunct="1">
              <a:spcAft>
                <a:spcPts val="0"/>
              </a:spcAft>
              <a:buFont typeface="Wingdings 3"/>
              <a:buChar char=""/>
              <a:defRPr/>
            </a:pPr>
            <a:r>
              <a:rPr lang="en-US" dirty="0" smtClean="0">
                <a:solidFill>
                  <a:schemeClr val="accent2"/>
                </a:solidFill>
              </a:rPr>
              <a:t>Arousal responses</a:t>
            </a:r>
            <a:endParaRPr lang="en-US" dirty="0" smtClean="0"/>
          </a:p>
          <a:p>
            <a:pPr marL="365760" indent="-256032" eaLnBrk="1" fontAlgn="auto" hangingPunct="1">
              <a:spcAft>
                <a:spcPts val="0"/>
              </a:spcAft>
              <a:buFont typeface="Wingdings 3"/>
              <a:buChar char=""/>
              <a:defRPr/>
            </a:pPr>
            <a:r>
              <a:rPr lang="en-US" dirty="0" smtClean="0">
                <a:solidFill>
                  <a:srgbClr val="EB3D94"/>
                </a:solidFill>
              </a:rPr>
              <a:t>Appetite</a:t>
            </a:r>
            <a:endParaRPr lang="en-US" dirty="0" smtClean="0"/>
          </a:p>
          <a:p>
            <a:pPr marL="365760" indent="-256032" eaLnBrk="1" fontAlgn="auto" hangingPunct="1">
              <a:spcAft>
                <a:spcPts val="0"/>
              </a:spcAft>
              <a:buFont typeface="Wingdings 3"/>
              <a:buChar char=""/>
              <a:defRPr/>
            </a:pPr>
            <a:r>
              <a:rPr lang="en-US" dirty="0" smtClean="0">
                <a:solidFill>
                  <a:srgbClr val="7030A0"/>
                </a:solidFill>
              </a:rPr>
              <a:t>Motor movements such as running and skipping</a:t>
            </a:r>
            <a:endParaRPr lang="en-US" dirty="0" smtClean="0"/>
          </a:p>
          <a:p>
            <a:pPr marL="365760" indent="-256032" eaLnBrk="1" fontAlgn="auto" hangingPunct="1">
              <a:spcAft>
                <a:spcPts val="0"/>
              </a:spcAft>
              <a:buFont typeface="Wingdings 3"/>
              <a:buChar char=""/>
              <a:defRPr/>
            </a:pPr>
            <a:r>
              <a:rPr lang="en-US" dirty="0" smtClean="0">
                <a:solidFill>
                  <a:schemeClr val="accent1">
                    <a:lumMod val="75000"/>
                  </a:schemeClr>
                </a:solidFill>
              </a:rPr>
              <a:t>The midbrain is very important for moving.</a:t>
            </a:r>
            <a:endParaRPr lang="en-US" dirty="0">
              <a:solidFill>
                <a:schemeClr val="accent1">
                  <a:lumMod val="75000"/>
                </a:schemeClr>
              </a:solidFill>
            </a:endParaRPr>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a:t>P. </a:t>
            </a:r>
            <a:r>
              <a:rPr lang="en-US" sz="1000" b="1" dirty="0" smtClean="0"/>
              <a:t>38-39</a:t>
            </a:r>
            <a:endParaRPr lang="en-US" sz="1000" b="1"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2"/>
          <p:cNvSpPr>
            <a:spLocks noGrp="1"/>
          </p:cNvSpPr>
          <p:nvPr>
            <p:ph type="title"/>
          </p:nvPr>
        </p:nvSpPr>
        <p:spPr/>
        <p:txBody>
          <a:bodyPr/>
          <a:lstStyle/>
          <a:p>
            <a:pPr eaLnBrk="1" hangingPunct="1"/>
            <a:r>
              <a:rPr lang="en-US" dirty="0" smtClean="0"/>
              <a:t> </a:t>
            </a:r>
            <a:r>
              <a:rPr lang="en-US" dirty="0" smtClean="0">
                <a:solidFill>
                  <a:srgbClr val="0070C0"/>
                </a:solidFill>
              </a:rPr>
              <a:t>Limbic System of the Brain</a:t>
            </a:r>
          </a:p>
        </p:txBody>
      </p:sp>
      <p:sp>
        <p:nvSpPr>
          <p:cNvPr id="2" name="Content Placeholder 1"/>
          <p:cNvSpPr>
            <a:spLocks noGrp="1"/>
          </p:cNvSpPr>
          <p:nvPr>
            <p:ph idx="1"/>
          </p:nvPr>
        </p:nvSpPr>
        <p:spPr>
          <a:xfrm>
            <a:off x="457200" y="1371600"/>
            <a:ext cx="8229600" cy="4525963"/>
          </a:xfrm>
        </p:spPr>
        <p:txBody>
          <a:bodyPr rtlCol="0">
            <a:normAutofit fontScale="85000" lnSpcReduction="20000"/>
          </a:bodyPr>
          <a:lstStyle/>
          <a:p>
            <a:pPr marL="109728" indent="0" eaLnBrk="1" fontAlgn="auto" hangingPunct="1">
              <a:spcAft>
                <a:spcPts val="0"/>
              </a:spcAft>
              <a:buFont typeface="Wingdings 3"/>
              <a:buNone/>
              <a:defRPr/>
            </a:pPr>
            <a:r>
              <a:rPr lang="en-US" sz="2900" dirty="0" smtClean="0">
                <a:solidFill>
                  <a:srgbClr val="008000"/>
                </a:solidFill>
              </a:rPr>
              <a:t> </a:t>
            </a:r>
            <a:r>
              <a:rPr lang="en-US" sz="3400" dirty="0" smtClean="0">
                <a:solidFill>
                  <a:srgbClr val="008000"/>
                </a:solidFill>
              </a:rPr>
              <a:t>The Limbic System is often </a:t>
            </a:r>
            <a:r>
              <a:rPr lang="en-US" sz="3400" dirty="0">
                <a:solidFill>
                  <a:srgbClr val="002060"/>
                </a:solidFill>
              </a:rPr>
              <a:t>r</a:t>
            </a:r>
            <a:r>
              <a:rPr lang="en-US" sz="3400" dirty="0" smtClean="0">
                <a:solidFill>
                  <a:srgbClr val="002060"/>
                </a:solidFill>
              </a:rPr>
              <a:t>eferred to as the Leopard Brain or emotional brain. </a:t>
            </a:r>
            <a:endParaRPr lang="en-US" sz="3400" dirty="0">
              <a:solidFill>
                <a:srgbClr val="008000"/>
              </a:solidFill>
            </a:endParaRPr>
          </a:p>
          <a:p>
            <a:pPr marL="365760" indent="-256032" eaLnBrk="1" fontAlgn="auto" hangingPunct="1">
              <a:spcAft>
                <a:spcPts val="0"/>
              </a:spcAft>
              <a:buFont typeface="Wingdings 3"/>
              <a:buChar char=""/>
              <a:defRPr/>
            </a:pPr>
            <a:r>
              <a:rPr lang="en-US" sz="3400" dirty="0" smtClean="0">
                <a:solidFill>
                  <a:srgbClr val="008000"/>
                </a:solidFill>
              </a:rPr>
              <a:t>Controls emotions and long term memories</a:t>
            </a:r>
            <a:r>
              <a:rPr lang="en-US" sz="3400" dirty="0" smtClean="0">
                <a:solidFill>
                  <a:srgbClr val="139D41"/>
                </a:solidFill>
              </a:rPr>
              <a:t>.</a:t>
            </a:r>
            <a:endParaRPr lang="en-US" sz="3400" dirty="0" smtClean="0"/>
          </a:p>
          <a:p>
            <a:pPr marL="365760" indent="-256032" eaLnBrk="1" fontAlgn="auto" hangingPunct="1">
              <a:spcAft>
                <a:spcPts val="0"/>
              </a:spcAft>
              <a:buFont typeface="Wingdings 3"/>
              <a:buChar char=""/>
              <a:defRPr/>
            </a:pPr>
            <a:r>
              <a:rPr lang="en-US" sz="3400" dirty="0" smtClean="0">
                <a:solidFill>
                  <a:srgbClr val="660066"/>
                </a:solidFill>
              </a:rPr>
              <a:t>Can override rational thoughts (cortex) and parts of the brain controlled by the brain stem causing blood pressure to rise.</a:t>
            </a:r>
            <a:endParaRPr lang="en-US" sz="3400" dirty="0" smtClean="0"/>
          </a:p>
          <a:p>
            <a:pPr marL="365760" indent="-256032" eaLnBrk="1" fontAlgn="auto" hangingPunct="1">
              <a:spcAft>
                <a:spcPts val="0"/>
              </a:spcAft>
              <a:buFont typeface="Wingdings 3"/>
              <a:buChar char=""/>
              <a:defRPr/>
            </a:pPr>
            <a:r>
              <a:rPr lang="en-US" sz="3400" dirty="0" smtClean="0">
                <a:solidFill>
                  <a:srgbClr val="0070C0"/>
                </a:solidFill>
              </a:rPr>
              <a:t>Attaches emotions to memories. Every time we remember an event, an emotion accompanies it.</a:t>
            </a:r>
            <a:endParaRPr lang="en-US" sz="3400" dirty="0" smtClean="0"/>
          </a:p>
          <a:p>
            <a:pPr marL="365760" indent="-256032" eaLnBrk="1" fontAlgn="auto" hangingPunct="1">
              <a:spcAft>
                <a:spcPts val="0"/>
              </a:spcAft>
              <a:buFont typeface="Wingdings 3"/>
              <a:buChar char=""/>
              <a:defRPr/>
            </a:pPr>
            <a:r>
              <a:rPr lang="en-US" sz="3400" dirty="0" smtClean="0">
                <a:solidFill>
                  <a:srgbClr val="EB3D94"/>
                </a:solidFill>
              </a:rPr>
              <a:t>Converts information from learning and working into long term memory.</a:t>
            </a:r>
          </a:p>
          <a:p>
            <a:pPr marL="365760" indent="-256032" eaLnBrk="1" fontAlgn="auto" hangingPunct="1">
              <a:spcAft>
                <a:spcPts val="0"/>
              </a:spcAft>
              <a:buFont typeface="Wingdings 3"/>
              <a:buChar char=""/>
              <a:defRPr/>
            </a:pPr>
            <a:r>
              <a:rPr lang="en-US" sz="3400" dirty="0" smtClean="0">
                <a:solidFill>
                  <a:srgbClr val="660066"/>
                </a:solidFill>
              </a:rPr>
              <a:t>Checks new information with stored information.</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39</a:t>
            </a:r>
            <a:endParaRPr lang="en-US" sz="1000" b="1" dirty="0"/>
          </a:p>
        </p:txBody>
      </p:sp>
    </p:spTree>
    <p:extLst>
      <p:ext uri="{BB962C8B-B14F-4D97-AF65-F5344CB8AC3E}">
        <p14:creationId xmlns:p14="http://schemas.microsoft.com/office/powerpoint/2010/main" val="301767912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p:cNvSpPr>
            <a:spLocks noGrp="1"/>
          </p:cNvSpPr>
          <p:nvPr>
            <p:ph type="title"/>
          </p:nvPr>
        </p:nvSpPr>
        <p:spPr/>
        <p:txBody>
          <a:bodyPr/>
          <a:lstStyle/>
          <a:p>
            <a:pPr eaLnBrk="1" hangingPunct="1"/>
            <a:r>
              <a:rPr lang="en-US" dirty="0" smtClean="0"/>
              <a:t>   </a:t>
            </a:r>
            <a:r>
              <a:rPr lang="en-US" dirty="0" smtClean="0">
                <a:solidFill>
                  <a:srgbClr val="7030A0"/>
                </a:solidFill>
              </a:rPr>
              <a:t>Parts of the Limbic System</a:t>
            </a:r>
          </a:p>
        </p:txBody>
      </p:sp>
      <p:sp>
        <p:nvSpPr>
          <p:cNvPr id="2" name="Content Placeholder 1"/>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r>
              <a:rPr lang="en-US" dirty="0" smtClean="0">
                <a:solidFill>
                  <a:srgbClr val="139D41"/>
                </a:solidFill>
              </a:rPr>
              <a:t>Hypothalamus: Part of the limbic system that primes our hormonal responses.</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smtClean="0">
                <a:solidFill>
                  <a:srgbClr val="EB3D94"/>
                </a:solidFill>
              </a:rPr>
              <a:t>Amygdala: Handles many emotions and aggressive impulses. Is larger in males than females leading to increases in aggression.</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smtClean="0">
                <a:solidFill>
                  <a:schemeClr val="accent4"/>
                </a:solidFill>
              </a:rPr>
              <a:t>Hippocampus is our memory center. It is larger in females than males. Females have better long term memories.</a:t>
            </a:r>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39</a:t>
            </a:r>
            <a:endParaRPr lang="en-US" sz="1000" b="1"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eaLnBrk="1" fontAlgn="auto" hangingPunct="1">
              <a:spcAft>
                <a:spcPts val="0"/>
              </a:spcAft>
              <a:defRPr/>
            </a:pPr>
            <a:r>
              <a:rPr lang="en-US" dirty="0" smtClean="0"/>
              <a:t>  </a:t>
            </a:r>
            <a:r>
              <a:rPr lang="en-US" dirty="0" smtClean="0">
                <a:solidFill>
                  <a:schemeClr val="accent4"/>
                </a:solidFill>
              </a:rPr>
              <a:t>Cerebral Cortex of the Brain</a:t>
            </a:r>
            <a:endParaRPr lang="en-US" dirty="0">
              <a:solidFill>
                <a:schemeClr val="accent4"/>
              </a:solidFill>
            </a:endParaRPr>
          </a:p>
        </p:txBody>
      </p:sp>
      <p:sp>
        <p:nvSpPr>
          <p:cNvPr id="2" name="Content Placeholder 1"/>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r>
              <a:rPr lang="en-US" sz="3400" dirty="0" smtClean="0">
                <a:solidFill>
                  <a:srgbClr val="002060"/>
                </a:solidFill>
              </a:rPr>
              <a:t>The cerebral cortex is </a:t>
            </a:r>
            <a:r>
              <a:rPr lang="en-US" sz="3400" dirty="0">
                <a:solidFill>
                  <a:srgbClr val="002060"/>
                </a:solidFill>
              </a:rPr>
              <a:t>r</a:t>
            </a:r>
            <a:r>
              <a:rPr lang="en-US" sz="3400" dirty="0" smtClean="0">
                <a:solidFill>
                  <a:srgbClr val="002060"/>
                </a:solidFill>
              </a:rPr>
              <a:t>eferred to as the Learner Brain; the home of thoughts (mind).</a:t>
            </a:r>
            <a:endParaRPr lang="en-US" sz="3400" dirty="0" smtClean="0">
              <a:solidFill>
                <a:srgbClr val="008000"/>
              </a:solidFill>
            </a:endParaRPr>
          </a:p>
          <a:p>
            <a:pPr marL="365760" indent="-256032" eaLnBrk="1" fontAlgn="auto" hangingPunct="1">
              <a:spcAft>
                <a:spcPts val="0"/>
              </a:spcAft>
              <a:buFont typeface="Wingdings 3"/>
              <a:buChar char=""/>
              <a:defRPr/>
            </a:pPr>
            <a:r>
              <a:rPr lang="en-US" sz="3400" dirty="0" smtClean="0">
                <a:solidFill>
                  <a:srgbClr val="008000"/>
                </a:solidFill>
              </a:rPr>
              <a:t>Executive branch of the brain.</a:t>
            </a:r>
            <a:endParaRPr lang="en-US" sz="3400" dirty="0" smtClean="0"/>
          </a:p>
          <a:p>
            <a:pPr marL="365760" indent="-256032" eaLnBrk="1" fontAlgn="auto" hangingPunct="1">
              <a:spcAft>
                <a:spcPts val="0"/>
              </a:spcAft>
              <a:buFont typeface="Wingdings 3"/>
              <a:buChar char=""/>
              <a:defRPr/>
            </a:pPr>
            <a:r>
              <a:rPr lang="en-US" sz="3400" dirty="0" smtClean="0">
                <a:solidFill>
                  <a:srgbClr val="0070C0"/>
                </a:solidFill>
              </a:rPr>
              <a:t>Regulates decision making and makes judgments about incoming information.</a:t>
            </a:r>
            <a:endParaRPr lang="en-US" sz="3400" dirty="0"/>
          </a:p>
          <a:p>
            <a:pPr marL="365760" indent="-256032" eaLnBrk="1" fontAlgn="auto" hangingPunct="1">
              <a:spcAft>
                <a:spcPts val="0"/>
              </a:spcAft>
              <a:buFont typeface="Wingdings 3"/>
              <a:buChar char=""/>
              <a:defRPr/>
            </a:pPr>
            <a:r>
              <a:rPr lang="en-US" sz="3400" dirty="0" smtClean="0">
                <a:solidFill>
                  <a:srgbClr val="EB3D94"/>
                </a:solidFill>
              </a:rPr>
              <a:t>Different regions are responsible for processing our vision, touch, hearing, speech, language development and problem solving.</a:t>
            </a:r>
            <a:endParaRPr lang="en-US" sz="3400" dirty="0" smtClean="0"/>
          </a:p>
          <a:p>
            <a:pPr marL="365760" indent="-256032" eaLnBrk="1" fontAlgn="auto" hangingPunct="1">
              <a:spcAft>
                <a:spcPts val="0"/>
              </a:spcAft>
              <a:buFont typeface="Wingdings 3"/>
              <a:buChar char=""/>
              <a:defRPr/>
            </a:pPr>
            <a:r>
              <a:rPr lang="en-US" sz="3400" dirty="0" smtClean="0">
                <a:solidFill>
                  <a:schemeClr val="accent5"/>
                </a:solidFill>
              </a:rPr>
              <a:t>Allows us to plan and rehearse our future actions</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39</a:t>
            </a:r>
            <a:endParaRPr lang="en-US" sz="1000" b="1" dirty="0"/>
          </a:p>
        </p:txBody>
      </p:sp>
    </p:spTree>
    <p:extLst>
      <p:ext uri="{BB962C8B-B14F-4D97-AF65-F5344CB8AC3E}">
        <p14:creationId xmlns:p14="http://schemas.microsoft.com/office/powerpoint/2010/main" val="315358149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sz="4000" dirty="0" smtClean="0">
                <a:solidFill>
                  <a:srgbClr val="FF0000"/>
                </a:solidFill>
              </a:rPr>
              <a:t>The Reticular Activating System (RAS)</a:t>
            </a:r>
            <a:endParaRPr lang="en-US" sz="4000" dirty="0" smtClean="0"/>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sz="2400" dirty="0">
                <a:solidFill>
                  <a:srgbClr val="0070C0"/>
                </a:solidFill>
              </a:rPr>
              <a:t>Brain’s toggle switch controls whether the leopard brain or the learner brain is in control.</a:t>
            </a:r>
          </a:p>
          <a:p>
            <a:pPr marL="365760" indent="-256032" eaLnBrk="1" fontAlgn="auto" hangingPunct="1">
              <a:spcAft>
                <a:spcPts val="0"/>
              </a:spcAft>
              <a:buFont typeface="Wingdings 3"/>
              <a:buChar char=""/>
              <a:defRPr/>
            </a:pPr>
            <a:r>
              <a:rPr lang="en-US" sz="2400" dirty="0">
                <a:solidFill>
                  <a:srgbClr val="139D41"/>
                </a:solidFill>
              </a:rPr>
              <a:t>Located in the upper part of the brain stem continuing to the lower part of the cerebral cortex.</a:t>
            </a:r>
          </a:p>
          <a:p>
            <a:pPr marL="365760" indent="-256032" eaLnBrk="1" fontAlgn="auto" hangingPunct="1">
              <a:spcAft>
                <a:spcPts val="0"/>
              </a:spcAft>
              <a:buFont typeface="Wingdings 3"/>
              <a:buChar char=""/>
              <a:defRPr/>
            </a:pPr>
            <a:r>
              <a:rPr lang="en-US" sz="2400" dirty="0">
                <a:solidFill>
                  <a:srgbClr val="FF0000"/>
                </a:solidFill>
              </a:rPr>
              <a:t>RAS switches at two times:</a:t>
            </a:r>
          </a:p>
          <a:p>
            <a:pPr marL="365760" indent="-256032" eaLnBrk="1" fontAlgn="auto" hangingPunct="1">
              <a:spcAft>
                <a:spcPts val="0"/>
              </a:spcAft>
              <a:buFont typeface="Wingdings 3"/>
              <a:buChar char=""/>
              <a:defRPr/>
            </a:pPr>
            <a:r>
              <a:rPr lang="en-US" sz="2400" dirty="0">
                <a:solidFill>
                  <a:srgbClr val="0070C0"/>
                </a:solidFill>
              </a:rPr>
              <a:t>When we become emotionally charged (fight or flight) the RAS shuts down the learning brain and the leopard (limbic) brain takes over.</a:t>
            </a:r>
          </a:p>
          <a:p>
            <a:pPr marL="365760" indent="-256032" eaLnBrk="1" fontAlgn="auto" hangingPunct="1">
              <a:spcAft>
                <a:spcPts val="0"/>
              </a:spcAft>
              <a:buFont typeface="Wingdings 3"/>
              <a:buChar char=""/>
              <a:defRPr/>
            </a:pPr>
            <a:r>
              <a:rPr lang="en-US" sz="2400" dirty="0">
                <a:solidFill>
                  <a:srgbClr val="139D41"/>
                </a:solidFill>
              </a:rPr>
              <a:t>When we become relaxed and the threat is gone, the leopard brain or limbic brain shuts down and the learning brain is back in charge.</a:t>
            </a:r>
          </a:p>
          <a:p>
            <a:pPr>
              <a:defRPr/>
            </a:pPr>
            <a:endParaRPr lang="en-US" sz="2000"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39</a:t>
            </a:r>
            <a:endParaRPr lang="en-US" sz="1000" b="1" dirty="0"/>
          </a:p>
        </p:txBody>
      </p:sp>
    </p:spTree>
    <p:extLst>
      <p:ext uri="{BB962C8B-B14F-4D97-AF65-F5344CB8AC3E}">
        <p14:creationId xmlns:p14="http://schemas.microsoft.com/office/powerpoint/2010/main" val="302918016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smtClean="0">
                <a:solidFill>
                  <a:srgbClr val="FF0000"/>
                </a:solidFill>
              </a:rPr>
              <a:t>Sympathetic and Parasympathetic</a:t>
            </a:r>
            <a:br>
              <a:rPr lang="en-US" dirty="0" smtClean="0">
                <a:solidFill>
                  <a:srgbClr val="FF0000"/>
                </a:solidFill>
              </a:rPr>
            </a:br>
            <a:r>
              <a:rPr lang="en-US" dirty="0" smtClean="0">
                <a:solidFill>
                  <a:srgbClr val="FF0000"/>
                </a:solidFill>
              </a:rPr>
              <a:t>   Nervous System</a:t>
            </a:r>
            <a:endParaRPr lang="en-US" dirty="0" smtClean="0"/>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sz="2400" dirty="0" smtClean="0">
                <a:solidFill>
                  <a:srgbClr val="FF0000"/>
                </a:solidFill>
              </a:rPr>
              <a:t>There are two parallel structures that our brain uses to keep us in balance. These two systems of nerves extend throughout our body:</a:t>
            </a:r>
          </a:p>
          <a:p>
            <a:pPr marL="365760" indent="-256032" eaLnBrk="1" fontAlgn="auto" hangingPunct="1">
              <a:spcAft>
                <a:spcPts val="0"/>
              </a:spcAft>
              <a:buFont typeface="Wingdings 3"/>
              <a:buChar char=""/>
              <a:defRPr/>
            </a:pPr>
            <a:r>
              <a:rPr lang="en-US" sz="2400" dirty="0">
                <a:solidFill>
                  <a:srgbClr val="139D41"/>
                </a:solidFill>
              </a:rPr>
              <a:t>Sympathetic Nervous System is the</a:t>
            </a:r>
            <a:r>
              <a:rPr lang="en-US" sz="2400" dirty="0">
                <a:solidFill>
                  <a:schemeClr val="accent3">
                    <a:lumMod val="75000"/>
                  </a:schemeClr>
                </a:solidFill>
              </a:rPr>
              <a:t> </a:t>
            </a:r>
            <a:r>
              <a:rPr lang="en-US" sz="2400" dirty="0" smtClean="0">
                <a:solidFill>
                  <a:schemeClr val="accent3">
                    <a:lumMod val="75000"/>
                  </a:schemeClr>
                </a:solidFill>
              </a:rPr>
              <a:t>body’s accelerator which regulates the need for activity. Dominant Chemicals: Cortisol, Adrenaline and Noradrenaline.</a:t>
            </a:r>
            <a:endParaRPr lang="en-US" sz="2400" dirty="0">
              <a:solidFill>
                <a:schemeClr val="accent3">
                  <a:lumMod val="75000"/>
                </a:schemeClr>
              </a:solidFill>
            </a:endParaRPr>
          </a:p>
          <a:p>
            <a:pPr marL="365760" indent="-256032" eaLnBrk="1" fontAlgn="auto" hangingPunct="1">
              <a:spcAft>
                <a:spcPts val="0"/>
              </a:spcAft>
              <a:buFont typeface="Wingdings 3"/>
              <a:buChar char=""/>
              <a:defRPr/>
            </a:pPr>
            <a:r>
              <a:rPr lang="en-US" sz="2400" dirty="0">
                <a:solidFill>
                  <a:srgbClr val="002060"/>
                </a:solidFill>
              </a:rPr>
              <a:t>Parasympathetic Nervous System is the </a:t>
            </a:r>
            <a:r>
              <a:rPr lang="en-US" sz="2400" dirty="0">
                <a:solidFill>
                  <a:schemeClr val="accent3">
                    <a:lumMod val="75000"/>
                  </a:schemeClr>
                </a:solidFill>
              </a:rPr>
              <a:t>body’s </a:t>
            </a:r>
            <a:r>
              <a:rPr lang="en-US" sz="2400" dirty="0" smtClean="0">
                <a:solidFill>
                  <a:schemeClr val="accent3">
                    <a:lumMod val="75000"/>
                  </a:schemeClr>
                </a:solidFill>
              </a:rPr>
              <a:t>brakes</a:t>
            </a:r>
            <a:r>
              <a:rPr lang="en-US" sz="2400" dirty="0">
                <a:solidFill>
                  <a:schemeClr val="accent3">
                    <a:lumMod val="75000"/>
                  </a:schemeClr>
                </a:solidFill>
              </a:rPr>
              <a:t> </a:t>
            </a:r>
            <a:r>
              <a:rPr lang="en-US" sz="2400" dirty="0" smtClean="0">
                <a:solidFill>
                  <a:schemeClr val="accent3">
                    <a:lumMod val="75000"/>
                  </a:schemeClr>
                </a:solidFill>
              </a:rPr>
              <a:t>which regulates the need for calm. Primary Chemicals: Oxytocin and Serotonin. </a:t>
            </a:r>
          </a:p>
          <a:p>
            <a:pPr marL="365760" indent="-256032" eaLnBrk="1" fontAlgn="auto" hangingPunct="1">
              <a:spcAft>
                <a:spcPts val="0"/>
              </a:spcAft>
              <a:buFont typeface="Wingdings 3"/>
              <a:buChar char=""/>
              <a:defRPr/>
            </a:pPr>
            <a:r>
              <a:rPr lang="en-US" sz="2400" dirty="0">
                <a:solidFill>
                  <a:schemeClr val="accent4">
                    <a:lumMod val="75000"/>
                  </a:schemeClr>
                </a:solidFill>
              </a:rPr>
              <a:t>SNS is developed in newborns before parasympathetic system (body’s brakes</a:t>
            </a:r>
            <a:r>
              <a:rPr lang="en-US" sz="2400" dirty="0" smtClean="0">
                <a:solidFill>
                  <a:schemeClr val="accent4">
                    <a:lumMod val="75000"/>
                  </a:schemeClr>
                </a:solidFill>
              </a:rPr>
              <a:t>). Emotional regulations develops in the PSNS.</a:t>
            </a:r>
            <a:endParaRPr lang="en-US" sz="2400" dirty="0">
              <a:solidFill>
                <a:schemeClr val="accent4">
                  <a:lumMod val="75000"/>
                </a:schemeClr>
              </a:solidFill>
            </a:endParaRPr>
          </a:p>
          <a:p>
            <a:pPr marL="365760" indent="-256032" eaLnBrk="1" fontAlgn="auto" hangingPunct="1">
              <a:spcAft>
                <a:spcPts val="0"/>
              </a:spcAft>
              <a:buFont typeface="Wingdings 3"/>
              <a:buChar char=""/>
              <a:defRPr/>
            </a:pPr>
            <a:endParaRPr lang="en-US" sz="2800" dirty="0">
              <a:solidFill>
                <a:srgbClr val="FF0000"/>
              </a:solidFill>
            </a:endParaRPr>
          </a:p>
          <a:p>
            <a:pPr marL="365760" indent="-256032" eaLnBrk="1" fontAlgn="auto" hangingPunct="1">
              <a:spcAft>
                <a:spcPts val="0"/>
              </a:spcAft>
              <a:buFont typeface="Wingdings 3"/>
              <a:buChar char=""/>
              <a:defRPr/>
            </a:pPr>
            <a:endParaRPr lang="en-US" sz="2800" dirty="0">
              <a:solidFill>
                <a:schemeClr val="accent3">
                  <a:lumMod val="75000"/>
                </a:schemeClr>
              </a:solidFill>
            </a:endParaRPr>
          </a:p>
          <a:p>
            <a:pPr marL="109728" indent="0" eaLnBrk="1" fontAlgn="auto" hangingPunct="1">
              <a:spcAft>
                <a:spcPts val="0"/>
              </a:spcAft>
              <a:buFont typeface="Arial" charset="0"/>
              <a:buNone/>
              <a:defRPr/>
            </a:pPr>
            <a:endParaRPr lang="en-US" sz="2000" dirty="0">
              <a:solidFill>
                <a:srgbClr val="FF0000"/>
              </a:solidFill>
            </a:endParaRPr>
          </a:p>
          <a:p>
            <a:pP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39</a:t>
            </a:r>
            <a:endParaRPr lang="en-US" sz="1000" b="1" dirty="0"/>
          </a:p>
        </p:txBody>
      </p:sp>
    </p:spTree>
    <p:extLst>
      <p:ext uri="{BB962C8B-B14F-4D97-AF65-F5344CB8AC3E}">
        <p14:creationId xmlns:p14="http://schemas.microsoft.com/office/powerpoint/2010/main" val="121154637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smtClean="0">
                <a:solidFill>
                  <a:schemeClr val="accent6">
                    <a:lumMod val="75000"/>
                  </a:schemeClr>
                </a:solidFill>
              </a:rPr>
              <a:t>Sympathetic Nervous System</a:t>
            </a:r>
          </a:p>
        </p:txBody>
      </p:sp>
      <p:sp>
        <p:nvSpPr>
          <p:cNvPr id="3" name="Content Placeholder 2"/>
          <p:cNvSpPr>
            <a:spLocks noGrp="1"/>
          </p:cNvSpPr>
          <p:nvPr>
            <p:ph idx="1"/>
          </p:nvPr>
        </p:nvSpPr>
        <p:spPr>
          <a:xfrm>
            <a:off x="457200" y="1600200"/>
            <a:ext cx="8229600" cy="4724400"/>
          </a:xfrm>
        </p:spPr>
        <p:txBody>
          <a:bodyPr/>
          <a:lstStyle/>
          <a:p>
            <a:pPr marL="365760" indent="-256032" eaLnBrk="1" fontAlgn="auto" hangingPunct="1">
              <a:spcAft>
                <a:spcPts val="0"/>
              </a:spcAft>
              <a:buFont typeface="Wingdings 3"/>
              <a:buChar char=""/>
              <a:defRPr/>
            </a:pPr>
            <a:endParaRPr lang="en-US" sz="1400" dirty="0">
              <a:solidFill>
                <a:schemeClr val="accent4">
                  <a:lumMod val="75000"/>
                </a:schemeClr>
              </a:solidFill>
            </a:endParaRPr>
          </a:p>
          <a:p>
            <a:pPr marL="365760" indent="-256032" eaLnBrk="1" fontAlgn="auto" hangingPunct="1">
              <a:spcAft>
                <a:spcPts val="0"/>
              </a:spcAft>
              <a:buFont typeface="Wingdings 3"/>
              <a:buChar char=""/>
              <a:defRPr/>
            </a:pPr>
            <a:r>
              <a:rPr lang="en-US" sz="2400" dirty="0">
                <a:solidFill>
                  <a:schemeClr val="accent3">
                    <a:lumMod val="75000"/>
                  </a:schemeClr>
                </a:solidFill>
              </a:rPr>
              <a:t>Commands our survival reflexes </a:t>
            </a:r>
            <a:r>
              <a:rPr lang="en-US" sz="2400" dirty="0" smtClean="0">
                <a:solidFill>
                  <a:schemeClr val="accent3">
                    <a:lumMod val="75000"/>
                  </a:schemeClr>
                </a:solidFill>
              </a:rPr>
              <a:t>especially when the body is feeling stress and fear. Dominant  chemicals: cortisol and adrenaline.</a:t>
            </a:r>
            <a:endParaRPr lang="en-US" sz="2400" dirty="0">
              <a:solidFill>
                <a:schemeClr val="accent3">
                  <a:lumMod val="75000"/>
                </a:schemeClr>
              </a:solidFill>
            </a:endParaRPr>
          </a:p>
          <a:p>
            <a:pPr marL="365760" indent="-256032" eaLnBrk="1" fontAlgn="auto" hangingPunct="1">
              <a:spcAft>
                <a:spcPts val="0"/>
              </a:spcAft>
              <a:buFont typeface="Wingdings 3"/>
              <a:buChar char=""/>
              <a:defRPr/>
            </a:pPr>
            <a:r>
              <a:rPr lang="en-US" sz="2400" dirty="0">
                <a:solidFill>
                  <a:schemeClr val="accent5">
                    <a:lumMod val="75000"/>
                  </a:schemeClr>
                </a:solidFill>
              </a:rPr>
              <a:t>Mobilizes the body to flee from danger or fight when we need to or </a:t>
            </a:r>
            <a:r>
              <a:rPr lang="en-US" sz="2400" dirty="0" smtClean="0">
                <a:solidFill>
                  <a:schemeClr val="accent5">
                    <a:lumMod val="75000"/>
                  </a:schemeClr>
                </a:solidFill>
              </a:rPr>
              <a:t>freeze.</a:t>
            </a:r>
            <a:r>
              <a:rPr lang="en-US" sz="2400" dirty="0">
                <a:solidFill>
                  <a:srgbClr val="FF0000"/>
                </a:solidFill>
              </a:rPr>
              <a:t> </a:t>
            </a:r>
            <a:r>
              <a:rPr lang="en-US" sz="2400" dirty="0" smtClean="0">
                <a:solidFill>
                  <a:schemeClr val="accent5">
                    <a:lumMod val="75000"/>
                  </a:schemeClr>
                </a:solidFill>
              </a:rPr>
              <a:t>The brain’s stress response circuit is called the HPA axis.</a:t>
            </a:r>
          </a:p>
          <a:p>
            <a:pPr marL="365760" indent="-256032" eaLnBrk="1" fontAlgn="auto" hangingPunct="1">
              <a:spcAft>
                <a:spcPts val="0"/>
              </a:spcAft>
              <a:buFont typeface="Wingdings 3"/>
              <a:buChar char=""/>
              <a:defRPr/>
            </a:pPr>
            <a:r>
              <a:rPr lang="en-US" sz="2400" b="1" dirty="0" smtClean="0">
                <a:solidFill>
                  <a:srgbClr val="00B050"/>
                </a:solidFill>
              </a:rPr>
              <a:t>H stands for </a:t>
            </a:r>
            <a:r>
              <a:rPr lang="en-US" sz="2400" dirty="0" smtClean="0">
                <a:solidFill>
                  <a:srgbClr val="00B050"/>
                </a:solidFill>
              </a:rPr>
              <a:t>the hypothalamus which is the command center that manufactures many of the chemicals of emotions.</a:t>
            </a:r>
          </a:p>
          <a:p>
            <a:pPr marL="365760" indent="-256032" eaLnBrk="1" fontAlgn="auto" hangingPunct="1">
              <a:spcAft>
                <a:spcPts val="0"/>
              </a:spcAft>
              <a:buFont typeface="Wingdings 3"/>
              <a:buChar char=""/>
              <a:defRPr/>
            </a:pPr>
            <a:r>
              <a:rPr lang="en-US" sz="2400" b="1" dirty="0" smtClean="0">
                <a:solidFill>
                  <a:srgbClr val="FF0000"/>
                </a:solidFill>
              </a:rPr>
              <a:t>P stands for </a:t>
            </a:r>
            <a:r>
              <a:rPr lang="en-US" sz="2400" dirty="0" smtClean="0">
                <a:solidFill>
                  <a:srgbClr val="FF0000"/>
                </a:solidFill>
              </a:rPr>
              <a:t>the pituitary gland which is a chemical storehouse.</a:t>
            </a:r>
          </a:p>
          <a:p>
            <a:pPr marL="365760" indent="-256032" eaLnBrk="1" fontAlgn="auto" hangingPunct="1">
              <a:spcAft>
                <a:spcPts val="0"/>
              </a:spcAft>
              <a:buFont typeface="Wingdings 3"/>
              <a:buChar char=""/>
              <a:defRPr/>
            </a:pPr>
            <a:r>
              <a:rPr lang="en-US" sz="2400" b="1" dirty="0" smtClean="0">
                <a:solidFill>
                  <a:schemeClr val="accent6">
                    <a:lumMod val="75000"/>
                  </a:schemeClr>
                </a:solidFill>
              </a:rPr>
              <a:t>A stands for </a:t>
            </a:r>
            <a:r>
              <a:rPr lang="en-US" sz="2400" dirty="0" smtClean="0">
                <a:solidFill>
                  <a:schemeClr val="accent6">
                    <a:lumMod val="75000"/>
                  </a:schemeClr>
                </a:solidFill>
              </a:rPr>
              <a:t>adrenal glands which produce adrenaline.</a:t>
            </a:r>
          </a:p>
          <a:p>
            <a:pPr marL="109728" indent="0" eaLnBrk="1" fontAlgn="auto" hangingPunct="1">
              <a:spcAft>
                <a:spcPts val="0"/>
              </a:spcAft>
              <a:buFont typeface="Arial" charset="0"/>
              <a:buNone/>
              <a:defRPr/>
            </a:pPr>
            <a:endParaRPr lang="en-US" dirty="0" smtClean="0">
              <a:solidFill>
                <a:schemeClr val="accent5">
                  <a:lumMod val="75000"/>
                </a:schemeClr>
              </a:solidFill>
            </a:endParaRPr>
          </a:p>
          <a:p>
            <a:pPr marL="365760" indent="-256032" eaLnBrk="1" fontAlgn="auto" hangingPunct="1">
              <a:spcAft>
                <a:spcPts val="0"/>
              </a:spcAft>
              <a:buFont typeface="Wingdings 3"/>
              <a:buChar char=""/>
              <a:defRPr/>
            </a:pPr>
            <a:endParaRPr lang="en-US" dirty="0">
              <a:solidFill>
                <a:schemeClr val="accent4">
                  <a:lumMod val="75000"/>
                </a:schemeClr>
              </a:solidFill>
            </a:endParaRPr>
          </a:p>
          <a:p>
            <a:pPr marL="365760" indent="-256032" eaLnBrk="1" fontAlgn="auto" hangingPunct="1">
              <a:spcAft>
                <a:spcPts val="0"/>
              </a:spcAft>
              <a:buFont typeface="Wingdings 3"/>
              <a:buChar char=""/>
              <a:defRPr/>
            </a:pPr>
            <a:endParaRPr lang="en-US" dirty="0">
              <a:solidFill>
                <a:schemeClr val="accent5">
                  <a:lumMod val="75000"/>
                </a:schemeClr>
              </a:solidFill>
            </a:endParaRP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40</a:t>
            </a:r>
            <a:endParaRPr lang="en-US" sz="1000" b="1"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smtClean="0">
                <a:solidFill>
                  <a:schemeClr val="accent6">
                    <a:lumMod val="75000"/>
                  </a:schemeClr>
                </a:solidFill>
              </a:rPr>
              <a:t>Sympathetic Nervous System</a:t>
            </a:r>
          </a:p>
        </p:txBody>
      </p:sp>
      <p:sp>
        <p:nvSpPr>
          <p:cNvPr id="146435" name="Content Placeholder 2"/>
          <p:cNvSpPr>
            <a:spLocks noGrp="1"/>
          </p:cNvSpPr>
          <p:nvPr>
            <p:ph idx="1"/>
          </p:nvPr>
        </p:nvSpPr>
        <p:spPr/>
        <p:txBody>
          <a:bodyPr/>
          <a:lstStyle/>
          <a:p>
            <a:r>
              <a:rPr lang="en-US" sz="4000" dirty="0" smtClean="0">
                <a:solidFill>
                  <a:srgbClr val="139D41"/>
                </a:solidFill>
              </a:rPr>
              <a:t>HPA operates below conscious thought.</a:t>
            </a:r>
          </a:p>
          <a:p>
            <a:r>
              <a:rPr lang="en-US" sz="4000" dirty="0" smtClean="0">
                <a:solidFill>
                  <a:srgbClr val="FF0000"/>
                </a:solidFill>
              </a:rPr>
              <a:t>HPA ties into the amygdala, a part of the limbic system thought to be directly responsible for emotional reactions.</a:t>
            </a: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40</a:t>
            </a:r>
            <a:endParaRPr lang="en-US" sz="1000" b="1"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dirty="0" smtClean="0">
                <a:solidFill>
                  <a:srgbClr val="00B050"/>
                </a:solidFill>
              </a:rPr>
              <a:t>Parasympathetic Nervous System</a:t>
            </a:r>
            <a:endParaRPr lang="en-US" dirty="0" smtClean="0"/>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sz="4000" dirty="0">
                <a:solidFill>
                  <a:schemeClr val="accent2">
                    <a:lumMod val="75000"/>
                  </a:schemeClr>
                </a:solidFill>
              </a:rPr>
              <a:t>The SNS is the warrior, the PSNS is the peacemaker.</a:t>
            </a:r>
          </a:p>
          <a:p>
            <a:pPr marL="365760" indent="-256032" eaLnBrk="1" fontAlgn="auto" hangingPunct="1">
              <a:spcAft>
                <a:spcPts val="0"/>
              </a:spcAft>
              <a:buFont typeface="Wingdings 3"/>
              <a:buChar char=""/>
              <a:defRPr/>
            </a:pPr>
            <a:r>
              <a:rPr lang="en-US" sz="4000" dirty="0"/>
              <a:t>Dominant chemical is Oxytocin which acts as the “anti-stress”. </a:t>
            </a:r>
          </a:p>
          <a:p>
            <a:pPr marL="365760" indent="-256032" eaLnBrk="1" fontAlgn="auto" hangingPunct="1">
              <a:spcAft>
                <a:spcPts val="0"/>
              </a:spcAft>
              <a:buFont typeface="Wingdings 3"/>
              <a:buChar char=""/>
              <a:defRPr/>
            </a:pPr>
            <a:r>
              <a:rPr lang="en-US" sz="4000" dirty="0">
                <a:solidFill>
                  <a:schemeClr val="accent2">
                    <a:lumMod val="75000"/>
                  </a:schemeClr>
                </a:solidFill>
              </a:rPr>
              <a:t>Stress of any kind stimulates the PSNS into action.</a:t>
            </a: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40</a:t>
            </a:r>
            <a:endParaRPr lang="en-US" sz="1000" b="1"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39D41"/>
                </a:solidFill>
              </a:rPr>
              <a:t>PSNS </a:t>
            </a:r>
            <a:r>
              <a:rPr lang="en-US" dirty="0" err="1" smtClean="0">
                <a:solidFill>
                  <a:srgbClr val="139D41"/>
                </a:solidFill>
              </a:rPr>
              <a:t>vs</a:t>
            </a:r>
            <a:r>
              <a:rPr lang="en-US" dirty="0" smtClean="0">
                <a:solidFill>
                  <a:srgbClr val="139D41"/>
                </a:solidFill>
              </a:rPr>
              <a:t> SNS</a:t>
            </a:r>
            <a:endParaRPr lang="en-US" dirty="0">
              <a:solidFill>
                <a:srgbClr val="139D41"/>
              </a:solidFill>
            </a:endParaRPr>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dirty="0"/>
              <a:t>SNS is the accelerator: PSNS is the brakes.</a:t>
            </a:r>
          </a:p>
          <a:p>
            <a:pPr marL="365760" indent="-256032" eaLnBrk="1" fontAlgn="auto" hangingPunct="1">
              <a:spcAft>
                <a:spcPts val="0"/>
              </a:spcAft>
              <a:buFont typeface="Wingdings 3"/>
              <a:buChar char=""/>
              <a:defRPr/>
            </a:pPr>
            <a:r>
              <a:rPr lang="en-US" dirty="0"/>
              <a:t>SNS is dominant during the day. </a:t>
            </a:r>
            <a:endParaRPr lang="en-US" dirty="0" smtClean="0"/>
          </a:p>
          <a:p>
            <a:pPr marL="365760" indent="-256032" eaLnBrk="1" fontAlgn="auto" hangingPunct="1">
              <a:spcAft>
                <a:spcPts val="0"/>
              </a:spcAft>
              <a:buFont typeface="Wingdings 3"/>
              <a:buChar char=""/>
              <a:defRPr/>
            </a:pPr>
            <a:r>
              <a:rPr lang="en-US" dirty="0" smtClean="0"/>
              <a:t>PSNS kicks in during </a:t>
            </a:r>
            <a:r>
              <a:rPr lang="en-US" dirty="0"/>
              <a:t>the evening when </a:t>
            </a:r>
            <a:r>
              <a:rPr lang="en-US" dirty="0" smtClean="0"/>
              <a:t>we </a:t>
            </a:r>
            <a:r>
              <a:rPr lang="en-US" dirty="0"/>
              <a:t>are safe at </a:t>
            </a:r>
            <a:r>
              <a:rPr lang="en-US" dirty="0" smtClean="0"/>
              <a:t>home and </a:t>
            </a:r>
            <a:r>
              <a:rPr lang="en-US" dirty="0"/>
              <a:t>prepares for a good night’s sleep</a:t>
            </a:r>
            <a:r>
              <a:rPr lang="en-US" dirty="0" smtClean="0"/>
              <a:t>.</a:t>
            </a:r>
          </a:p>
          <a:p>
            <a:pPr marL="109728" indent="0" eaLnBrk="1" fontAlgn="auto" hangingPunct="1">
              <a:spcAft>
                <a:spcPts val="0"/>
              </a:spcAft>
              <a:buNone/>
              <a:defRPr/>
            </a:pPr>
            <a:r>
              <a:rPr lang="en-US" dirty="0" smtClean="0"/>
              <a:t>Discussion Question:</a:t>
            </a:r>
            <a:endParaRPr lang="en-US" dirty="0"/>
          </a:p>
          <a:p>
            <a:pPr marL="109728" indent="0" eaLnBrk="1" fontAlgn="auto" hangingPunct="1">
              <a:spcAft>
                <a:spcPts val="0"/>
              </a:spcAft>
              <a:buNone/>
              <a:defRPr/>
            </a:pPr>
            <a:r>
              <a:rPr lang="en-US" sz="2800" dirty="0"/>
              <a:t>How does this apply to a home of family violence?</a:t>
            </a:r>
          </a:p>
          <a:p>
            <a:endParaRPr lang="en-US" dirty="0"/>
          </a:p>
        </p:txBody>
      </p:sp>
    </p:spTree>
    <p:extLst>
      <p:ext uri="{BB962C8B-B14F-4D97-AF65-F5344CB8AC3E}">
        <p14:creationId xmlns:p14="http://schemas.microsoft.com/office/powerpoint/2010/main" val="4244193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buNone/>
            </a:pPr>
            <a:endParaRPr lang="en-US" dirty="0" smtClean="0"/>
          </a:p>
          <a:p>
            <a:pPr marL="0" indent="0">
              <a:buNone/>
            </a:pPr>
            <a:r>
              <a:rPr lang="en-US" sz="4800" dirty="0" smtClean="0"/>
              <a:t>   The Incidence and </a:t>
            </a:r>
            <a:r>
              <a:rPr lang="en-US" sz="4800" dirty="0"/>
              <a:t>Effects </a:t>
            </a:r>
            <a:r>
              <a:rPr lang="en-US" sz="4800" dirty="0" smtClean="0"/>
              <a:t>of </a:t>
            </a:r>
          </a:p>
          <a:p>
            <a:pPr marL="0" indent="0">
              <a:buNone/>
            </a:pPr>
            <a:r>
              <a:rPr lang="en-US" sz="4800" dirty="0" smtClean="0"/>
              <a:t>     </a:t>
            </a:r>
            <a:r>
              <a:rPr lang="en-US" sz="5400" dirty="0" smtClean="0"/>
              <a:t>Child Abuse and Neglect</a:t>
            </a:r>
          </a:p>
          <a:p>
            <a:pPr marL="0" indent="0">
              <a:buNone/>
            </a:pPr>
            <a:r>
              <a:rPr lang="en-US" sz="5400" dirty="0"/>
              <a:t> </a:t>
            </a:r>
            <a:r>
              <a:rPr lang="en-US" sz="5400" dirty="0" smtClean="0"/>
              <a:t>                    </a:t>
            </a:r>
            <a:r>
              <a:rPr lang="en-US" sz="1000" dirty="0" smtClean="0"/>
              <a:t> </a:t>
            </a:r>
            <a:r>
              <a:rPr lang="en-US" sz="5400" dirty="0" smtClean="0"/>
              <a:t>  </a:t>
            </a:r>
          </a:p>
          <a:p>
            <a:pPr marL="0" indent="0">
              <a:buNone/>
            </a:pPr>
            <a:r>
              <a:rPr lang="en-US" sz="1200" dirty="0"/>
              <a:t> </a:t>
            </a:r>
            <a:r>
              <a:rPr lang="en-US" sz="1200" dirty="0" smtClean="0"/>
              <a:t>                                                                                                                                                                                                                  </a:t>
            </a:r>
          </a:p>
          <a:p>
            <a:pPr marL="0" indent="0">
              <a:buNone/>
            </a:pPr>
            <a:endParaRPr lang="en-US" sz="1200" dirty="0"/>
          </a:p>
          <a:p>
            <a:pPr marL="0" indent="0">
              <a:buNone/>
            </a:pPr>
            <a:endParaRPr lang="en-US" sz="1200" dirty="0" smtClean="0"/>
          </a:p>
          <a:p>
            <a:pPr marL="0" indent="0">
              <a:buNone/>
            </a:pPr>
            <a:r>
              <a:rPr lang="en-US" sz="1200" dirty="0"/>
              <a:t> </a:t>
            </a:r>
            <a:r>
              <a:rPr lang="en-US" sz="1200" dirty="0" smtClean="0"/>
              <a:t>                                                                                                                                                                                                                   </a:t>
            </a:r>
            <a:endParaRPr lang="en-US" sz="1200" dirty="0" smtClean="0"/>
          </a:p>
          <a:p>
            <a:pPr marL="0" indent="0" algn="r">
              <a:buNone/>
            </a:pPr>
            <a:endParaRPr lang="en-US" sz="1000" dirty="0" smtClean="0"/>
          </a:p>
          <a:p>
            <a:pPr marL="0" indent="0" algn="r">
              <a:buNone/>
            </a:pPr>
            <a:endParaRPr lang="en-US" sz="1000" dirty="0"/>
          </a:p>
          <a:p>
            <a:pPr marL="0" indent="0" algn="r">
              <a:buNone/>
            </a:pPr>
            <a:r>
              <a:rPr lang="en-US" sz="1000" dirty="0" smtClean="0"/>
              <a:t> </a:t>
            </a:r>
            <a:r>
              <a:rPr lang="en-US" sz="1000" b="1" dirty="0"/>
              <a:t>P. 9</a:t>
            </a:r>
          </a:p>
          <a:p>
            <a:pPr marL="0" indent="0" algn="r">
              <a:buNone/>
            </a:pPr>
            <a:endParaRPr lang="en-US" sz="1200" dirty="0" smtClean="0"/>
          </a:p>
        </p:txBody>
      </p:sp>
    </p:spTree>
    <p:extLst>
      <p:ext uri="{BB962C8B-B14F-4D97-AF65-F5344CB8AC3E}">
        <p14:creationId xmlns:p14="http://schemas.microsoft.com/office/powerpoint/2010/main" val="983747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60000"/>
                    <a:lumOff val="40000"/>
                  </a:schemeClr>
                </a:solidFill>
              </a:rPr>
              <a:t>Research on the effects of Positive and Negative Nurturing</a:t>
            </a:r>
            <a:endParaRPr lang="en-US" dirty="0"/>
          </a:p>
        </p:txBody>
      </p:sp>
      <p:sp>
        <p:nvSpPr>
          <p:cNvPr id="3" name="Content Placeholder 2"/>
          <p:cNvSpPr>
            <a:spLocks noGrp="1"/>
          </p:cNvSpPr>
          <p:nvPr>
            <p:ph idx="1"/>
          </p:nvPr>
        </p:nvSpPr>
        <p:spPr>
          <a:xfrm>
            <a:off x="457200" y="1600200"/>
            <a:ext cx="8229600" cy="4876800"/>
          </a:xfrm>
        </p:spPr>
        <p:txBody>
          <a:bodyPr/>
          <a:lstStyle/>
          <a:p>
            <a:pPr eaLnBrk="1" hangingPunct="1">
              <a:buFont typeface="Wingdings 3" pitchFamily="18" charset="2"/>
              <a:buNone/>
            </a:pPr>
            <a:r>
              <a:rPr lang="en-US" sz="5400" dirty="0">
                <a:solidFill>
                  <a:srgbClr val="00B050"/>
                </a:solidFill>
              </a:rPr>
              <a:t>Positive</a:t>
            </a:r>
            <a:r>
              <a:rPr lang="en-US" sz="3600" dirty="0"/>
              <a:t>, </a:t>
            </a:r>
            <a:r>
              <a:rPr lang="en-US" dirty="0"/>
              <a:t>healthy nurturing in childhood is related to subsequent healthy lifestyles</a:t>
            </a:r>
          </a:p>
          <a:p>
            <a:pPr eaLnBrk="1" hangingPunct="1">
              <a:buFont typeface="Wingdings 3" pitchFamily="18" charset="2"/>
              <a:buNone/>
            </a:pPr>
            <a:r>
              <a:rPr lang="en-US" sz="5400" dirty="0"/>
              <a:t> </a:t>
            </a:r>
            <a:r>
              <a:rPr lang="en-US" sz="5400" dirty="0">
                <a:solidFill>
                  <a:srgbClr val="FF0000"/>
                </a:solidFill>
              </a:rPr>
              <a:t>Negative</a:t>
            </a:r>
            <a:r>
              <a:rPr lang="en-US" sz="4000" dirty="0"/>
              <a:t>, </a:t>
            </a:r>
            <a:r>
              <a:rPr lang="en-US" dirty="0"/>
              <a:t>unhealthy nurturing in childhood is related to subsequent unhealthy lifestyles</a:t>
            </a:r>
            <a:r>
              <a:rPr lang="en-US" dirty="0" smtClean="0"/>
              <a:t>.</a:t>
            </a:r>
          </a:p>
          <a:p>
            <a:pPr eaLnBrk="1" hangingPunct="1">
              <a:buFont typeface="Wingdings 3" pitchFamily="18" charset="2"/>
              <a:buNone/>
            </a:pPr>
            <a:endParaRPr lang="en-US" dirty="0"/>
          </a:p>
          <a:p>
            <a:pPr eaLnBrk="1" hangingPunct="1">
              <a:buFont typeface="Wingdings 3" pitchFamily="18" charset="2"/>
              <a:buNone/>
            </a:pPr>
            <a:endParaRPr lang="en-US" dirty="0" smtClean="0"/>
          </a:p>
          <a:p>
            <a:pPr algn="r" eaLnBrk="1" hangingPunct="1">
              <a:buFont typeface="Wingdings 3" pitchFamily="18" charset="2"/>
              <a:buNone/>
            </a:pPr>
            <a:endParaRPr lang="en-US" sz="1000" b="1" dirty="0" smtClean="0"/>
          </a:p>
          <a:p>
            <a:pPr algn="r" eaLnBrk="1" hangingPunct="1">
              <a:buFont typeface="Wingdings 3" pitchFamily="18" charset="2"/>
              <a:buNone/>
            </a:pPr>
            <a:r>
              <a:rPr lang="en-US" sz="1000" b="1" dirty="0" smtClean="0"/>
              <a:t>P. 11</a:t>
            </a:r>
            <a:endParaRPr lang="en-US" sz="1000" b="1" dirty="0"/>
          </a:p>
          <a:p>
            <a:endParaRPr lang="en-US" dirty="0"/>
          </a:p>
        </p:txBody>
      </p:sp>
    </p:spTree>
    <p:extLst>
      <p:ext uri="{BB962C8B-B14F-4D97-AF65-F5344CB8AC3E}">
        <p14:creationId xmlns:p14="http://schemas.microsoft.com/office/powerpoint/2010/main" val="11948162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dirty="0" smtClean="0">
                <a:solidFill>
                  <a:srgbClr val="0070C0"/>
                </a:solidFill>
              </a:rPr>
              <a:t>Ontogeny Recapitulates Phylogeny</a:t>
            </a:r>
            <a:endParaRPr lang="en-US" dirty="0" smtClean="0"/>
          </a:p>
        </p:txBody>
      </p:sp>
      <p:sp>
        <p:nvSpPr>
          <p:cNvPr id="3" name="Content Placeholder 2"/>
          <p:cNvSpPr>
            <a:spLocks noGrp="1"/>
          </p:cNvSpPr>
          <p:nvPr>
            <p:ph idx="1"/>
          </p:nvPr>
        </p:nvSpPr>
        <p:spPr/>
        <p:txBody>
          <a:bodyPr/>
          <a:lstStyle/>
          <a:p>
            <a:pPr marL="109728" indent="0" eaLnBrk="1" fontAlgn="auto" hangingPunct="1">
              <a:spcAft>
                <a:spcPts val="0"/>
              </a:spcAft>
              <a:buFont typeface="Wingdings 3"/>
              <a:buNone/>
              <a:defRPr/>
            </a:pPr>
            <a:r>
              <a:rPr lang="en-US" dirty="0">
                <a:solidFill>
                  <a:srgbClr val="139D41"/>
                </a:solidFill>
                <a:latin typeface="Verdana"/>
              </a:rPr>
              <a:t>Some scientists claimed that ontogeny recapitulates phylogeny (ORP). </a:t>
            </a:r>
          </a:p>
          <a:p>
            <a:pPr marL="109728" indent="0" eaLnBrk="1" fontAlgn="auto" hangingPunct="1">
              <a:spcAft>
                <a:spcPts val="0"/>
              </a:spcAft>
              <a:buFont typeface="Wingdings 3"/>
              <a:buNone/>
              <a:defRPr/>
            </a:pPr>
            <a:endParaRPr lang="en-US" dirty="0">
              <a:solidFill>
                <a:srgbClr val="139D41"/>
              </a:solidFill>
              <a:latin typeface="Verdana"/>
            </a:endParaRPr>
          </a:p>
          <a:p>
            <a:pPr marL="109728" indent="0" eaLnBrk="1" fontAlgn="auto" hangingPunct="1">
              <a:spcAft>
                <a:spcPts val="0"/>
              </a:spcAft>
              <a:buFont typeface="Wingdings 3"/>
              <a:buNone/>
              <a:defRPr/>
            </a:pPr>
            <a:r>
              <a:rPr lang="en-US" dirty="0">
                <a:solidFill>
                  <a:srgbClr val="139D41"/>
                </a:solidFill>
                <a:latin typeface="Verdana"/>
              </a:rPr>
              <a:t>This phrase suggests that an organism’s development will take it through each of the adult stages of its evolutionary history, or its phylogeny.</a:t>
            </a:r>
            <a:endParaRPr lang="en-US" dirty="0">
              <a:solidFill>
                <a:srgbClr val="139D41"/>
              </a:solidFill>
            </a:endParaRPr>
          </a:p>
          <a:p>
            <a:pP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40</a:t>
            </a:r>
            <a:endParaRPr lang="en-US" sz="1000" b="1"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304800" y="274638"/>
            <a:ext cx="8382000" cy="4906962"/>
          </a:xfrm>
        </p:spPr>
        <p:txBody>
          <a:bodyPr/>
          <a:lstStyle/>
          <a:p>
            <a:pPr eaLnBrk="1" hangingPunct="1"/>
            <a:r>
              <a:rPr lang="en-US" sz="4000" dirty="0" smtClean="0"/>
              <a:t>Chapter </a:t>
            </a:r>
            <a:r>
              <a:rPr lang="en-US" sz="4000" dirty="0"/>
              <a:t>4</a:t>
            </a:r>
            <a:r>
              <a:rPr lang="en-US" sz="4000" dirty="0" smtClean="0"/>
              <a:t/>
            </a:r>
            <a:br>
              <a:rPr lang="en-US" sz="4000" dirty="0" smtClean="0"/>
            </a:br>
            <a:r>
              <a:rPr lang="en-US" sz="4000" dirty="0" smtClean="0"/>
              <a:t>Chemistry of the Brain   </a:t>
            </a:r>
          </a:p>
        </p:txBody>
      </p:sp>
      <p:sp>
        <p:nvSpPr>
          <p:cNvPr id="3" name="Rectangle 2"/>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EB3D94"/>
                </a:solidFill>
              </a:rPr>
              <a:t>Chemistry of the Brain Neurotransmitters</a:t>
            </a:r>
            <a:endParaRPr lang="en-US" dirty="0">
              <a:solidFill>
                <a:srgbClr val="EB3D94"/>
              </a:solidFill>
            </a:endParaRPr>
          </a:p>
        </p:txBody>
      </p:sp>
      <p:sp>
        <p:nvSpPr>
          <p:cNvPr id="2" name="Content Placeholder 1"/>
          <p:cNvSpPr>
            <a:spLocks noGrp="1"/>
          </p:cNvSpPr>
          <p:nvPr>
            <p:ph idx="1"/>
          </p:nvPr>
        </p:nvSpPr>
        <p:spPr>
          <a:xfrm>
            <a:off x="457200" y="1722438"/>
            <a:ext cx="8229600" cy="4525962"/>
          </a:xfrm>
        </p:spPr>
        <p:txBody>
          <a:bodyPr rtlCol="0">
            <a:normAutofit/>
          </a:bodyPr>
          <a:lstStyle/>
          <a:p>
            <a:pPr marL="109728" indent="0" eaLnBrk="1" fontAlgn="auto" hangingPunct="1">
              <a:spcAft>
                <a:spcPts val="0"/>
              </a:spcAft>
              <a:buFont typeface="Wingdings 3" pitchFamily="18" charset="2"/>
              <a:buNone/>
              <a:defRPr/>
            </a:pPr>
            <a:r>
              <a:rPr lang="en-US" b="1" dirty="0">
                <a:solidFill>
                  <a:schemeClr val="bg2">
                    <a:lumMod val="50000"/>
                  </a:schemeClr>
                </a:solidFill>
              </a:rPr>
              <a:t>Neurotransmitters: </a:t>
            </a:r>
            <a:endParaRPr lang="en-US" b="1" dirty="0" smtClean="0">
              <a:solidFill>
                <a:schemeClr val="bg2">
                  <a:lumMod val="50000"/>
                </a:schemeClr>
              </a:solidFill>
            </a:endParaRPr>
          </a:p>
          <a:p>
            <a:pPr marL="109728" indent="0" eaLnBrk="1" fontAlgn="auto" hangingPunct="1">
              <a:spcAft>
                <a:spcPts val="0"/>
              </a:spcAft>
              <a:buFont typeface="Wingdings 3" pitchFamily="18" charset="2"/>
              <a:buNone/>
              <a:defRPr/>
            </a:pPr>
            <a:endParaRPr lang="en-US" sz="1200" b="1" dirty="0" smtClean="0">
              <a:solidFill>
                <a:schemeClr val="bg2">
                  <a:lumMod val="50000"/>
                </a:schemeClr>
              </a:solidFill>
            </a:endParaRPr>
          </a:p>
          <a:p>
            <a:pPr marL="365760" indent="-256032" eaLnBrk="1" fontAlgn="auto" hangingPunct="1">
              <a:spcAft>
                <a:spcPts val="0"/>
              </a:spcAft>
              <a:buFont typeface="Wingdings 3"/>
              <a:buChar char=""/>
              <a:defRPr/>
            </a:pPr>
            <a:r>
              <a:rPr lang="en-US" dirty="0" smtClean="0"/>
              <a:t>Chemicals </a:t>
            </a:r>
            <a:r>
              <a:rPr lang="en-US" dirty="0"/>
              <a:t>that help regulate the electrical signals between </a:t>
            </a:r>
            <a:r>
              <a:rPr lang="en-US" dirty="0" smtClean="0"/>
              <a:t>nerve </a:t>
            </a:r>
            <a:r>
              <a:rPr lang="en-US" dirty="0"/>
              <a:t>cells and the brain</a:t>
            </a:r>
            <a:r>
              <a:rPr lang="en-US" dirty="0" smtClean="0"/>
              <a:t>.</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r>
              <a:rPr lang="en-US" dirty="0" smtClean="0">
                <a:solidFill>
                  <a:schemeClr val="accent3">
                    <a:lumMod val="75000"/>
                  </a:schemeClr>
                </a:solidFill>
              </a:rPr>
              <a:t>N.T.s travel across synapses in neurons.</a:t>
            </a:r>
          </a:p>
          <a:p>
            <a:pPr marL="109728" indent="0" eaLnBrk="1" fontAlgn="auto" hangingPunct="1">
              <a:spcAft>
                <a:spcPts val="0"/>
              </a:spcAft>
              <a:buFont typeface="Arial" charset="0"/>
              <a:buNone/>
              <a:defRPr/>
            </a:pPr>
            <a:endParaRPr lang="en-US" dirty="0"/>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dirty="0" smtClean="0"/>
              <a:t>Chemistry of the Brain</a:t>
            </a:r>
            <a:br>
              <a:rPr lang="en-US" dirty="0" smtClean="0"/>
            </a:br>
            <a:r>
              <a:rPr lang="en-US" dirty="0" smtClean="0"/>
              <a:t>Hormones</a:t>
            </a:r>
          </a:p>
        </p:txBody>
      </p:sp>
      <p:sp>
        <p:nvSpPr>
          <p:cNvPr id="151555" name="Content Placeholder 2"/>
          <p:cNvSpPr>
            <a:spLocks noGrp="1"/>
          </p:cNvSpPr>
          <p:nvPr>
            <p:ph idx="1"/>
          </p:nvPr>
        </p:nvSpPr>
        <p:spPr/>
        <p:txBody>
          <a:bodyPr/>
          <a:lstStyle/>
          <a:p>
            <a:pPr marL="107950" indent="0" eaLnBrk="1" hangingPunct="1">
              <a:buFont typeface="Wingdings 3" pitchFamily="18" charset="2"/>
              <a:buNone/>
            </a:pPr>
            <a:r>
              <a:rPr lang="en-US" sz="2800" dirty="0" smtClean="0">
                <a:solidFill>
                  <a:srgbClr val="00B050"/>
                </a:solidFill>
              </a:rPr>
              <a:t>The endocrine system is a system of glands, each of which secretes a type of hormone directly into the bloodstream to regulate the body.</a:t>
            </a:r>
          </a:p>
          <a:p>
            <a:pPr marL="107950" indent="0" eaLnBrk="1" hangingPunct="1">
              <a:buFont typeface="Wingdings 3" pitchFamily="18" charset="2"/>
              <a:buNone/>
            </a:pPr>
            <a:endParaRPr lang="en-US" sz="2800" dirty="0" smtClean="0">
              <a:solidFill>
                <a:srgbClr val="00B050"/>
              </a:solidFill>
            </a:endParaRPr>
          </a:p>
          <a:p>
            <a:pPr marL="107950" indent="0" eaLnBrk="1" hangingPunct="1">
              <a:buFont typeface="Wingdings 3" pitchFamily="18" charset="2"/>
              <a:buNone/>
            </a:pPr>
            <a:r>
              <a:rPr lang="en-US" sz="2800" dirty="0" smtClean="0">
                <a:solidFill>
                  <a:srgbClr val="C00000"/>
                </a:solidFill>
              </a:rPr>
              <a:t>Hormones travel across the blood stream.</a:t>
            </a:r>
          </a:p>
          <a:p>
            <a:pPr marL="107950" indent="0" eaLnBrk="1" hangingPunct="1">
              <a:buFont typeface="Wingdings 3" pitchFamily="18" charset="2"/>
              <a:buNone/>
            </a:pPr>
            <a:endParaRPr lang="en-US" sz="2800" dirty="0" smtClean="0">
              <a:solidFill>
                <a:srgbClr val="00B050"/>
              </a:solidFill>
            </a:endParaRPr>
          </a:p>
          <a:p>
            <a:pPr marL="107950" indent="0" eaLnBrk="1" hangingPunct="1">
              <a:buFont typeface="Wingdings 3" pitchFamily="18" charset="2"/>
              <a:buNone/>
            </a:pPr>
            <a:r>
              <a:rPr lang="en-US" sz="2800" dirty="0" smtClean="0">
                <a:solidFill>
                  <a:srgbClr val="0070C0"/>
                </a:solidFill>
              </a:rPr>
              <a:t>Hormones regulate various human functions including metabolism, growth and development, tissue function and mood.</a:t>
            </a:r>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2"/>
          <p:cNvSpPr>
            <a:spLocks noGrp="1"/>
          </p:cNvSpPr>
          <p:nvPr>
            <p:ph type="title"/>
          </p:nvPr>
        </p:nvSpPr>
        <p:spPr/>
        <p:txBody>
          <a:bodyPr/>
          <a:lstStyle/>
          <a:p>
            <a:pPr eaLnBrk="1" hangingPunct="1"/>
            <a:r>
              <a:rPr lang="en-US" dirty="0" smtClean="0"/>
              <a:t> </a:t>
            </a:r>
            <a:r>
              <a:rPr lang="en-US" dirty="0" smtClean="0">
                <a:solidFill>
                  <a:srgbClr val="EB3D94"/>
                </a:solidFill>
              </a:rPr>
              <a:t>Common Neurotransmitters</a:t>
            </a:r>
          </a:p>
        </p:txBody>
      </p:sp>
      <p:sp>
        <p:nvSpPr>
          <p:cNvPr id="72706" name="Content Placeholder 1"/>
          <p:cNvSpPr>
            <a:spLocks noGrp="1"/>
          </p:cNvSpPr>
          <p:nvPr>
            <p:ph idx="1"/>
          </p:nvPr>
        </p:nvSpPr>
        <p:spPr>
          <a:xfrm>
            <a:off x="381000" y="1570038"/>
            <a:ext cx="8229600" cy="4525962"/>
          </a:xfrm>
        </p:spPr>
        <p:txBody>
          <a:bodyPr rtlCol="0">
            <a:normAutofit lnSpcReduction="10000"/>
          </a:bodyPr>
          <a:lstStyle/>
          <a:p>
            <a:pPr eaLnBrk="1" fontAlgn="auto" hangingPunct="1">
              <a:spcAft>
                <a:spcPts val="0"/>
              </a:spcAft>
              <a:defRPr/>
            </a:pPr>
            <a:r>
              <a:rPr lang="en-US" b="1" dirty="0" smtClean="0">
                <a:solidFill>
                  <a:srgbClr val="FF0000"/>
                </a:solidFill>
              </a:rPr>
              <a:t>Dopamine: </a:t>
            </a:r>
            <a:r>
              <a:rPr lang="en-US" dirty="0" smtClean="0">
                <a:solidFill>
                  <a:srgbClr val="7030A0"/>
                </a:solidFill>
              </a:rPr>
              <a:t>motivating neurotransmitter associated with attention; infatuation; pleasure-reward, motivation, and concentration.</a:t>
            </a:r>
          </a:p>
          <a:p>
            <a:pPr eaLnBrk="1" fontAlgn="auto" hangingPunct="1">
              <a:spcAft>
                <a:spcPts val="0"/>
              </a:spcAft>
              <a:defRPr/>
            </a:pPr>
            <a:endParaRPr lang="en-US" dirty="0" smtClean="0">
              <a:solidFill>
                <a:srgbClr val="7030A0"/>
              </a:solidFill>
            </a:endParaRPr>
          </a:p>
          <a:p>
            <a:pPr eaLnBrk="1" fontAlgn="auto" hangingPunct="1">
              <a:spcAft>
                <a:spcPts val="0"/>
              </a:spcAft>
              <a:defRPr/>
            </a:pPr>
            <a:r>
              <a:rPr lang="en-US" b="1" dirty="0" smtClean="0">
                <a:solidFill>
                  <a:srgbClr val="139D41"/>
                </a:solidFill>
              </a:rPr>
              <a:t>Adrenaline: </a:t>
            </a:r>
            <a:r>
              <a:rPr lang="en-US" dirty="0" smtClean="0">
                <a:solidFill>
                  <a:srgbClr val="0070C0"/>
                </a:solidFill>
              </a:rPr>
              <a:t>also called epinephrine. A neurotransmitter and hormone produced by the adrenal gland that is associated with sympathetic arousal.</a:t>
            </a:r>
          </a:p>
          <a:p>
            <a:pPr eaLnBrk="1" fontAlgn="auto" hangingPunct="1">
              <a:spcAft>
                <a:spcPts val="0"/>
              </a:spcAft>
              <a:buFont typeface="Arial" pitchFamily="34" charset="0"/>
              <a:buChar char="•"/>
              <a:defRPr/>
            </a:pPr>
            <a:endParaRPr lang="en-US" dirty="0" smtClean="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p:nvPr>
        </p:nvSpPr>
        <p:spPr/>
        <p:txBody>
          <a:bodyPr/>
          <a:lstStyle/>
          <a:p>
            <a:pPr eaLnBrk="1" hangingPunct="1"/>
            <a:r>
              <a:rPr lang="en-US" dirty="0" smtClean="0"/>
              <a:t>   </a:t>
            </a:r>
            <a:r>
              <a:rPr lang="en-US" dirty="0" smtClean="0">
                <a:solidFill>
                  <a:srgbClr val="EB3D94"/>
                </a:solidFill>
              </a:rPr>
              <a:t>Common Neurotransmitters</a:t>
            </a:r>
          </a:p>
        </p:txBody>
      </p:sp>
      <p:sp>
        <p:nvSpPr>
          <p:cNvPr id="153603" name="Content Placeholder 1"/>
          <p:cNvSpPr>
            <a:spLocks noGrp="1"/>
          </p:cNvSpPr>
          <p:nvPr>
            <p:ph idx="1"/>
          </p:nvPr>
        </p:nvSpPr>
        <p:spPr/>
        <p:txBody>
          <a:bodyPr/>
          <a:lstStyle/>
          <a:p>
            <a:pPr eaLnBrk="1" hangingPunct="1"/>
            <a:r>
              <a:rPr lang="en-US" b="1" dirty="0" smtClean="0">
                <a:solidFill>
                  <a:srgbClr val="00B050"/>
                </a:solidFill>
              </a:rPr>
              <a:t>Serotonin: </a:t>
            </a:r>
            <a:r>
              <a:rPr lang="en-US" dirty="0" smtClean="0">
                <a:solidFill>
                  <a:srgbClr val="00B050"/>
                </a:solidFill>
              </a:rPr>
              <a:t>“feel good” chemical produced by the midbrain and brain stem. A natural anti-depressant will raise and fall. </a:t>
            </a:r>
          </a:p>
          <a:p>
            <a:pPr eaLnBrk="1" hangingPunct="1"/>
            <a:endParaRPr lang="en-US" dirty="0" smtClean="0">
              <a:solidFill>
                <a:srgbClr val="00B050"/>
              </a:solidFill>
            </a:endParaRPr>
          </a:p>
          <a:p>
            <a:pPr lvl="2" eaLnBrk="1" hangingPunct="1"/>
            <a:r>
              <a:rPr lang="en-US" dirty="0" smtClean="0">
                <a:solidFill>
                  <a:srgbClr val="0070C0"/>
                </a:solidFill>
              </a:rPr>
              <a:t>Low levels are associated with depression, OCD, eating disorders, sleep disturbances.</a:t>
            </a:r>
          </a:p>
          <a:p>
            <a:pPr lvl="2" eaLnBrk="1" hangingPunct="1"/>
            <a:r>
              <a:rPr lang="en-US" dirty="0" smtClean="0"/>
              <a:t>Increased levels are associated with relaxation and sleep.</a:t>
            </a:r>
          </a:p>
          <a:p>
            <a:pPr lvl="2" eaLnBrk="1" hangingPunct="1"/>
            <a:r>
              <a:rPr lang="en-US" dirty="0" smtClean="0">
                <a:solidFill>
                  <a:srgbClr val="00B050"/>
                </a:solidFill>
              </a:rPr>
              <a:t>When serotonin metabolizes, melatonin results.</a:t>
            </a:r>
          </a:p>
          <a:p>
            <a:pPr eaLnBrk="1" hangingPunct="1"/>
            <a:endParaRPr lang="en-US" dirty="0" smtClean="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smtClean="0"/>
              <a:t>Common Neurotransmitters</a:t>
            </a:r>
          </a:p>
        </p:txBody>
      </p:sp>
      <p:sp>
        <p:nvSpPr>
          <p:cNvPr id="3" name="Content Placeholder 2"/>
          <p:cNvSpPr>
            <a:spLocks noGrp="1"/>
          </p:cNvSpPr>
          <p:nvPr>
            <p:ph idx="1"/>
          </p:nvPr>
        </p:nvSpPr>
        <p:spPr>
          <a:xfrm>
            <a:off x="533400" y="1371600"/>
            <a:ext cx="8153400" cy="4754563"/>
          </a:xfrm>
        </p:spPr>
        <p:txBody>
          <a:bodyPr/>
          <a:lstStyle/>
          <a:p>
            <a:pPr marL="109728" indent="0" eaLnBrk="1" fontAlgn="auto" hangingPunct="1">
              <a:spcAft>
                <a:spcPts val="0"/>
              </a:spcAft>
              <a:buFont typeface="Wingdings 3"/>
              <a:buNone/>
              <a:defRPr/>
            </a:pPr>
            <a:r>
              <a:rPr lang="en-US" b="1" dirty="0">
                <a:solidFill>
                  <a:srgbClr val="FF0000"/>
                </a:solidFill>
              </a:rPr>
              <a:t>Norepinephrine</a:t>
            </a:r>
            <a:r>
              <a:rPr lang="en-US" sz="2400" b="1" dirty="0">
                <a:solidFill>
                  <a:srgbClr val="FF0000"/>
                </a:solidFill>
              </a:rPr>
              <a:t> (noradrenaline</a:t>
            </a:r>
            <a:r>
              <a:rPr lang="en-US" sz="2400" b="1" dirty="0" smtClean="0">
                <a:solidFill>
                  <a:srgbClr val="FF0000"/>
                </a:solidFill>
              </a:rPr>
              <a:t>)</a:t>
            </a:r>
            <a:endParaRPr lang="en-US" sz="2400" b="1" dirty="0">
              <a:solidFill>
                <a:srgbClr val="FF0000"/>
              </a:solidFill>
            </a:endParaRPr>
          </a:p>
          <a:p>
            <a:pPr marL="365760" indent="-256032" eaLnBrk="1" fontAlgn="auto" hangingPunct="1">
              <a:spcAft>
                <a:spcPts val="0"/>
              </a:spcAft>
              <a:buFont typeface="Wingdings 3"/>
              <a:buChar char=""/>
              <a:defRPr/>
            </a:pPr>
            <a:r>
              <a:rPr lang="en-US" sz="2000" dirty="0">
                <a:solidFill>
                  <a:srgbClr val="139D41"/>
                </a:solidFill>
              </a:rPr>
              <a:t>Involved with mood, concentration and motivation; </a:t>
            </a:r>
          </a:p>
          <a:p>
            <a:pPr marL="365760" indent="-256032" eaLnBrk="1" fontAlgn="auto" hangingPunct="1">
              <a:spcAft>
                <a:spcPts val="0"/>
              </a:spcAft>
              <a:buFont typeface="Wingdings 3"/>
              <a:buChar char=""/>
              <a:defRPr/>
            </a:pPr>
            <a:r>
              <a:rPr lang="en-US" sz="2000" dirty="0">
                <a:solidFill>
                  <a:srgbClr val="0070C0"/>
                </a:solidFill>
              </a:rPr>
              <a:t>fixes information into long term memory</a:t>
            </a:r>
            <a:r>
              <a:rPr lang="en-US" sz="2000" dirty="0" smtClean="0">
                <a:solidFill>
                  <a:srgbClr val="0070C0"/>
                </a:solidFill>
              </a:rPr>
              <a:t>;</a:t>
            </a:r>
            <a:endParaRPr lang="en-US" sz="2000" dirty="0">
              <a:solidFill>
                <a:srgbClr val="0070C0"/>
              </a:solidFill>
            </a:endParaRPr>
          </a:p>
          <a:p>
            <a:pPr marL="365760" indent="-256032" eaLnBrk="1" fontAlgn="auto" hangingPunct="1">
              <a:spcAft>
                <a:spcPts val="0"/>
              </a:spcAft>
              <a:buFont typeface="Wingdings 3"/>
              <a:buChar char=""/>
              <a:defRPr/>
            </a:pPr>
            <a:r>
              <a:rPr lang="en-US" sz="2000" dirty="0">
                <a:solidFill>
                  <a:srgbClr val="139D41"/>
                </a:solidFill>
              </a:rPr>
              <a:t>helps establish new synapses associated with memory; </a:t>
            </a:r>
          </a:p>
          <a:p>
            <a:pPr marL="365760" indent="-256032" eaLnBrk="1" fontAlgn="auto" hangingPunct="1">
              <a:spcAft>
                <a:spcPts val="0"/>
              </a:spcAft>
              <a:buFont typeface="Wingdings 3"/>
              <a:buChar char=""/>
              <a:defRPr/>
            </a:pPr>
            <a:r>
              <a:rPr lang="en-US" sz="2000" dirty="0">
                <a:solidFill>
                  <a:srgbClr val="FF0000"/>
                </a:solidFill>
              </a:rPr>
              <a:t>released during traumatic events which explains why these events are so vividly remembered. </a:t>
            </a:r>
          </a:p>
          <a:p>
            <a:pPr marL="109728" indent="0" eaLnBrk="1" fontAlgn="auto" hangingPunct="1">
              <a:spcAft>
                <a:spcPts val="0"/>
              </a:spcAft>
              <a:buFont typeface="Wingdings 3"/>
              <a:buNone/>
              <a:defRPr/>
            </a:pPr>
            <a:r>
              <a:rPr lang="en-US" b="1" dirty="0">
                <a:solidFill>
                  <a:srgbClr val="FF0000"/>
                </a:solidFill>
              </a:rPr>
              <a:t>Endorphins: </a:t>
            </a:r>
            <a:r>
              <a:rPr lang="en-US" sz="2400" dirty="0" smtClean="0">
                <a:solidFill>
                  <a:srgbClr val="FF0000"/>
                </a:solidFill>
              </a:rPr>
              <a:t>Feel </a:t>
            </a:r>
            <a:r>
              <a:rPr lang="en-US" sz="2400" dirty="0">
                <a:solidFill>
                  <a:srgbClr val="FF0000"/>
                </a:solidFill>
              </a:rPr>
              <a:t>good brain </a:t>
            </a:r>
            <a:r>
              <a:rPr lang="en-US" sz="2400" dirty="0" smtClean="0">
                <a:solidFill>
                  <a:srgbClr val="FF0000"/>
                </a:solidFill>
              </a:rPr>
              <a:t>chemistry</a:t>
            </a:r>
          </a:p>
          <a:p>
            <a:pPr marL="365760" indent="-256032" eaLnBrk="1" fontAlgn="auto" hangingPunct="1">
              <a:spcAft>
                <a:spcPts val="0"/>
              </a:spcAft>
              <a:buFont typeface="Wingdings 3"/>
              <a:buChar char=""/>
              <a:defRPr/>
            </a:pPr>
            <a:r>
              <a:rPr lang="en-US" sz="2000" dirty="0" smtClean="0">
                <a:solidFill>
                  <a:srgbClr val="00B0F0"/>
                </a:solidFill>
              </a:rPr>
              <a:t>Meaning </a:t>
            </a:r>
            <a:r>
              <a:rPr lang="en-US" sz="2000" dirty="0">
                <a:solidFill>
                  <a:srgbClr val="00B0F0"/>
                </a:solidFill>
              </a:rPr>
              <a:t>“morphine within” the brain</a:t>
            </a:r>
            <a:r>
              <a:rPr lang="en-US" sz="2000" dirty="0" smtClean="0">
                <a:solidFill>
                  <a:srgbClr val="00B0F0"/>
                </a:solidFill>
              </a:rPr>
              <a:t>;</a:t>
            </a:r>
            <a:endParaRPr lang="en-US" sz="2000" dirty="0">
              <a:solidFill>
                <a:srgbClr val="00B0F0"/>
              </a:solidFill>
            </a:endParaRPr>
          </a:p>
          <a:p>
            <a:pPr marL="365760" indent="-256032" eaLnBrk="1" fontAlgn="auto" hangingPunct="1">
              <a:spcAft>
                <a:spcPts val="0"/>
              </a:spcAft>
              <a:buFont typeface="Wingdings 3"/>
              <a:buChar char=""/>
              <a:defRPr/>
            </a:pPr>
            <a:r>
              <a:rPr lang="en-US" sz="2000" dirty="0">
                <a:solidFill>
                  <a:srgbClr val="EB3D94"/>
                </a:solidFill>
              </a:rPr>
              <a:t>Serves as a tranquilizer and analgesic</a:t>
            </a:r>
            <a:r>
              <a:rPr lang="en-US" sz="2000" dirty="0" smtClean="0">
                <a:solidFill>
                  <a:srgbClr val="EB3D94"/>
                </a:solidFill>
              </a:rPr>
              <a:t>;</a:t>
            </a:r>
            <a:endParaRPr lang="en-US" sz="2000" dirty="0">
              <a:solidFill>
                <a:srgbClr val="00B0F0"/>
              </a:solidFill>
            </a:endParaRPr>
          </a:p>
          <a:p>
            <a:pPr marL="365760" indent="-256032" eaLnBrk="1" fontAlgn="auto" hangingPunct="1">
              <a:spcAft>
                <a:spcPts val="0"/>
              </a:spcAft>
              <a:buFont typeface="Wingdings 3"/>
              <a:buChar char=""/>
              <a:defRPr/>
            </a:pPr>
            <a:r>
              <a:rPr lang="en-US" sz="2000" dirty="0">
                <a:solidFill>
                  <a:srgbClr val="002060"/>
                </a:solidFill>
              </a:rPr>
              <a:t>Triggered by aerobic exercise, pain, and laughter resulting in a pleasurable </a:t>
            </a:r>
            <a:r>
              <a:rPr lang="en-US" sz="2000" dirty="0" smtClean="0">
                <a:solidFill>
                  <a:srgbClr val="002060"/>
                </a:solidFill>
              </a:rPr>
              <a:t>sensation</a:t>
            </a:r>
            <a:r>
              <a:rPr lang="en-US" sz="2000" dirty="0">
                <a:solidFill>
                  <a:srgbClr val="002060"/>
                </a:solidFill>
              </a:rPr>
              <a:t>;</a:t>
            </a:r>
            <a:endParaRPr lang="en-US" sz="2000" dirty="0" smtClean="0">
              <a:solidFill>
                <a:srgbClr val="00B050"/>
              </a:solidFill>
            </a:endParaRPr>
          </a:p>
          <a:p>
            <a:pPr marL="365760" indent="-256032" eaLnBrk="1" fontAlgn="auto" hangingPunct="1">
              <a:spcAft>
                <a:spcPts val="0"/>
              </a:spcAft>
              <a:buFont typeface="Wingdings 3"/>
              <a:buChar char=""/>
              <a:defRPr/>
            </a:pPr>
            <a:r>
              <a:rPr lang="en-US" sz="2000" dirty="0" smtClean="0">
                <a:solidFill>
                  <a:srgbClr val="00B050"/>
                </a:solidFill>
              </a:rPr>
              <a:t>“</a:t>
            </a:r>
            <a:r>
              <a:rPr lang="en-US" sz="2000" dirty="0">
                <a:solidFill>
                  <a:srgbClr val="00B050"/>
                </a:solidFill>
              </a:rPr>
              <a:t>Smile when your heart is </a:t>
            </a:r>
            <a:r>
              <a:rPr lang="en-US" sz="2000" dirty="0" smtClean="0">
                <a:solidFill>
                  <a:srgbClr val="00B050"/>
                </a:solidFill>
              </a:rPr>
              <a:t>breaking.”</a:t>
            </a:r>
            <a:endParaRPr lang="en-US" sz="2000" dirty="0">
              <a:solidFill>
                <a:srgbClr val="00B050"/>
              </a:solidFill>
            </a:endParaRPr>
          </a:p>
          <a:p>
            <a:pPr marL="365760" indent="-256032" eaLnBrk="1" fontAlgn="auto" hangingPunct="1">
              <a:spcAft>
                <a:spcPts val="0"/>
              </a:spcAft>
              <a:buFont typeface="Wingdings 3"/>
              <a:buChar char=""/>
              <a:defRPr/>
            </a:pPr>
            <a:endParaRPr lang="en-US" sz="1800" dirty="0" smtClean="0">
              <a:solidFill>
                <a:srgbClr val="002060"/>
              </a:solidFill>
            </a:endParaRPr>
          </a:p>
          <a:p>
            <a:pPr marL="365760" indent="-256032" eaLnBrk="1" fontAlgn="auto" hangingPunct="1">
              <a:spcAft>
                <a:spcPts val="0"/>
              </a:spcAft>
              <a:buFont typeface="Wingdings 3"/>
              <a:buChar char=""/>
              <a:defRPr/>
            </a:pPr>
            <a:endParaRPr lang="en-US" sz="1800" dirty="0">
              <a:solidFill>
                <a:srgbClr val="002060"/>
              </a:solidFill>
            </a:endParaRPr>
          </a:p>
          <a:p>
            <a:pP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2"/>
          <p:cNvSpPr>
            <a:spLocks noGrp="1"/>
          </p:cNvSpPr>
          <p:nvPr>
            <p:ph type="title"/>
          </p:nvPr>
        </p:nvSpPr>
        <p:spPr/>
        <p:txBody>
          <a:bodyPr/>
          <a:lstStyle/>
          <a:p>
            <a:pPr eaLnBrk="1" hangingPunct="1"/>
            <a:r>
              <a:rPr lang="en-US" dirty="0" smtClean="0"/>
              <a:t>       </a:t>
            </a:r>
            <a:r>
              <a:rPr lang="en-US" dirty="0" smtClean="0">
                <a:solidFill>
                  <a:srgbClr val="00B050"/>
                </a:solidFill>
              </a:rPr>
              <a:t>Common Hormones</a:t>
            </a:r>
          </a:p>
        </p:txBody>
      </p:sp>
      <p:sp>
        <p:nvSpPr>
          <p:cNvPr id="2" name="Content Placeholder 1"/>
          <p:cNvSpPr>
            <a:spLocks noGrp="1"/>
          </p:cNvSpPr>
          <p:nvPr>
            <p:ph idx="1"/>
          </p:nvPr>
        </p:nvSpPr>
        <p:spPr>
          <a:xfrm>
            <a:off x="457200" y="1295400"/>
            <a:ext cx="8229600" cy="4525963"/>
          </a:xfrm>
        </p:spPr>
        <p:txBody>
          <a:bodyPr rtlCol="0">
            <a:normAutofit/>
          </a:bodyPr>
          <a:lstStyle/>
          <a:p>
            <a:pPr marL="109537" indent="0" eaLnBrk="1" fontAlgn="auto" hangingPunct="1">
              <a:spcAft>
                <a:spcPts val="0"/>
              </a:spcAft>
              <a:buFont typeface="Wingdings 3"/>
              <a:buNone/>
              <a:defRPr/>
            </a:pPr>
            <a:endParaRPr lang="en-US" dirty="0" smtClean="0"/>
          </a:p>
          <a:p>
            <a:pPr marL="365760" indent="-256032" eaLnBrk="1" fontAlgn="auto" hangingPunct="1">
              <a:spcAft>
                <a:spcPts val="0"/>
              </a:spcAft>
              <a:buFont typeface="Wingdings 3"/>
              <a:buChar char=""/>
              <a:defRPr/>
            </a:pPr>
            <a:r>
              <a:rPr lang="en-US" sz="2800" b="1" dirty="0" smtClean="0">
                <a:solidFill>
                  <a:srgbClr val="FF0000"/>
                </a:solidFill>
              </a:rPr>
              <a:t>Oxytocin: </a:t>
            </a:r>
            <a:r>
              <a:rPr lang="en-US" sz="2800" dirty="0" smtClean="0"/>
              <a:t>Crucial for maternal behavior; bonds lovers to each other; bonds parents to children; reduces anxiety allowing for relaxation, growth and healing.</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b="1" dirty="0" smtClean="0">
                <a:solidFill>
                  <a:srgbClr val="FF0000"/>
                </a:solidFill>
              </a:rPr>
              <a:t>Vasopressin: </a:t>
            </a:r>
            <a:r>
              <a:rPr lang="en-US" sz="2800" dirty="0" smtClean="0"/>
              <a:t>Similar to oxytocin; central to male bonding; motivates men to defend the family; may increase anxiety and put men on alert.</a:t>
            </a:r>
          </a:p>
          <a:p>
            <a:pPr marL="109537" indent="0" eaLnBrk="1" fontAlgn="auto" hangingPunct="1">
              <a:spcAft>
                <a:spcPts val="0"/>
              </a:spcAft>
              <a:buFont typeface="Wingdings 3"/>
              <a:buNone/>
              <a:defRPr/>
            </a:pPr>
            <a:endParaRPr lang="en-US" dirty="0" smtClean="0"/>
          </a:p>
          <a:p>
            <a:pPr marL="109537" indent="0" eaLnBrk="1" fontAlgn="auto" hangingPunct="1">
              <a:spcAft>
                <a:spcPts val="0"/>
              </a:spcAft>
              <a:buFont typeface="Wingdings 3"/>
              <a:buNone/>
              <a:defRPr/>
            </a:pPr>
            <a:endParaRPr lang="en-US" dirty="0"/>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41</a:t>
            </a:r>
            <a:endParaRPr lang="en-US" sz="1000" b="1"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2"/>
          <p:cNvSpPr>
            <a:spLocks noGrp="1"/>
          </p:cNvSpPr>
          <p:nvPr>
            <p:ph type="title"/>
          </p:nvPr>
        </p:nvSpPr>
        <p:spPr/>
        <p:txBody>
          <a:bodyPr/>
          <a:lstStyle/>
          <a:p>
            <a:pPr eaLnBrk="1" hangingPunct="1"/>
            <a:r>
              <a:rPr lang="en-US" dirty="0" smtClean="0">
                <a:solidFill>
                  <a:srgbClr val="00B050"/>
                </a:solidFill>
              </a:rPr>
              <a:t>      Common Hormones</a:t>
            </a:r>
            <a:endParaRPr lang="en-US" dirty="0" smtClean="0"/>
          </a:p>
        </p:txBody>
      </p:sp>
      <p:sp>
        <p:nvSpPr>
          <p:cNvPr id="77826" name="Content Placeholder 1"/>
          <p:cNvSpPr>
            <a:spLocks noGrp="1"/>
          </p:cNvSpPr>
          <p:nvPr>
            <p:ph idx="1"/>
          </p:nvPr>
        </p:nvSpPr>
        <p:spPr>
          <a:xfrm>
            <a:off x="457200" y="1371600"/>
            <a:ext cx="8229600" cy="4525963"/>
          </a:xfrm>
        </p:spPr>
        <p:txBody>
          <a:bodyPr rtlCol="0">
            <a:normAutofit lnSpcReduction="10000"/>
          </a:bodyPr>
          <a:lstStyle/>
          <a:p>
            <a:pPr eaLnBrk="1" fontAlgn="auto" hangingPunct="1">
              <a:spcAft>
                <a:spcPts val="0"/>
              </a:spcAft>
              <a:buFont typeface="Arial" pitchFamily="34" charset="0"/>
              <a:buChar char="•"/>
              <a:defRPr/>
            </a:pPr>
            <a:r>
              <a:rPr lang="en-US" b="1" dirty="0" smtClean="0">
                <a:solidFill>
                  <a:srgbClr val="FF0000"/>
                </a:solidFill>
              </a:rPr>
              <a:t>Melatonin</a:t>
            </a:r>
            <a:r>
              <a:rPr lang="en-US" b="1" dirty="0" smtClean="0">
                <a:solidFill>
                  <a:srgbClr val="7030A0"/>
                </a:solidFill>
              </a:rPr>
              <a:t>: </a:t>
            </a:r>
            <a:r>
              <a:rPr lang="en-US" dirty="0" smtClean="0">
                <a:solidFill>
                  <a:srgbClr val="7030A0"/>
                </a:solidFill>
              </a:rPr>
              <a:t>Hormone  that helps control your sleep and wake cycles</a:t>
            </a:r>
          </a:p>
          <a:p>
            <a:pPr marL="109537" indent="0" eaLnBrk="1" fontAlgn="auto" hangingPunct="1">
              <a:spcAft>
                <a:spcPts val="0"/>
              </a:spcAft>
              <a:buFont typeface="Wingdings 3" pitchFamily="18" charset="2"/>
              <a:buNone/>
              <a:defRPr/>
            </a:pPr>
            <a:endParaRPr lang="en-US" sz="1400" b="1" dirty="0" smtClean="0">
              <a:solidFill>
                <a:srgbClr val="7030A0"/>
              </a:solidFill>
            </a:endParaRPr>
          </a:p>
          <a:p>
            <a:pPr eaLnBrk="1" fontAlgn="auto" hangingPunct="1">
              <a:spcAft>
                <a:spcPts val="0"/>
              </a:spcAft>
              <a:buFont typeface="Arial" pitchFamily="34" charset="0"/>
              <a:buChar char="•"/>
              <a:defRPr/>
            </a:pPr>
            <a:r>
              <a:rPr lang="en-US" b="1" dirty="0" smtClean="0">
                <a:solidFill>
                  <a:srgbClr val="FF0000"/>
                </a:solidFill>
              </a:rPr>
              <a:t>Estrogen</a:t>
            </a:r>
            <a:r>
              <a:rPr lang="en-US" b="1" dirty="0" smtClean="0">
                <a:solidFill>
                  <a:srgbClr val="0070C0"/>
                </a:solidFill>
              </a:rPr>
              <a:t>: </a:t>
            </a:r>
            <a:r>
              <a:rPr lang="en-US" dirty="0" smtClean="0">
                <a:solidFill>
                  <a:srgbClr val="0070C0"/>
                </a:solidFill>
              </a:rPr>
              <a:t>Sex hormone; increases bonding effects of oxytocin in women; hormone of reproduction. </a:t>
            </a:r>
          </a:p>
          <a:p>
            <a:pPr marL="109537" indent="0" eaLnBrk="1" fontAlgn="auto" hangingPunct="1">
              <a:spcAft>
                <a:spcPts val="0"/>
              </a:spcAft>
              <a:buFont typeface="Wingdings 3" pitchFamily="18" charset="2"/>
              <a:buNone/>
              <a:defRPr/>
            </a:pPr>
            <a:endParaRPr lang="en-US" sz="1400" dirty="0" smtClean="0">
              <a:solidFill>
                <a:srgbClr val="0070C0"/>
              </a:solidFill>
            </a:endParaRPr>
          </a:p>
          <a:p>
            <a:pPr eaLnBrk="1" fontAlgn="auto" hangingPunct="1">
              <a:spcAft>
                <a:spcPts val="0"/>
              </a:spcAft>
              <a:buFont typeface="Arial" pitchFamily="34" charset="0"/>
              <a:buChar char="•"/>
              <a:defRPr/>
            </a:pPr>
            <a:r>
              <a:rPr lang="en-US" b="1" dirty="0" smtClean="0">
                <a:solidFill>
                  <a:srgbClr val="FF0000"/>
                </a:solidFill>
              </a:rPr>
              <a:t>Testosterone</a:t>
            </a:r>
            <a:r>
              <a:rPr lang="en-US" b="1" dirty="0" smtClean="0">
                <a:solidFill>
                  <a:srgbClr val="EB3D94"/>
                </a:solidFill>
              </a:rPr>
              <a:t>: </a:t>
            </a:r>
            <a:r>
              <a:rPr lang="en-US" dirty="0" smtClean="0">
                <a:solidFill>
                  <a:srgbClr val="EB3D94"/>
                </a:solidFill>
              </a:rPr>
              <a:t>Sex hormone that fuels sexual desire in men and women; hormone of reproduction</a:t>
            </a:r>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a:t>P. </a:t>
            </a:r>
            <a:r>
              <a:rPr lang="en-US" sz="1000" b="1" dirty="0" smtClean="0"/>
              <a:t>41-42</a:t>
            </a:r>
            <a:endParaRPr lang="en-US" sz="1000" b="1"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dirty="0" smtClean="0"/>
              <a:t>        </a:t>
            </a:r>
            <a:r>
              <a:rPr lang="en-US" dirty="0" smtClean="0">
                <a:solidFill>
                  <a:srgbClr val="00B050"/>
                </a:solidFill>
              </a:rPr>
              <a:t>Common Hormones</a:t>
            </a:r>
          </a:p>
        </p:txBody>
      </p:sp>
      <p:sp>
        <p:nvSpPr>
          <p:cNvPr id="3" name="Content Placeholder 2"/>
          <p:cNvSpPr>
            <a:spLocks noGrp="1"/>
          </p:cNvSpPr>
          <p:nvPr>
            <p:ph idx="1"/>
          </p:nvPr>
        </p:nvSpPr>
        <p:spPr/>
        <p:txBody>
          <a:bodyPr rtlCol="0">
            <a:normAutofit/>
          </a:bodyPr>
          <a:lstStyle/>
          <a:p>
            <a:pPr marL="365760" indent="-256032" eaLnBrk="1" fontAlgn="auto" hangingPunct="1">
              <a:spcAft>
                <a:spcPts val="0"/>
              </a:spcAft>
              <a:buFont typeface="Wingdings 3"/>
              <a:buChar char=""/>
              <a:defRPr/>
            </a:pPr>
            <a:r>
              <a:rPr lang="en-US" b="1" dirty="0" smtClean="0">
                <a:solidFill>
                  <a:srgbClr val="FF0000"/>
                </a:solidFill>
              </a:rPr>
              <a:t>Prolactin</a:t>
            </a:r>
            <a:r>
              <a:rPr lang="en-US" b="1" dirty="0" smtClean="0">
                <a:solidFill>
                  <a:srgbClr val="00B0F0"/>
                </a:solidFill>
              </a:rPr>
              <a:t>: </a:t>
            </a:r>
            <a:r>
              <a:rPr lang="en-US" dirty="0" smtClean="0">
                <a:solidFill>
                  <a:srgbClr val="00B0F0"/>
                </a:solidFill>
              </a:rPr>
              <a:t>Hormone that stimulates maternal behavior, especially in nursing mothers; also produces sexual satiety in men and women</a:t>
            </a:r>
            <a:r>
              <a:rPr lang="en-US" dirty="0" smtClean="0"/>
              <a:t>.</a:t>
            </a:r>
          </a:p>
          <a:p>
            <a:pPr marL="109728" indent="0" eaLnBrk="1" fontAlgn="auto" hangingPunct="1">
              <a:spcAft>
                <a:spcPts val="0"/>
              </a:spcAft>
              <a:buFont typeface="Wingdings 3" pitchFamily="18" charset="2"/>
              <a:buNone/>
              <a:defRPr/>
            </a:pPr>
            <a:r>
              <a:rPr lang="en-US" dirty="0" smtClean="0"/>
              <a:t> </a:t>
            </a:r>
          </a:p>
          <a:p>
            <a:pPr marL="365760" indent="-256032" eaLnBrk="1" fontAlgn="auto" hangingPunct="1">
              <a:spcAft>
                <a:spcPts val="0"/>
              </a:spcAft>
              <a:buFont typeface="Wingdings 3"/>
              <a:buChar char=""/>
              <a:defRPr/>
            </a:pPr>
            <a:r>
              <a:rPr lang="en-US" b="1" dirty="0">
                <a:solidFill>
                  <a:srgbClr val="FF0000"/>
                </a:solidFill>
              </a:rPr>
              <a:t>Cortisol</a:t>
            </a:r>
            <a:r>
              <a:rPr lang="en-US" b="1" dirty="0">
                <a:solidFill>
                  <a:srgbClr val="7030A0"/>
                </a:solidFill>
              </a:rPr>
              <a:t>: </a:t>
            </a:r>
            <a:r>
              <a:rPr lang="en-US" dirty="0">
                <a:solidFill>
                  <a:srgbClr val="7030A0"/>
                </a:solidFill>
              </a:rPr>
              <a:t>Hormone released by adrenal glands in response to stress; can weaken the activity of the immune system; increases blood pressure; shuts down reproductive system.</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42</a:t>
            </a:r>
            <a:endParaRPr lang="en-US" sz="1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EB3D94"/>
                </a:solidFill>
              </a:rPr>
              <a:t>Predisposed Nature </a:t>
            </a:r>
            <a:r>
              <a:rPr lang="en-US" sz="3600" dirty="0" smtClean="0">
                <a:solidFill>
                  <a:srgbClr val="EB3D94"/>
                </a:solidFill>
              </a:rPr>
              <a:t>of Human </a:t>
            </a:r>
            <a:r>
              <a:rPr lang="en-US" sz="3600" dirty="0">
                <a:solidFill>
                  <a:srgbClr val="EB3D94"/>
                </a:solidFill>
              </a:rPr>
              <a:t>Beings</a:t>
            </a:r>
            <a:endParaRPr lang="en-US" sz="3600" dirty="0"/>
          </a:p>
        </p:txBody>
      </p:sp>
      <p:sp>
        <p:nvSpPr>
          <p:cNvPr id="3" name="Content Placeholder 2"/>
          <p:cNvSpPr>
            <a:spLocks noGrp="1"/>
          </p:cNvSpPr>
          <p:nvPr>
            <p:ph idx="1"/>
          </p:nvPr>
        </p:nvSpPr>
        <p:spPr>
          <a:xfrm>
            <a:off x="457200" y="1600200"/>
            <a:ext cx="8229600" cy="4876800"/>
          </a:xfrm>
        </p:spPr>
        <p:txBody>
          <a:bodyPr/>
          <a:lstStyle/>
          <a:p>
            <a:pPr marL="109537" indent="0" eaLnBrk="1" fontAlgn="auto" hangingPunct="1">
              <a:spcAft>
                <a:spcPts val="0"/>
              </a:spcAft>
              <a:buFont typeface="Wingdings 3"/>
              <a:buNone/>
              <a:defRPr/>
            </a:pPr>
            <a:r>
              <a:rPr lang="en-US" b="1" dirty="0" smtClean="0">
                <a:solidFill>
                  <a:srgbClr val="C00000"/>
                </a:solidFill>
              </a:rPr>
              <a:t>…….to </a:t>
            </a:r>
            <a:r>
              <a:rPr lang="en-US" b="1" dirty="0">
                <a:solidFill>
                  <a:srgbClr val="C00000"/>
                </a:solidFill>
              </a:rPr>
              <a:t>form and sustain long term positive nurturing relationships.</a:t>
            </a:r>
          </a:p>
          <a:p>
            <a:pPr marL="566737" indent="-457200" eaLnBrk="1" fontAlgn="auto" hangingPunct="1">
              <a:spcAft>
                <a:spcPts val="0"/>
              </a:spcAft>
              <a:defRPr/>
            </a:pPr>
            <a:r>
              <a:rPr lang="en-US" dirty="0">
                <a:solidFill>
                  <a:srgbClr val="139D41"/>
                </a:solidFill>
              </a:rPr>
              <a:t>Positive Nurturing: healthy, empathic relationships, secure attachments; fulfilling relationships</a:t>
            </a:r>
          </a:p>
          <a:p>
            <a:pPr marL="566737" indent="-457200" eaLnBrk="1" fontAlgn="auto" hangingPunct="1">
              <a:spcAft>
                <a:spcPts val="0"/>
              </a:spcAft>
              <a:defRPr/>
            </a:pPr>
            <a:r>
              <a:rPr lang="en-US" dirty="0">
                <a:solidFill>
                  <a:srgbClr val="0070C0"/>
                </a:solidFill>
              </a:rPr>
              <a:t>Negative Nurturing: unhealthy, uncaring abusive relationships; </a:t>
            </a:r>
            <a:r>
              <a:rPr lang="en-US" dirty="0" smtClean="0">
                <a:solidFill>
                  <a:srgbClr val="0070C0"/>
                </a:solidFill>
              </a:rPr>
              <a:t>loneliness; anxious and avoidant attachments</a:t>
            </a:r>
            <a:endParaRPr lang="en-US" dirty="0">
              <a:solidFill>
                <a:srgbClr val="0070C0"/>
              </a:solidFill>
            </a:endParaRP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smtClean="0"/>
              <a:t>. </a:t>
            </a:r>
            <a:r>
              <a:rPr lang="en-US" sz="1000" b="1" dirty="0" smtClean="0"/>
              <a:t>11-12</a:t>
            </a:r>
            <a:endParaRPr lang="en-US" sz="1000" b="1" dirty="0"/>
          </a:p>
        </p:txBody>
      </p:sp>
    </p:spTree>
    <p:extLst>
      <p:ext uri="{BB962C8B-B14F-4D97-AF65-F5344CB8AC3E}">
        <p14:creationId xmlns:p14="http://schemas.microsoft.com/office/powerpoint/2010/main" val="99999305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2"/>
          <p:cNvSpPr>
            <a:spLocks noGrp="1"/>
          </p:cNvSpPr>
          <p:nvPr>
            <p:ph type="title"/>
          </p:nvPr>
        </p:nvSpPr>
        <p:spPr>
          <a:xfrm>
            <a:off x="457200" y="152400"/>
            <a:ext cx="8229600" cy="1143000"/>
          </a:xfrm>
        </p:spPr>
        <p:txBody>
          <a:bodyPr/>
          <a:lstStyle/>
          <a:p>
            <a:pPr eaLnBrk="1" hangingPunct="1"/>
            <a:r>
              <a:rPr lang="en-US" dirty="0" smtClean="0"/>
              <a:t>    </a:t>
            </a:r>
            <a:r>
              <a:rPr lang="en-US" dirty="0" smtClean="0">
                <a:solidFill>
                  <a:srgbClr val="FF0000"/>
                </a:solidFill>
              </a:rPr>
              <a:t>The Chemistry of Empathy</a:t>
            </a:r>
          </a:p>
        </p:txBody>
      </p:sp>
      <p:sp>
        <p:nvSpPr>
          <p:cNvPr id="172035" name="Content Placeholder 1"/>
          <p:cNvSpPr>
            <a:spLocks noGrp="1"/>
          </p:cNvSpPr>
          <p:nvPr>
            <p:ph idx="1"/>
          </p:nvPr>
        </p:nvSpPr>
        <p:spPr>
          <a:xfrm>
            <a:off x="457200" y="1219200"/>
            <a:ext cx="8229600" cy="4953000"/>
          </a:xfrm>
        </p:spPr>
        <p:txBody>
          <a:bodyPr/>
          <a:lstStyle/>
          <a:p>
            <a:pPr eaLnBrk="1" hangingPunct="1"/>
            <a:r>
              <a:rPr lang="en-US" sz="2500" dirty="0" smtClean="0">
                <a:solidFill>
                  <a:srgbClr val="FFC000"/>
                </a:solidFill>
              </a:rPr>
              <a:t>Activates our parasympathetic nervous system acts as our peacemaker.</a:t>
            </a:r>
          </a:p>
          <a:p>
            <a:pPr eaLnBrk="1" hangingPunct="1"/>
            <a:endParaRPr lang="en-US" sz="1000" dirty="0" smtClean="0">
              <a:solidFill>
                <a:srgbClr val="FFC000"/>
              </a:solidFill>
            </a:endParaRPr>
          </a:p>
          <a:p>
            <a:pPr eaLnBrk="1" hangingPunct="1"/>
            <a:r>
              <a:rPr lang="en-US" sz="2500" dirty="0" smtClean="0">
                <a:solidFill>
                  <a:srgbClr val="00B050"/>
                </a:solidFill>
              </a:rPr>
              <a:t>Characteristics include: Lower heart rate and blood pressure</a:t>
            </a:r>
          </a:p>
          <a:p>
            <a:pPr eaLnBrk="1" hangingPunct="1"/>
            <a:endParaRPr lang="en-US" sz="1000" dirty="0" smtClean="0">
              <a:solidFill>
                <a:srgbClr val="00B050"/>
              </a:solidFill>
            </a:endParaRPr>
          </a:p>
          <a:p>
            <a:pPr eaLnBrk="1" hangingPunct="1"/>
            <a:r>
              <a:rPr lang="en-US" sz="2500" dirty="0" smtClean="0">
                <a:solidFill>
                  <a:srgbClr val="00B0F0"/>
                </a:solidFill>
              </a:rPr>
              <a:t>The release of serotonin important for regulating moods</a:t>
            </a:r>
          </a:p>
          <a:p>
            <a:pPr eaLnBrk="1" hangingPunct="1"/>
            <a:endParaRPr lang="en-US" sz="1000" dirty="0" smtClean="0">
              <a:solidFill>
                <a:srgbClr val="00B0F0"/>
              </a:solidFill>
            </a:endParaRPr>
          </a:p>
          <a:p>
            <a:pPr eaLnBrk="1" hangingPunct="1"/>
            <a:r>
              <a:rPr lang="en-US" sz="2500" dirty="0" smtClean="0">
                <a:solidFill>
                  <a:srgbClr val="EB3D94"/>
                </a:solidFill>
              </a:rPr>
              <a:t>Norepinephrine molecule of excitement</a:t>
            </a:r>
          </a:p>
          <a:p>
            <a:pPr eaLnBrk="1" hangingPunct="1"/>
            <a:endParaRPr lang="en-US" sz="1000" dirty="0" smtClean="0">
              <a:solidFill>
                <a:srgbClr val="EB3D94"/>
              </a:solidFill>
            </a:endParaRPr>
          </a:p>
          <a:p>
            <a:pPr eaLnBrk="1" hangingPunct="1"/>
            <a:r>
              <a:rPr lang="en-US" sz="2500" dirty="0" smtClean="0">
                <a:solidFill>
                  <a:srgbClr val="660066"/>
                </a:solidFill>
              </a:rPr>
              <a:t>Dopamine: the molecule of attention and reward</a:t>
            </a:r>
          </a:p>
          <a:p>
            <a:pPr eaLnBrk="1" hangingPunct="1"/>
            <a:endParaRPr lang="en-US" sz="1000" dirty="0" smtClean="0">
              <a:solidFill>
                <a:srgbClr val="660066"/>
              </a:solidFill>
            </a:endParaRPr>
          </a:p>
          <a:p>
            <a:pPr eaLnBrk="1" hangingPunct="1"/>
            <a:r>
              <a:rPr lang="en-US" sz="2500" dirty="0" smtClean="0">
                <a:solidFill>
                  <a:srgbClr val="0070C0"/>
                </a:solidFill>
              </a:rPr>
              <a:t>Oxytocin: the chemical of love &amp; connection</a:t>
            </a:r>
          </a:p>
          <a:p>
            <a:pPr eaLnBrk="1" hangingPunct="1"/>
            <a:endParaRPr lang="en-US" dirty="0" smtClean="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42</a:t>
            </a:r>
            <a:endParaRPr lang="en-US" sz="1000" b="1"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2"/>
          <p:cNvSpPr>
            <a:spLocks noGrp="1"/>
          </p:cNvSpPr>
          <p:nvPr>
            <p:ph type="title"/>
          </p:nvPr>
        </p:nvSpPr>
        <p:spPr/>
        <p:txBody>
          <a:bodyPr/>
          <a:lstStyle/>
          <a:p>
            <a:pPr eaLnBrk="1" hangingPunct="1"/>
            <a:r>
              <a:rPr lang="en-US" dirty="0" smtClean="0"/>
              <a:t> </a:t>
            </a:r>
            <a:r>
              <a:rPr lang="en-US" dirty="0" smtClean="0">
                <a:solidFill>
                  <a:srgbClr val="FF0000"/>
                </a:solidFill>
              </a:rPr>
              <a:t>Oxytocin: the Cuddle Chemical</a:t>
            </a:r>
          </a:p>
        </p:txBody>
      </p:sp>
      <p:sp>
        <p:nvSpPr>
          <p:cNvPr id="2" name="Content Placeholder 1"/>
          <p:cNvSpPr>
            <a:spLocks noGrp="1"/>
          </p:cNvSpPr>
          <p:nvPr>
            <p:ph idx="1"/>
          </p:nvPr>
        </p:nvSpPr>
        <p:spPr>
          <a:xfrm>
            <a:off x="457200" y="1481138"/>
            <a:ext cx="8458200" cy="4767262"/>
          </a:xfrm>
        </p:spPr>
        <p:txBody>
          <a:bodyPr rtlCol="0">
            <a:normAutofit/>
          </a:bodyPr>
          <a:lstStyle/>
          <a:p>
            <a:pPr eaLnBrk="1" fontAlgn="auto" hangingPunct="1">
              <a:spcAft>
                <a:spcPts val="0"/>
              </a:spcAft>
              <a:buFont typeface="Arial" pitchFamily="34" charset="0"/>
              <a:buChar char="•"/>
              <a:defRPr/>
            </a:pPr>
            <a:r>
              <a:rPr lang="en-US" sz="2400" b="1" dirty="0">
                <a:solidFill>
                  <a:srgbClr val="00B050"/>
                </a:solidFill>
              </a:rPr>
              <a:t>The brain chemical that lets us bond, trust and </a:t>
            </a:r>
            <a:r>
              <a:rPr lang="en-US" sz="2400" b="1" dirty="0" smtClean="0">
                <a:solidFill>
                  <a:srgbClr val="00B050"/>
                </a:solidFill>
              </a:rPr>
              <a:t>love</a:t>
            </a:r>
          </a:p>
          <a:p>
            <a:pPr eaLnBrk="1" fontAlgn="auto" hangingPunct="1">
              <a:spcAft>
                <a:spcPts val="0"/>
              </a:spcAft>
              <a:buFont typeface="Arial" pitchFamily="34" charset="0"/>
              <a:buChar char="•"/>
              <a:defRPr/>
            </a:pPr>
            <a:r>
              <a:rPr lang="en-US" sz="2400" b="1" dirty="0" smtClean="0">
                <a:solidFill>
                  <a:srgbClr val="00B050"/>
                </a:solidFill>
              </a:rPr>
              <a:t>Crucial for maternal behavior and empathy</a:t>
            </a:r>
          </a:p>
          <a:p>
            <a:pPr eaLnBrk="1" fontAlgn="auto" hangingPunct="1">
              <a:spcAft>
                <a:spcPts val="0"/>
              </a:spcAft>
              <a:buFont typeface="Arial" pitchFamily="34" charset="0"/>
              <a:buChar char="•"/>
              <a:defRPr/>
            </a:pPr>
            <a:r>
              <a:rPr lang="en-US" sz="2400" b="1" dirty="0" smtClean="0">
                <a:solidFill>
                  <a:srgbClr val="00B050"/>
                </a:solidFill>
              </a:rPr>
              <a:t>Often </a:t>
            </a:r>
            <a:r>
              <a:rPr lang="en-US" sz="2400" b="1" dirty="0">
                <a:solidFill>
                  <a:srgbClr val="00B050"/>
                </a:solidFill>
              </a:rPr>
              <a:t>referred to as the “cuddle” </a:t>
            </a:r>
            <a:r>
              <a:rPr lang="en-US" sz="2400" b="1" dirty="0" smtClean="0">
                <a:solidFill>
                  <a:srgbClr val="00B050"/>
                </a:solidFill>
              </a:rPr>
              <a:t>hormone</a:t>
            </a:r>
          </a:p>
          <a:p>
            <a:pPr eaLnBrk="1" fontAlgn="auto" hangingPunct="1">
              <a:spcAft>
                <a:spcPts val="0"/>
              </a:spcAft>
              <a:buFont typeface="Arial" pitchFamily="34" charset="0"/>
              <a:buChar char="•"/>
              <a:defRPr/>
            </a:pPr>
            <a:r>
              <a:rPr lang="en-US" sz="2400" b="1" dirty="0" smtClean="0">
                <a:solidFill>
                  <a:srgbClr val="00B050"/>
                </a:solidFill>
              </a:rPr>
              <a:t>Bonds lovers to each other</a:t>
            </a:r>
          </a:p>
          <a:p>
            <a:pPr eaLnBrk="1" fontAlgn="auto" hangingPunct="1">
              <a:spcAft>
                <a:spcPts val="0"/>
              </a:spcAft>
              <a:buFont typeface="Arial" pitchFamily="34" charset="0"/>
              <a:buChar char="•"/>
              <a:defRPr/>
            </a:pPr>
            <a:r>
              <a:rPr lang="en-US" sz="2400" b="1" dirty="0" smtClean="0">
                <a:solidFill>
                  <a:srgbClr val="00B050"/>
                </a:solidFill>
              </a:rPr>
              <a:t>The “anti-stress” hormone</a:t>
            </a:r>
          </a:p>
          <a:p>
            <a:pPr eaLnBrk="1" fontAlgn="auto" hangingPunct="1">
              <a:spcAft>
                <a:spcPts val="0"/>
              </a:spcAft>
              <a:buFont typeface="Arial" pitchFamily="34" charset="0"/>
              <a:buChar char="•"/>
              <a:defRPr/>
            </a:pPr>
            <a:r>
              <a:rPr lang="en-US" sz="2400" dirty="0" smtClean="0">
                <a:solidFill>
                  <a:srgbClr val="0070C0"/>
                </a:solidFill>
              </a:rPr>
              <a:t>Oxytocin is released</a:t>
            </a:r>
            <a:r>
              <a:rPr lang="en-US" sz="2400" dirty="0">
                <a:solidFill>
                  <a:srgbClr val="0070C0"/>
                </a:solidFill>
              </a:rPr>
              <a:t> </a:t>
            </a:r>
            <a:r>
              <a:rPr lang="en-US" sz="2400" dirty="0" smtClean="0">
                <a:solidFill>
                  <a:srgbClr val="0070C0"/>
                </a:solidFill>
              </a:rPr>
              <a:t>when we are:</a:t>
            </a:r>
          </a:p>
          <a:p>
            <a:pPr lvl="1" eaLnBrk="1" fontAlgn="auto" hangingPunct="1">
              <a:spcAft>
                <a:spcPts val="0"/>
              </a:spcAft>
              <a:buFont typeface="Arial" pitchFamily="34" charset="0"/>
              <a:buChar char="–"/>
              <a:defRPr/>
            </a:pPr>
            <a:r>
              <a:rPr lang="en-US" sz="1800" dirty="0" smtClean="0">
                <a:solidFill>
                  <a:srgbClr val="0070C0"/>
                </a:solidFill>
              </a:rPr>
              <a:t>emotionally intimate during </a:t>
            </a:r>
            <a:r>
              <a:rPr lang="en-US" sz="1800" dirty="0">
                <a:solidFill>
                  <a:srgbClr val="0070C0"/>
                </a:solidFill>
              </a:rPr>
              <a:t>love making particularly during </a:t>
            </a:r>
            <a:r>
              <a:rPr lang="en-US" sz="1800" dirty="0" smtClean="0">
                <a:solidFill>
                  <a:srgbClr val="0070C0"/>
                </a:solidFill>
              </a:rPr>
              <a:t>orgasm;</a:t>
            </a:r>
          </a:p>
          <a:p>
            <a:pPr lvl="1" eaLnBrk="1" fontAlgn="auto" hangingPunct="1">
              <a:spcAft>
                <a:spcPts val="0"/>
              </a:spcAft>
              <a:buFont typeface="Arial" pitchFamily="34" charset="0"/>
              <a:buChar char="–"/>
              <a:defRPr/>
            </a:pPr>
            <a:r>
              <a:rPr lang="en-US" sz="1800" dirty="0" smtClean="0">
                <a:solidFill>
                  <a:srgbClr val="0070C0"/>
                </a:solidFill>
              </a:rPr>
              <a:t>hugging;</a:t>
            </a:r>
          </a:p>
          <a:p>
            <a:pPr lvl="1" eaLnBrk="1" fontAlgn="auto" hangingPunct="1">
              <a:spcAft>
                <a:spcPts val="0"/>
              </a:spcAft>
              <a:buFont typeface="Arial" pitchFamily="34" charset="0"/>
              <a:buChar char="–"/>
              <a:defRPr/>
            </a:pPr>
            <a:r>
              <a:rPr lang="en-US" sz="1800" dirty="0" smtClean="0">
                <a:solidFill>
                  <a:srgbClr val="0070C0"/>
                </a:solidFill>
              </a:rPr>
              <a:t>petting </a:t>
            </a:r>
            <a:r>
              <a:rPr lang="en-US" sz="1800" dirty="0">
                <a:solidFill>
                  <a:srgbClr val="0070C0"/>
                </a:solidFill>
              </a:rPr>
              <a:t>your </a:t>
            </a:r>
            <a:r>
              <a:rPr lang="en-US" sz="1800" dirty="0" smtClean="0">
                <a:solidFill>
                  <a:srgbClr val="0070C0"/>
                </a:solidFill>
              </a:rPr>
              <a:t>cat/dog;</a:t>
            </a:r>
          </a:p>
          <a:p>
            <a:pPr lvl="1" eaLnBrk="1" fontAlgn="auto" hangingPunct="1">
              <a:spcAft>
                <a:spcPts val="0"/>
              </a:spcAft>
              <a:buFont typeface="Arial" pitchFamily="34" charset="0"/>
              <a:buChar char="–"/>
              <a:defRPr/>
            </a:pPr>
            <a:r>
              <a:rPr lang="en-US" sz="1800" dirty="0" smtClean="0">
                <a:solidFill>
                  <a:srgbClr val="0070C0"/>
                </a:solidFill>
              </a:rPr>
              <a:t>for </a:t>
            </a:r>
            <a:r>
              <a:rPr lang="en-US" sz="1800" dirty="0">
                <a:solidFill>
                  <a:srgbClr val="0070C0"/>
                </a:solidFill>
              </a:rPr>
              <a:t>milk let down during </a:t>
            </a:r>
            <a:r>
              <a:rPr lang="en-US" sz="1800" dirty="0" smtClean="0">
                <a:solidFill>
                  <a:srgbClr val="0070C0"/>
                </a:solidFill>
              </a:rPr>
              <a:t>nursing;</a:t>
            </a:r>
          </a:p>
          <a:p>
            <a:pPr lvl="1" eaLnBrk="1" fontAlgn="auto" hangingPunct="1">
              <a:spcAft>
                <a:spcPts val="0"/>
              </a:spcAft>
              <a:buFont typeface="Arial" pitchFamily="34" charset="0"/>
              <a:buChar char="–"/>
              <a:defRPr/>
            </a:pPr>
            <a:r>
              <a:rPr lang="en-US" sz="1800" dirty="0" smtClean="0">
                <a:solidFill>
                  <a:srgbClr val="0070C0"/>
                </a:solidFill>
              </a:rPr>
              <a:t>during </a:t>
            </a:r>
            <a:r>
              <a:rPr lang="en-US" sz="1800" dirty="0">
                <a:solidFill>
                  <a:srgbClr val="0070C0"/>
                </a:solidFill>
              </a:rPr>
              <a:t>child </a:t>
            </a:r>
            <a:r>
              <a:rPr lang="en-US" sz="1800" dirty="0" smtClean="0">
                <a:solidFill>
                  <a:srgbClr val="0070C0"/>
                </a:solidFill>
              </a:rPr>
              <a:t>birth</a:t>
            </a:r>
          </a:p>
          <a:p>
            <a:pPr marL="365760" indent="-256032" eaLnBrk="1" fontAlgn="auto" hangingPunct="1">
              <a:spcAft>
                <a:spcPts val="0"/>
              </a:spcAft>
              <a:defRPr/>
            </a:pPr>
            <a:endParaRPr lang="en-US" sz="1600" dirty="0"/>
          </a:p>
          <a:p>
            <a:pPr marL="109537"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42</a:t>
            </a:r>
            <a:endParaRPr lang="en-US" sz="1000" b="1"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2"/>
          <p:cNvSpPr>
            <a:spLocks noGrp="1"/>
          </p:cNvSpPr>
          <p:nvPr>
            <p:ph type="title"/>
          </p:nvPr>
        </p:nvSpPr>
        <p:spPr/>
        <p:txBody>
          <a:bodyPr/>
          <a:lstStyle/>
          <a:p>
            <a:pPr eaLnBrk="1" hangingPunct="1"/>
            <a:r>
              <a:rPr lang="en-US" dirty="0" smtClean="0"/>
              <a:t>  </a:t>
            </a:r>
            <a:r>
              <a:rPr lang="en-US" dirty="0" smtClean="0">
                <a:solidFill>
                  <a:srgbClr val="00B0F0"/>
                </a:solidFill>
              </a:rPr>
              <a:t>Chemistry of Abuse and Neglect</a:t>
            </a:r>
          </a:p>
        </p:txBody>
      </p:sp>
      <p:sp>
        <p:nvSpPr>
          <p:cNvPr id="100354" name="Content Placeholder 1"/>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solidFill>
                  <a:srgbClr val="139D41"/>
                </a:solidFill>
              </a:rPr>
              <a:t>Activates our sympathetic nervous system which commands our survival reflexes commonly known as “fight or flight or freeze”</a:t>
            </a:r>
          </a:p>
          <a:p>
            <a:pPr eaLnBrk="1" fontAlgn="auto" hangingPunct="1">
              <a:spcAft>
                <a:spcPts val="0"/>
              </a:spcAft>
              <a:buFont typeface="Arial" pitchFamily="34" charset="0"/>
              <a:buChar char="•"/>
              <a:defRPr/>
            </a:pPr>
            <a:endParaRPr lang="en-US" dirty="0" smtClean="0">
              <a:solidFill>
                <a:srgbClr val="139D41"/>
              </a:solidFill>
            </a:endParaRPr>
          </a:p>
          <a:p>
            <a:pPr eaLnBrk="1" fontAlgn="auto" hangingPunct="1">
              <a:spcAft>
                <a:spcPts val="0"/>
              </a:spcAft>
              <a:buFont typeface="Arial" pitchFamily="34" charset="0"/>
              <a:buChar char="•"/>
              <a:defRPr/>
            </a:pPr>
            <a:r>
              <a:rPr lang="en-US" dirty="0" smtClean="0">
                <a:solidFill>
                  <a:srgbClr val="EB3D94"/>
                </a:solidFill>
              </a:rPr>
              <a:t>Characteristics:</a:t>
            </a:r>
          </a:p>
          <a:p>
            <a:pPr lvl="1" eaLnBrk="1" fontAlgn="auto" hangingPunct="1">
              <a:spcAft>
                <a:spcPts val="0"/>
              </a:spcAft>
              <a:buFont typeface="Arial" charset="0"/>
              <a:buChar char="•"/>
              <a:defRPr/>
            </a:pPr>
            <a:r>
              <a:rPr lang="en-US" dirty="0" smtClean="0">
                <a:solidFill>
                  <a:srgbClr val="EB3D94"/>
                </a:solidFill>
              </a:rPr>
              <a:t>High blood pressure and heart rate</a:t>
            </a:r>
          </a:p>
          <a:p>
            <a:pPr lvl="1" eaLnBrk="1" fontAlgn="auto" hangingPunct="1">
              <a:spcAft>
                <a:spcPts val="0"/>
              </a:spcAft>
              <a:buFont typeface="Arial" charset="0"/>
              <a:buChar char="•"/>
              <a:defRPr/>
            </a:pPr>
            <a:r>
              <a:rPr lang="en-US" dirty="0" smtClean="0">
                <a:solidFill>
                  <a:srgbClr val="EB3D94"/>
                </a:solidFill>
              </a:rPr>
              <a:t>Releases cortisol, adrenaline, noradrenaline and vasopressin</a:t>
            </a:r>
          </a:p>
          <a:p>
            <a:pPr lvl="1" eaLnBrk="1" fontAlgn="auto" hangingPunct="1">
              <a:spcAft>
                <a:spcPts val="0"/>
              </a:spcAft>
              <a:buFont typeface="Arial" charset="0"/>
              <a:buChar char="•"/>
              <a:defRPr/>
            </a:pPr>
            <a:r>
              <a:rPr lang="en-US" dirty="0" smtClean="0">
                <a:solidFill>
                  <a:srgbClr val="EB3D94"/>
                </a:solidFill>
              </a:rPr>
              <a:t>Chronic stress which leads to poor health conditions</a:t>
            </a:r>
          </a:p>
          <a:p>
            <a:pPr eaLnBrk="1" fontAlgn="auto" hangingPunct="1">
              <a:spcAft>
                <a:spcPts val="0"/>
              </a:spcAft>
              <a:buFont typeface="Arial" pitchFamily="34" charset="0"/>
              <a:buChar char="•"/>
              <a:defRPr/>
            </a:pPr>
            <a:endParaRPr lang="en-US" dirty="0" smtClean="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42</a:t>
            </a:r>
            <a:endParaRPr lang="en-US" sz="1000" b="1"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2"/>
          <p:cNvSpPr>
            <a:spLocks noGrp="1"/>
          </p:cNvSpPr>
          <p:nvPr>
            <p:ph type="title"/>
          </p:nvPr>
        </p:nvSpPr>
        <p:spPr/>
        <p:txBody>
          <a:bodyPr/>
          <a:lstStyle/>
          <a:p>
            <a:pPr eaLnBrk="1" hangingPunct="1"/>
            <a:r>
              <a:rPr lang="en-US" dirty="0" smtClean="0"/>
              <a:t> </a:t>
            </a:r>
            <a:r>
              <a:rPr lang="en-US" dirty="0" smtClean="0">
                <a:solidFill>
                  <a:srgbClr val="00B0F0"/>
                </a:solidFill>
              </a:rPr>
              <a:t>Chemistry of Abuse and Neglect</a:t>
            </a:r>
          </a:p>
        </p:txBody>
      </p:sp>
      <p:sp>
        <p:nvSpPr>
          <p:cNvPr id="2" name="Content Placeholder 1"/>
          <p:cNvSpPr>
            <a:spLocks noGrp="1"/>
          </p:cNvSpPr>
          <p:nvPr>
            <p:ph idx="1"/>
          </p:nvPr>
        </p:nvSpPr>
        <p:spPr/>
        <p:txBody>
          <a:bodyPr rtlCol="0">
            <a:normAutofit fontScale="92500"/>
          </a:bodyPr>
          <a:lstStyle/>
          <a:p>
            <a:pPr marL="365760" indent="-256032" eaLnBrk="1" fontAlgn="auto" hangingPunct="1">
              <a:spcAft>
                <a:spcPts val="0"/>
              </a:spcAft>
              <a:defRPr/>
            </a:pPr>
            <a:r>
              <a:rPr lang="en-US" sz="3000" b="1" dirty="0">
                <a:solidFill>
                  <a:srgbClr val="FF0000"/>
                </a:solidFill>
              </a:rPr>
              <a:t>Epinephrine and Norepinephrine: </a:t>
            </a:r>
            <a:endParaRPr lang="en-US" sz="3000" b="1" dirty="0" smtClean="0">
              <a:solidFill>
                <a:srgbClr val="FF0000"/>
              </a:solidFill>
            </a:endParaRPr>
          </a:p>
          <a:p>
            <a:pPr marL="365760" indent="-256032" eaLnBrk="1" fontAlgn="auto" hangingPunct="1">
              <a:spcAft>
                <a:spcPts val="0"/>
              </a:spcAft>
              <a:defRPr/>
            </a:pPr>
            <a:endParaRPr lang="en-US" sz="2800" b="1" dirty="0" smtClean="0">
              <a:solidFill>
                <a:srgbClr val="FF0000"/>
              </a:solidFill>
            </a:endParaRPr>
          </a:p>
          <a:p>
            <a:pPr marL="109728" indent="0" eaLnBrk="1" fontAlgn="auto" hangingPunct="1">
              <a:spcAft>
                <a:spcPts val="0"/>
              </a:spcAft>
              <a:buFont typeface="Wingdings 3"/>
              <a:buNone/>
              <a:defRPr/>
            </a:pPr>
            <a:r>
              <a:rPr lang="en-US" dirty="0">
                <a:solidFill>
                  <a:srgbClr val="00B050"/>
                </a:solidFill>
              </a:rPr>
              <a:t>P</a:t>
            </a:r>
            <a:r>
              <a:rPr lang="en-US" dirty="0" smtClean="0">
                <a:solidFill>
                  <a:srgbClr val="00B050"/>
                </a:solidFill>
              </a:rPr>
              <a:t>roduced </a:t>
            </a:r>
            <a:r>
              <a:rPr lang="en-US" dirty="0">
                <a:solidFill>
                  <a:srgbClr val="00B050"/>
                </a:solidFill>
              </a:rPr>
              <a:t>by adrenal glands, spinal cord and brain are considered excitatory neurotransmitters. </a:t>
            </a:r>
            <a:endParaRPr lang="en-US" dirty="0" smtClean="0">
              <a:solidFill>
                <a:srgbClr val="00B050"/>
              </a:solidFill>
            </a:endParaRPr>
          </a:p>
          <a:p>
            <a:pPr marL="365760" indent="-256032" eaLnBrk="1" fontAlgn="auto" hangingPunct="1">
              <a:spcAft>
                <a:spcPts val="0"/>
              </a:spcAft>
              <a:defRPr/>
            </a:pPr>
            <a:endParaRPr lang="en-US" dirty="0">
              <a:solidFill>
                <a:srgbClr val="00B050"/>
              </a:solidFill>
            </a:endParaRPr>
          </a:p>
          <a:p>
            <a:pPr marL="109537" indent="0" eaLnBrk="1" fontAlgn="auto" hangingPunct="1">
              <a:spcAft>
                <a:spcPts val="0"/>
              </a:spcAft>
              <a:buFont typeface="Wingdings 3"/>
              <a:buNone/>
              <a:defRPr/>
            </a:pPr>
            <a:r>
              <a:rPr lang="en-US" dirty="0" smtClean="0">
                <a:solidFill>
                  <a:srgbClr val="00B050"/>
                </a:solidFill>
              </a:rPr>
              <a:t>High </a:t>
            </a:r>
            <a:r>
              <a:rPr lang="en-US" dirty="0">
                <a:solidFill>
                  <a:srgbClr val="00B050"/>
                </a:solidFill>
              </a:rPr>
              <a:t>Levels are associated with </a:t>
            </a:r>
            <a:r>
              <a:rPr lang="en-US" dirty="0" smtClean="0">
                <a:solidFill>
                  <a:srgbClr val="00B050"/>
                </a:solidFill>
              </a:rPr>
              <a:t>anxiety</a:t>
            </a:r>
          </a:p>
          <a:p>
            <a:pPr marL="109537" indent="0" eaLnBrk="1" fontAlgn="auto" hangingPunct="1">
              <a:spcAft>
                <a:spcPts val="0"/>
              </a:spcAft>
              <a:buFont typeface="Wingdings 3"/>
              <a:buNone/>
              <a:defRPr/>
            </a:pPr>
            <a:endParaRPr lang="en-US" dirty="0" smtClean="0">
              <a:solidFill>
                <a:srgbClr val="00B050"/>
              </a:solidFill>
            </a:endParaRPr>
          </a:p>
          <a:p>
            <a:pPr marL="109537" indent="0" eaLnBrk="1" fontAlgn="auto" hangingPunct="1">
              <a:spcAft>
                <a:spcPts val="0"/>
              </a:spcAft>
              <a:buFont typeface="Wingdings 3"/>
              <a:buNone/>
              <a:defRPr/>
            </a:pPr>
            <a:r>
              <a:rPr lang="en-US" dirty="0" smtClean="0">
                <a:solidFill>
                  <a:srgbClr val="00B050"/>
                </a:solidFill>
              </a:rPr>
              <a:t>Low </a:t>
            </a:r>
            <a:r>
              <a:rPr lang="en-US" dirty="0">
                <a:solidFill>
                  <a:srgbClr val="00B050"/>
                </a:solidFill>
              </a:rPr>
              <a:t>levels are associated with </a:t>
            </a:r>
            <a:r>
              <a:rPr lang="en-US" dirty="0" smtClean="0">
                <a:solidFill>
                  <a:srgbClr val="00B050"/>
                </a:solidFill>
              </a:rPr>
              <a:t>depression</a:t>
            </a:r>
            <a:endParaRPr lang="en-US" dirty="0">
              <a:solidFill>
                <a:srgbClr val="00B050"/>
              </a:solidFill>
            </a:endParaRP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42</a:t>
            </a:r>
            <a:endParaRPr lang="en-US" sz="1000" b="1"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2"/>
          <p:cNvSpPr>
            <a:spLocks noGrp="1"/>
          </p:cNvSpPr>
          <p:nvPr>
            <p:ph type="title"/>
          </p:nvPr>
        </p:nvSpPr>
        <p:spPr/>
        <p:txBody>
          <a:bodyPr/>
          <a:lstStyle/>
          <a:p>
            <a:pPr eaLnBrk="1" hangingPunct="1"/>
            <a:r>
              <a:rPr lang="en-US" dirty="0" smtClean="0"/>
              <a:t> Cortisol- Chemical of Stress</a:t>
            </a:r>
          </a:p>
        </p:txBody>
      </p:sp>
      <p:sp>
        <p:nvSpPr>
          <p:cNvPr id="2" name="Content Placeholder 1"/>
          <p:cNvSpPr>
            <a:spLocks noGrp="1"/>
          </p:cNvSpPr>
          <p:nvPr>
            <p:ph idx="1"/>
          </p:nvPr>
        </p:nvSpPr>
        <p:spPr/>
        <p:txBody>
          <a:bodyPr rtlCol="0">
            <a:normAutofit fontScale="77500" lnSpcReduction="20000"/>
          </a:bodyPr>
          <a:lstStyle/>
          <a:p>
            <a:pPr marL="365760" indent="-256032" eaLnBrk="1" fontAlgn="auto" hangingPunct="1">
              <a:spcAft>
                <a:spcPts val="0"/>
              </a:spcAft>
              <a:buFont typeface="Wingdings 3"/>
              <a:buChar char=""/>
              <a:defRPr/>
            </a:pPr>
            <a:r>
              <a:rPr lang="en-US" dirty="0" smtClean="0">
                <a:solidFill>
                  <a:srgbClr val="FF0000"/>
                </a:solidFill>
              </a:rPr>
              <a:t>Research has shown that children’s and teen’s brains are very sensitive to stress- up to 5 to 10 times more sensitive than adult brains.</a:t>
            </a:r>
          </a:p>
          <a:p>
            <a:pPr marL="365760" indent="-256032" eaLnBrk="1" fontAlgn="auto" hangingPunct="1">
              <a:spcAft>
                <a:spcPts val="0"/>
              </a:spcAft>
              <a:buFont typeface="Wingdings 3"/>
              <a:buChar char=""/>
              <a:defRPr/>
            </a:pPr>
            <a:endParaRPr lang="en-US" dirty="0" smtClean="0">
              <a:solidFill>
                <a:srgbClr val="FF0000"/>
              </a:solidFill>
            </a:endParaRPr>
          </a:p>
          <a:p>
            <a:pPr marL="365760" indent="-256032" eaLnBrk="1" fontAlgn="auto" hangingPunct="1">
              <a:spcAft>
                <a:spcPts val="0"/>
              </a:spcAft>
              <a:buFont typeface="Wingdings 3"/>
              <a:buChar char=""/>
              <a:defRPr/>
            </a:pPr>
            <a:r>
              <a:rPr lang="en-US" dirty="0" smtClean="0">
                <a:solidFill>
                  <a:srgbClr val="00B0F0"/>
                </a:solidFill>
              </a:rPr>
              <a:t>The brains of children and teens can be damaged by frequent or ongoing stress  specifically the hypothalamus, pituitary and adrenal glands commonly known as the HPA axis.</a:t>
            </a:r>
          </a:p>
          <a:p>
            <a:pPr marL="365760" indent="-256032" eaLnBrk="1" fontAlgn="auto" hangingPunct="1">
              <a:spcAft>
                <a:spcPts val="0"/>
              </a:spcAft>
              <a:buFont typeface="Wingdings 3"/>
              <a:buChar char=""/>
              <a:defRPr/>
            </a:pPr>
            <a:endParaRPr lang="en-US" dirty="0" smtClean="0">
              <a:solidFill>
                <a:srgbClr val="00B0F0"/>
              </a:solidFill>
            </a:endParaRPr>
          </a:p>
          <a:p>
            <a:pPr marL="365760" indent="-256032" eaLnBrk="1" fontAlgn="auto" hangingPunct="1">
              <a:spcAft>
                <a:spcPts val="0"/>
              </a:spcAft>
              <a:buFont typeface="Wingdings 3"/>
              <a:buChar char=""/>
              <a:defRPr/>
            </a:pPr>
            <a:r>
              <a:rPr lang="en-US" dirty="0">
                <a:solidFill>
                  <a:srgbClr val="139D41"/>
                </a:solidFill>
              </a:rPr>
              <a:t>HPA brain areas control reactions to stress and regulate important bodily processes including digestion, the immune system, mood, growth,  body temperature and sexuality.</a:t>
            </a:r>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endParaRPr lang="en-US" dirty="0" smtClean="0"/>
          </a:p>
          <a:p>
            <a:pPr marL="365760" indent="-256032" eaLnBrk="1" fontAlgn="auto" hangingPunct="1">
              <a:spcAft>
                <a:spcPts val="0"/>
              </a:spcAft>
              <a:buFont typeface="Wingdings 3"/>
              <a:buChar char=""/>
              <a:defRPr/>
            </a:pPr>
            <a:endParaRPr lang="en-US" dirty="0"/>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a:t>P. </a:t>
            </a:r>
            <a:r>
              <a:rPr lang="en-US" sz="1000" b="1" dirty="0" smtClean="0"/>
              <a:t>42-43</a:t>
            </a:r>
            <a:endParaRPr lang="en-US" sz="1000" b="1"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2"/>
          <p:cNvSpPr>
            <a:spLocks noGrp="1"/>
          </p:cNvSpPr>
          <p:nvPr>
            <p:ph type="title"/>
          </p:nvPr>
        </p:nvSpPr>
        <p:spPr/>
        <p:txBody>
          <a:bodyPr/>
          <a:lstStyle/>
          <a:p>
            <a:pPr eaLnBrk="1" hangingPunct="1"/>
            <a:r>
              <a:rPr lang="en-US" dirty="0" smtClean="0"/>
              <a:t>      Cortisol, Stress and Research</a:t>
            </a:r>
          </a:p>
        </p:txBody>
      </p:sp>
      <p:sp>
        <p:nvSpPr>
          <p:cNvPr id="2" name="Content Placeholder 1"/>
          <p:cNvSpPr>
            <a:spLocks noGrp="1"/>
          </p:cNvSpPr>
          <p:nvPr>
            <p:ph idx="1"/>
          </p:nvPr>
        </p:nvSpPr>
        <p:spPr/>
        <p:txBody>
          <a:bodyPr rtlCol="0">
            <a:normAutofit/>
          </a:bodyPr>
          <a:lstStyle/>
          <a:p>
            <a:pPr marL="365760" indent="-256032" eaLnBrk="1" fontAlgn="auto" hangingPunct="1">
              <a:spcAft>
                <a:spcPts val="0"/>
              </a:spcAft>
              <a:buFont typeface="Wingdings 3"/>
              <a:buChar char=""/>
              <a:defRPr/>
            </a:pPr>
            <a:r>
              <a:rPr lang="en-US" dirty="0" smtClean="0">
                <a:solidFill>
                  <a:srgbClr val="139D41"/>
                </a:solidFill>
              </a:rPr>
              <a:t>Research has shown that children who grow up in abusive households experience:</a:t>
            </a:r>
          </a:p>
          <a:p>
            <a:pPr marL="365760" indent="-256032" eaLnBrk="1" fontAlgn="auto" hangingPunct="1">
              <a:spcAft>
                <a:spcPts val="0"/>
              </a:spcAft>
              <a:buFont typeface="Wingdings 3"/>
              <a:buChar char=""/>
              <a:defRPr/>
            </a:pPr>
            <a:endParaRPr lang="en-US" dirty="0" smtClean="0">
              <a:solidFill>
                <a:srgbClr val="139D41"/>
              </a:solidFill>
            </a:endParaRPr>
          </a:p>
          <a:p>
            <a:pPr marL="859473" lvl="2" indent="-256032" eaLnBrk="1" fontAlgn="auto" hangingPunct="1">
              <a:spcAft>
                <a:spcPts val="0"/>
              </a:spcAft>
              <a:buFont typeface="Wingdings 3"/>
              <a:buChar char=""/>
              <a:defRPr/>
            </a:pPr>
            <a:r>
              <a:rPr lang="en-US" dirty="0">
                <a:solidFill>
                  <a:srgbClr val="FF0000"/>
                </a:solidFill>
              </a:rPr>
              <a:t>C</a:t>
            </a:r>
            <a:r>
              <a:rPr lang="en-US" dirty="0" smtClean="0">
                <a:solidFill>
                  <a:srgbClr val="FF0000"/>
                </a:solidFill>
              </a:rPr>
              <a:t>hronically elevated levels of stress hormones</a:t>
            </a:r>
          </a:p>
          <a:p>
            <a:pPr marL="859473" lvl="2" indent="-256032" eaLnBrk="1" fontAlgn="auto" hangingPunct="1">
              <a:spcAft>
                <a:spcPts val="0"/>
              </a:spcAft>
              <a:buFont typeface="Wingdings 3"/>
              <a:buChar char=""/>
              <a:defRPr/>
            </a:pPr>
            <a:r>
              <a:rPr lang="en-US" dirty="0">
                <a:solidFill>
                  <a:srgbClr val="00B0F0"/>
                </a:solidFill>
              </a:rPr>
              <a:t>V</a:t>
            </a:r>
            <a:r>
              <a:rPr lang="en-US" dirty="0" smtClean="0">
                <a:solidFill>
                  <a:srgbClr val="00B0F0"/>
                </a:solidFill>
              </a:rPr>
              <a:t>ery poor memories of their childhoods</a:t>
            </a:r>
          </a:p>
          <a:p>
            <a:pPr marL="859473" lvl="2" indent="-256032" eaLnBrk="1" fontAlgn="auto" hangingPunct="1">
              <a:spcAft>
                <a:spcPts val="0"/>
              </a:spcAft>
              <a:buFont typeface="Wingdings 3"/>
              <a:buChar char=""/>
              <a:defRPr/>
            </a:pPr>
            <a:r>
              <a:rPr lang="en-US" dirty="0" smtClean="0">
                <a:solidFill>
                  <a:schemeClr val="accent3">
                    <a:lumMod val="75000"/>
                  </a:schemeClr>
                </a:solidFill>
              </a:rPr>
              <a:t>Predispositions to mental health disorders later in life</a:t>
            </a:r>
          </a:p>
          <a:p>
            <a:pPr marL="859473" lvl="2" indent="-256032" eaLnBrk="1" fontAlgn="auto" hangingPunct="1">
              <a:spcAft>
                <a:spcPts val="0"/>
              </a:spcAft>
              <a:buFont typeface="Wingdings 3"/>
              <a:buChar char=""/>
              <a:defRPr/>
            </a:pPr>
            <a:r>
              <a:rPr lang="en-US" dirty="0" smtClean="0">
                <a:solidFill>
                  <a:srgbClr val="660066"/>
                </a:solidFill>
              </a:rPr>
              <a:t>Shutting down the growth hormone in the child and slowing the rate that calcium is deposited in bone resulting in not growing as tall and higher risk of osteoporosis. </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43</a:t>
            </a:r>
            <a:endParaRPr lang="en-US" sz="1000" b="1"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1371600"/>
            <a:ext cx="8229600" cy="4525963"/>
          </a:xfrm>
        </p:spPr>
        <p:txBody>
          <a:bodyPr rtlCol="0">
            <a:normAutofit/>
          </a:bodyPr>
          <a:lstStyle/>
          <a:p>
            <a:pPr marL="365760" indent="-256032" algn="ctr" eaLnBrk="1" fontAlgn="auto" hangingPunct="1">
              <a:spcAft>
                <a:spcPts val="0"/>
              </a:spcAft>
              <a:buFont typeface="Wingdings 3"/>
              <a:buNone/>
              <a:defRPr/>
            </a:pPr>
            <a:r>
              <a:rPr lang="en-US" sz="4800" dirty="0" smtClean="0">
                <a:solidFill>
                  <a:srgbClr val="FFC000"/>
                </a:solidFill>
                <a:effectLst>
                  <a:outerShdw blurRad="38100" dist="38100" dir="2700000" algn="tl">
                    <a:srgbClr val="000000">
                      <a:alpha val="43137"/>
                    </a:srgbClr>
                  </a:outerShdw>
                </a:effectLst>
              </a:rPr>
              <a:t>Chapter </a:t>
            </a:r>
            <a:r>
              <a:rPr lang="en-US" sz="4800" dirty="0">
                <a:solidFill>
                  <a:srgbClr val="FFC000"/>
                </a:solidFill>
                <a:effectLst>
                  <a:outerShdw blurRad="38100" dist="38100" dir="2700000" algn="tl">
                    <a:srgbClr val="000000">
                      <a:alpha val="43137"/>
                    </a:srgbClr>
                  </a:outerShdw>
                </a:effectLst>
              </a:rPr>
              <a:t>5</a:t>
            </a:r>
            <a:endParaRPr lang="en-US" sz="4800" dirty="0" smtClean="0">
              <a:solidFill>
                <a:srgbClr val="FFC000"/>
              </a:solidFill>
              <a:effectLst>
                <a:outerShdw blurRad="38100" dist="38100" dir="2700000" algn="tl">
                  <a:srgbClr val="000000">
                    <a:alpha val="43137"/>
                  </a:srgbClr>
                </a:outerShdw>
              </a:effectLst>
            </a:endParaRPr>
          </a:p>
          <a:p>
            <a:pPr marL="365760" indent="-256032" algn="ctr" eaLnBrk="1" fontAlgn="auto" hangingPunct="1">
              <a:spcAft>
                <a:spcPts val="0"/>
              </a:spcAft>
              <a:buFont typeface="Wingdings 3"/>
              <a:buNone/>
              <a:defRPr/>
            </a:pPr>
            <a:r>
              <a:rPr lang="en-US" sz="4800" dirty="0" smtClean="0">
                <a:solidFill>
                  <a:srgbClr val="FFC000"/>
                </a:solidFill>
                <a:effectLst>
                  <a:outerShdw blurRad="38100" dist="38100" dir="2700000" algn="tl">
                    <a:srgbClr val="000000">
                      <a:alpha val="43137"/>
                    </a:srgbClr>
                  </a:outerShdw>
                </a:effectLst>
              </a:rPr>
              <a:t>Adult Learning Strategies</a:t>
            </a:r>
          </a:p>
          <a:p>
            <a:pPr marL="365760" indent="-256032" algn="ctr" eaLnBrk="1" fontAlgn="auto" hangingPunct="1">
              <a:spcAft>
                <a:spcPts val="0"/>
              </a:spcAft>
              <a:buFont typeface="Wingdings 3"/>
              <a:buNone/>
              <a:defRPr/>
            </a:pPr>
            <a:endParaRPr lang="en-US" dirty="0">
              <a:solidFill>
                <a:srgbClr val="FFC000"/>
              </a:solidFill>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endParaRPr lang="en-US" dirty="0"/>
          </a:p>
        </p:txBody>
      </p:sp>
      <p:sp>
        <p:nvSpPr>
          <p:cNvPr id="3" name="Rectangle 2"/>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44</a:t>
            </a:r>
            <a:endParaRPr lang="en-US" sz="1000" b="1"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2"/>
          <p:cNvSpPr>
            <a:spLocks noGrp="1"/>
          </p:cNvSpPr>
          <p:nvPr>
            <p:ph type="title"/>
          </p:nvPr>
        </p:nvSpPr>
        <p:spPr/>
        <p:txBody>
          <a:bodyPr/>
          <a:lstStyle/>
          <a:p>
            <a:pPr eaLnBrk="1" hangingPunct="1"/>
            <a:r>
              <a:rPr lang="en-US" dirty="0" smtClean="0"/>
              <a:t>      Adult Learning Pyramid</a:t>
            </a:r>
          </a:p>
        </p:txBody>
      </p:sp>
      <p:pic>
        <p:nvPicPr>
          <p:cNvPr id="228355" name="Content Placeholder 15" descr="Cone of Experienc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68463" y="1685925"/>
            <a:ext cx="5807075" cy="4354513"/>
          </a:xfrm>
        </p:spPr>
      </p:pic>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44</a:t>
            </a:r>
            <a:endParaRPr lang="en-US" sz="1000" b="1"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r>
              <a:rPr lang="en-US" sz="2800" dirty="0" smtClean="0">
                <a:solidFill>
                  <a:srgbClr val="EB3D94"/>
                </a:solidFill>
              </a:rPr>
              <a:t>Knowles, Holton and Swanson (1998) discuss six assumptions of andragogy:</a:t>
            </a:r>
          </a:p>
        </p:txBody>
      </p:sp>
      <p:sp>
        <p:nvSpPr>
          <p:cNvPr id="2" name="Content Placeholder 1"/>
          <p:cNvSpPr>
            <a:spLocks noGrp="1"/>
          </p:cNvSpPr>
          <p:nvPr>
            <p:ph idx="1"/>
          </p:nvPr>
        </p:nvSpPr>
        <p:spPr>
          <a:xfrm>
            <a:off x="457200" y="1905000"/>
            <a:ext cx="8229600" cy="3624263"/>
          </a:xfrm>
        </p:spPr>
        <p:txBody>
          <a:bodyPr rtlCol="0">
            <a:normAutofit/>
          </a:bodyPr>
          <a:lstStyle/>
          <a:p>
            <a:pPr marL="1371600" indent="-457200" eaLnBrk="1" fontAlgn="auto" hangingPunct="1">
              <a:spcAft>
                <a:spcPts val="0"/>
              </a:spcAft>
              <a:buFont typeface="Wingdings 3"/>
              <a:buChar char=""/>
              <a:defRPr/>
            </a:pPr>
            <a:r>
              <a:rPr lang="en-US" dirty="0"/>
              <a:t>The Adult’s </a:t>
            </a:r>
            <a:r>
              <a:rPr lang="en-US" dirty="0">
                <a:solidFill>
                  <a:srgbClr val="FFC000"/>
                </a:solidFill>
                <a:effectLst>
                  <a:outerShdw blurRad="38100" dist="38100" dir="2700000" algn="tl">
                    <a:srgbClr val="000000">
                      <a:alpha val="43137"/>
                    </a:srgbClr>
                  </a:outerShdw>
                </a:effectLst>
              </a:rPr>
              <a:t>Need to Know</a:t>
            </a:r>
          </a:p>
          <a:p>
            <a:pPr marL="1371600" indent="-457200" eaLnBrk="1" fontAlgn="auto" hangingPunct="1">
              <a:spcAft>
                <a:spcPts val="0"/>
              </a:spcAft>
              <a:buFont typeface="Wingdings 3"/>
              <a:buChar char=""/>
              <a:defRPr/>
            </a:pPr>
            <a:r>
              <a:rPr lang="en-US" dirty="0"/>
              <a:t>The Adult’s </a:t>
            </a:r>
            <a:r>
              <a:rPr lang="en-US" dirty="0">
                <a:solidFill>
                  <a:srgbClr val="FFC000"/>
                </a:solidFill>
                <a:effectLst>
                  <a:outerShdw blurRad="38100" dist="38100" dir="2700000" algn="tl">
                    <a:srgbClr val="000000">
                      <a:alpha val="43137"/>
                    </a:srgbClr>
                  </a:outerShdw>
                </a:effectLst>
              </a:rPr>
              <a:t>Self-Concept</a:t>
            </a:r>
          </a:p>
          <a:p>
            <a:pPr marL="1371600" indent="-457200" eaLnBrk="1" fontAlgn="auto" hangingPunct="1">
              <a:spcAft>
                <a:spcPts val="0"/>
              </a:spcAft>
              <a:buFont typeface="Wingdings 3"/>
              <a:buChar char=""/>
              <a:defRPr/>
            </a:pPr>
            <a:r>
              <a:rPr lang="en-US" dirty="0"/>
              <a:t>The Role of the Adult’s </a:t>
            </a:r>
            <a:r>
              <a:rPr lang="en-US" dirty="0">
                <a:solidFill>
                  <a:srgbClr val="FFC000"/>
                </a:solidFill>
                <a:effectLst>
                  <a:outerShdw blurRad="38100" dist="38100" dir="2700000" algn="tl">
                    <a:srgbClr val="000000">
                      <a:alpha val="43137"/>
                    </a:srgbClr>
                  </a:outerShdw>
                </a:effectLst>
              </a:rPr>
              <a:t>Experience</a:t>
            </a:r>
          </a:p>
          <a:p>
            <a:pPr marL="1371600" indent="-457200" eaLnBrk="1" fontAlgn="auto" hangingPunct="1">
              <a:spcAft>
                <a:spcPts val="0"/>
              </a:spcAft>
              <a:buFont typeface="Wingdings 3"/>
              <a:buChar char=""/>
              <a:defRPr/>
            </a:pPr>
            <a:r>
              <a:rPr lang="en-US" dirty="0"/>
              <a:t>The Adult’s </a:t>
            </a:r>
            <a:r>
              <a:rPr lang="en-US" dirty="0">
                <a:solidFill>
                  <a:srgbClr val="FFC000"/>
                </a:solidFill>
                <a:effectLst>
                  <a:outerShdw blurRad="38100" dist="38100" dir="2700000" algn="tl">
                    <a:srgbClr val="000000">
                      <a:alpha val="43137"/>
                    </a:srgbClr>
                  </a:outerShdw>
                </a:effectLst>
              </a:rPr>
              <a:t>Orientation to Learning </a:t>
            </a:r>
          </a:p>
          <a:p>
            <a:pPr marL="1371600" indent="-457200" eaLnBrk="1" fontAlgn="auto" hangingPunct="1">
              <a:spcAft>
                <a:spcPts val="0"/>
              </a:spcAft>
              <a:buFont typeface="Wingdings 3"/>
              <a:buChar char=""/>
              <a:defRPr/>
            </a:pPr>
            <a:r>
              <a:rPr lang="en-US" dirty="0"/>
              <a:t>The Adult’s </a:t>
            </a:r>
            <a:r>
              <a:rPr lang="en-US" dirty="0">
                <a:solidFill>
                  <a:srgbClr val="FFC000"/>
                </a:solidFill>
                <a:effectLst>
                  <a:outerShdw blurRad="38100" dist="38100" dir="2700000" algn="tl">
                    <a:srgbClr val="000000">
                      <a:alpha val="43137"/>
                    </a:srgbClr>
                  </a:outerShdw>
                </a:effectLst>
              </a:rPr>
              <a:t>Readiness to Learn</a:t>
            </a:r>
          </a:p>
          <a:p>
            <a:pPr marL="1371600" indent="-457200" eaLnBrk="1" fontAlgn="auto" hangingPunct="1">
              <a:spcAft>
                <a:spcPts val="0"/>
              </a:spcAft>
              <a:buFont typeface="Wingdings 3"/>
              <a:buChar char=""/>
              <a:defRPr/>
            </a:pPr>
            <a:r>
              <a:rPr lang="en-US" dirty="0"/>
              <a:t>The Adult’s </a:t>
            </a:r>
            <a:r>
              <a:rPr lang="en-US" dirty="0">
                <a:solidFill>
                  <a:srgbClr val="FFC000"/>
                </a:solidFill>
                <a:effectLst>
                  <a:outerShdw blurRad="38100" dist="38100" dir="2700000" algn="tl">
                    <a:srgbClr val="000000">
                      <a:alpha val="43137"/>
                    </a:srgbClr>
                  </a:outerShdw>
                </a:effectLst>
              </a:rPr>
              <a:t>Motivation to Learn</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44</a:t>
            </a:r>
            <a:endParaRPr lang="en-US" sz="1000" b="1"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2"/>
          <p:cNvSpPr>
            <a:spLocks noGrp="1"/>
          </p:cNvSpPr>
          <p:nvPr>
            <p:ph type="title"/>
          </p:nvPr>
        </p:nvSpPr>
        <p:spPr/>
        <p:txBody>
          <a:bodyPr/>
          <a:lstStyle/>
          <a:p>
            <a:pPr eaLnBrk="1" hangingPunct="1"/>
            <a:r>
              <a:rPr lang="en-US" dirty="0" smtClean="0"/>
              <a:t>   </a:t>
            </a:r>
            <a:r>
              <a:rPr lang="en-US" dirty="0" smtClean="0">
                <a:solidFill>
                  <a:srgbClr val="EB3D94"/>
                </a:solidFill>
              </a:rPr>
              <a:t>The Adult’s Need to Know</a:t>
            </a:r>
          </a:p>
        </p:txBody>
      </p:sp>
      <p:sp>
        <p:nvSpPr>
          <p:cNvPr id="5" name="Content Placeholder 1"/>
          <p:cNvSpPr>
            <a:spLocks noGrp="1"/>
          </p:cNvSpPr>
          <p:nvPr>
            <p:ph idx="1"/>
          </p:nvPr>
        </p:nvSpPr>
        <p:spPr/>
        <p:txBody>
          <a:bodyPr rtlCol="0">
            <a:normAutofit/>
          </a:bodyPr>
          <a:lstStyle/>
          <a:p>
            <a:pPr marL="365760" indent="-256032" eaLnBrk="1" fontAlgn="auto" hangingPunct="1">
              <a:spcAft>
                <a:spcPts val="0"/>
              </a:spcAft>
              <a:buFont typeface="Wingdings 3"/>
              <a:buChar char=""/>
              <a:defRPr/>
            </a:pPr>
            <a:endParaRPr lang="en-US" sz="2400" dirty="0"/>
          </a:p>
          <a:p>
            <a:pPr marL="365760" indent="-256032" eaLnBrk="1" fontAlgn="auto" hangingPunct="1">
              <a:spcAft>
                <a:spcPts val="0"/>
              </a:spcAft>
              <a:buFont typeface="Wingdings 3"/>
              <a:buChar char=""/>
              <a:defRPr/>
            </a:pPr>
            <a:r>
              <a:rPr lang="en-US" sz="2400" dirty="0">
                <a:solidFill>
                  <a:srgbClr val="0070C0"/>
                </a:solidFill>
                <a:effectLst>
                  <a:outerShdw blurRad="38100" dist="38100" dir="2700000" algn="tl">
                    <a:srgbClr val="000000">
                      <a:alpha val="43137"/>
                    </a:srgbClr>
                  </a:outerShdw>
                </a:effectLst>
              </a:rPr>
              <a:t>Adults need to know why they should learn something and how it will benefit them.</a:t>
            </a:r>
          </a:p>
          <a:p>
            <a:pPr marL="365760" indent="-256032" eaLnBrk="1" fontAlgn="auto" hangingPunct="1">
              <a:spcAft>
                <a:spcPts val="0"/>
              </a:spcAft>
              <a:buFont typeface="Wingdings 3"/>
              <a:buNone/>
              <a:defRPr/>
            </a:pPr>
            <a:endParaRPr lang="en-US" sz="2400" dirty="0">
              <a:solidFill>
                <a:srgbClr val="00B050"/>
              </a:solidFill>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400" dirty="0">
                <a:solidFill>
                  <a:srgbClr val="00B050"/>
                </a:solidFill>
                <a:effectLst>
                  <a:outerShdw blurRad="38100" dist="38100" dir="2700000" algn="tl">
                    <a:srgbClr val="000000">
                      <a:alpha val="43137"/>
                    </a:srgbClr>
                  </a:outerShdw>
                </a:effectLst>
              </a:rPr>
              <a:t>Learning for immediate use is better than learning for future use.</a:t>
            </a:r>
          </a:p>
          <a:p>
            <a:pPr marL="365760" indent="-256032" eaLnBrk="1" fontAlgn="auto" hangingPunct="1">
              <a:spcAft>
                <a:spcPts val="0"/>
              </a:spcAft>
              <a:buFont typeface="Wingdings 3"/>
              <a:buNone/>
              <a:defRPr/>
            </a:pPr>
            <a:endParaRPr lang="en-US" sz="2400"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400" dirty="0">
                <a:solidFill>
                  <a:srgbClr val="7030A0"/>
                </a:solidFill>
                <a:effectLst>
                  <a:outerShdw blurRad="38100" dist="38100" dir="2700000" algn="tl">
                    <a:srgbClr val="000000">
                      <a:alpha val="43137"/>
                    </a:srgbClr>
                  </a:outerShdw>
                </a:effectLst>
              </a:rPr>
              <a:t>What do you expect to learn?</a:t>
            </a:r>
          </a:p>
          <a:p>
            <a:pPr marL="365760" indent="-256032" eaLnBrk="1" fontAlgn="auto" hangingPunct="1">
              <a:spcAft>
                <a:spcPts val="0"/>
              </a:spcAft>
              <a:buFont typeface="Wingdings 3"/>
              <a:buChar char=""/>
              <a:defRPr/>
            </a:pPr>
            <a:endParaRPr lang="en-US" sz="2400"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400" dirty="0">
                <a:solidFill>
                  <a:srgbClr val="FF0000"/>
                </a:solidFill>
                <a:effectLst>
                  <a:outerShdw blurRad="38100" dist="38100" dir="2700000" algn="tl">
                    <a:srgbClr val="000000">
                      <a:alpha val="43137"/>
                    </a:srgbClr>
                  </a:outerShdw>
                </a:effectLst>
              </a:rPr>
              <a:t>How might the information be useful for them?</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44</a:t>
            </a:r>
            <a:endParaRPr lang="en-US" sz="10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EB3D94"/>
                </a:solidFill>
              </a:rPr>
              <a:t>Predisposed Nature </a:t>
            </a:r>
            <a:r>
              <a:rPr lang="en-US" sz="4000" dirty="0" smtClean="0">
                <a:solidFill>
                  <a:srgbClr val="EB3D94"/>
                </a:solidFill>
              </a:rPr>
              <a:t>of </a:t>
            </a:r>
            <a:r>
              <a:rPr lang="en-US" sz="4000" dirty="0">
                <a:solidFill>
                  <a:srgbClr val="EB3D94"/>
                </a:solidFill>
              </a:rPr>
              <a:t>Human Beings</a:t>
            </a:r>
            <a:endParaRPr lang="en-US" sz="4000" dirty="0"/>
          </a:p>
        </p:txBody>
      </p:sp>
      <p:sp>
        <p:nvSpPr>
          <p:cNvPr id="3" name="Content Placeholder 2"/>
          <p:cNvSpPr>
            <a:spLocks noGrp="1"/>
          </p:cNvSpPr>
          <p:nvPr>
            <p:ph idx="1"/>
          </p:nvPr>
        </p:nvSpPr>
        <p:spPr>
          <a:xfrm>
            <a:off x="457200" y="1600200"/>
            <a:ext cx="8229600" cy="4876800"/>
          </a:xfrm>
        </p:spPr>
        <p:txBody>
          <a:bodyPr/>
          <a:lstStyle/>
          <a:p>
            <a:pPr marL="0" indent="0">
              <a:buNone/>
            </a:pPr>
            <a:r>
              <a:rPr lang="en-US" b="1" dirty="0" smtClean="0">
                <a:solidFill>
                  <a:srgbClr val="C00000"/>
                </a:solidFill>
              </a:rPr>
              <a:t>…… </a:t>
            </a:r>
            <a:r>
              <a:rPr lang="en-US" b="1" dirty="0">
                <a:solidFill>
                  <a:srgbClr val="C00000"/>
                </a:solidFill>
              </a:rPr>
              <a:t>to seek moral and spiritual meaning </a:t>
            </a:r>
            <a:r>
              <a:rPr lang="en-US" b="1" dirty="0" smtClean="0">
                <a:solidFill>
                  <a:srgbClr val="C00000"/>
                </a:solidFill>
              </a:rPr>
              <a:t>……</a:t>
            </a:r>
            <a:endParaRPr lang="en-US" b="1" dirty="0">
              <a:solidFill>
                <a:srgbClr val="C00000"/>
              </a:solidFill>
            </a:endParaRPr>
          </a:p>
          <a:p>
            <a:r>
              <a:rPr lang="en-US" dirty="0">
                <a:solidFill>
                  <a:srgbClr val="139D41"/>
                </a:solidFill>
              </a:rPr>
              <a:t>Positive Nurturing: A sense of hopefulness embedded in morality that embraces the positive aspects of a healthy family, community and country.</a:t>
            </a:r>
          </a:p>
          <a:p>
            <a:r>
              <a:rPr lang="en-US" dirty="0">
                <a:solidFill>
                  <a:srgbClr val="0070C0"/>
                </a:solidFill>
              </a:rPr>
              <a:t>Negative Nurturing: A sense of hopelessness embedded in destructive morality that cheats and denies others of a joyful and healthy quality of life</a:t>
            </a:r>
            <a:r>
              <a:rPr lang="en-US" dirty="0" smtClean="0">
                <a:solidFill>
                  <a:srgbClr val="0070C0"/>
                </a:solidFill>
              </a:rPr>
              <a:t>.</a:t>
            </a:r>
          </a:p>
          <a:p>
            <a:pPr marL="0" indent="0" algn="r">
              <a:buNone/>
            </a:pPr>
            <a:r>
              <a:rPr lang="en-US" sz="1000" b="1" dirty="0" smtClean="0"/>
              <a:t>P</a:t>
            </a:r>
            <a:r>
              <a:rPr lang="en-US" sz="1000" b="1" dirty="0" smtClean="0"/>
              <a:t>. 11-12</a:t>
            </a:r>
            <a:endParaRPr lang="en-US" sz="1000" b="1" dirty="0"/>
          </a:p>
          <a:p>
            <a:endParaRPr lang="en-US" dirty="0"/>
          </a:p>
        </p:txBody>
      </p:sp>
    </p:spTree>
    <p:extLst>
      <p:ext uri="{BB962C8B-B14F-4D97-AF65-F5344CB8AC3E}">
        <p14:creationId xmlns:p14="http://schemas.microsoft.com/office/powerpoint/2010/main" val="332755712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2"/>
          <p:cNvSpPr>
            <a:spLocks noGrp="1"/>
          </p:cNvSpPr>
          <p:nvPr>
            <p:ph type="title"/>
          </p:nvPr>
        </p:nvSpPr>
        <p:spPr/>
        <p:txBody>
          <a:bodyPr/>
          <a:lstStyle/>
          <a:p>
            <a:pPr eaLnBrk="1" hangingPunct="1"/>
            <a:r>
              <a:rPr lang="en-US" dirty="0" smtClean="0"/>
              <a:t>  </a:t>
            </a:r>
            <a:r>
              <a:rPr lang="en-US" dirty="0" smtClean="0">
                <a:solidFill>
                  <a:srgbClr val="EB3D94"/>
                </a:solidFill>
              </a:rPr>
              <a:t>The Adult’s Self-Concept</a:t>
            </a:r>
          </a:p>
        </p:txBody>
      </p:sp>
      <p:sp>
        <p:nvSpPr>
          <p:cNvPr id="4" name="Content Placeholder 1"/>
          <p:cNvSpPr>
            <a:spLocks noGrp="1"/>
          </p:cNvSpPr>
          <p:nvPr>
            <p:ph idx="1"/>
          </p:nvPr>
        </p:nvSpPr>
        <p:spPr/>
        <p:txBody>
          <a:bodyPr rtlCol="0">
            <a:normAutofit/>
          </a:bodyPr>
          <a:lstStyle/>
          <a:p>
            <a:pPr marL="365760" indent="-256032" eaLnBrk="1" fontAlgn="auto" hangingPunct="1">
              <a:spcAft>
                <a:spcPts val="0"/>
              </a:spcAft>
              <a:buFont typeface="Wingdings 3"/>
              <a:buChar char=""/>
              <a:defRPr/>
            </a:pPr>
            <a:r>
              <a:rPr lang="en-US" sz="2800" dirty="0">
                <a:solidFill>
                  <a:srgbClr val="139D41"/>
                </a:solidFill>
                <a:effectLst>
                  <a:outerShdw blurRad="38100" dist="38100" dir="2700000" algn="tl">
                    <a:srgbClr val="000000">
                      <a:alpha val="43137"/>
                    </a:srgbClr>
                  </a:outerShdw>
                </a:effectLst>
              </a:rPr>
              <a:t>Adults resent and resist situations in which they feel others are imposing their wills on them.</a:t>
            </a:r>
          </a:p>
          <a:p>
            <a:pPr marL="365760" indent="-256032" eaLnBrk="1" fontAlgn="auto" hangingPunct="1">
              <a:spcAft>
                <a:spcPts val="0"/>
              </a:spcAft>
              <a:buFont typeface="Wingdings 3"/>
              <a:buNone/>
              <a:defRPr/>
            </a:pPr>
            <a:endParaRPr lang="en-US" sz="2800"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800" dirty="0">
                <a:solidFill>
                  <a:srgbClr val="0070C0"/>
                </a:solidFill>
                <a:effectLst>
                  <a:outerShdw blurRad="38100" dist="38100" dir="2700000" algn="tl">
                    <a:srgbClr val="000000">
                      <a:alpha val="43137"/>
                    </a:srgbClr>
                  </a:outerShdw>
                </a:effectLst>
              </a:rPr>
              <a:t>Self-Concept as a learner is influenced by successes and failures in school.</a:t>
            </a:r>
          </a:p>
          <a:p>
            <a:pPr marL="365760" indent="-256032" eaLnBrk="1" fontAlgn="auto" hangingPunct="1">
              <a:spcAft>
                <a:spcPts val="0"/>
              </a:spcAft>
              <a:buFont typeface="Wingdings 3"/>
              <a:buChar char=""/>
              <a:defRPr/>
            </a:pPr>
            <a:endParaRPr lang="en-US" sz="2800"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800" dirty="0">
                <a:solidFill>
                  <a:srgbClr val="660066"/>
                </a:solidFill>
                <a:effectLst>
                  <a:outerShdw blurRad="38100" dist="38100" dir="2700000" algn="tl">
                    <a:srgbClr val="000000">
                      <a:alpha val="43137"/>
                    </a:srgbClr>
                  </a:outerShdw>
                </a:effectLst>
              </a:rPr>
              <a:t>Self-Concept as a learner is also related to the person’s level of empowerment and motivation.</a:t>
            </a:r>
          </a:p>
          <a:p>
            <a:pPr marL="365760" indent="-256032" eaLnBrk="1" fontAlgn="auto" hangingPunct="1">
              <a:spcAft>
                <a:spcPts val="0"/>
              </a:spcAft>
              <a:buFont typeface="Wingdings 3"/>
              <a:buChar char=""/>
              <a:defRPr/>
            </a:pPr>
            <a:endParaRPr lang="en-US" dirty="0"/>
          </a:p>
        </p:txBody>
      </p:sp>
      <p:sp>
        <p:nvSpPr>
          <p:cNvPr id="5" name="Rectangle 4"/>
          <p:cNvSpPr/>
          <p:nvPr/>
        </p:nvSpPr>
        <p:spPr>
          <a:xfrm>
            <a:off x="8333756" y="6324600"/>
            <a:ext cx="665567" cy="246221"/>
          </a:xfrm>
          <a:prstGeom prst="rect">
            <a:avLst/>
          </a:prstGeom>
        </p:spPr>
        <p:txBody>
          <a:bodyPr wrap="none">
            <a:spAutoFit/>
          </a:bodyPr>
          <a:lstStyle/>
          <a:p>
            <a:pPr marL="0" indent="0" algn="r">
              <a:buNone/>
            </a:pPr>
            <a:r>
              <a:rPr lang="en-US" sz="1000" b="1" dirty="0"/>
              <a:t>P. </a:t>
            </a:r>
            <a:r>
              <a:rPr lang="en-US" sz="1000" b="1" dirty="0" smtClean="0"/>
              <a:t>44-45</a:t>
            </a:r>
            <a:endParaRPr lang="en-US" sz="1000" b="1"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2"/>
          <p:cNvSpPr>
            <a:spLocks noGrp="1"/>
          </p:cNvSpPr>
          <p:nvPr>
            <p:ph type="title"/>
          </p:nvPr>
        </p:nvSpPr>
        <p:spPr/>
        <p:txBody>
          <a:bodyPr/>
          <a:lstStyle/>
          <a:p>
            <a:pPr eaLnBrk="1" hangingPunct="1"/>
            <a:r>
              <a:rPr lang="en-US" dirty="0" smtClean="0">
                <a:solidFill>
                  <a:srgbClr val="EB3D94"/>
                </a:solidFill>
              </a:rPr>
              <a:t>The Role of the Adult’s Experience</a:t>
            </a:r>
          </a:p>
        </p:txBody>
      </p:sp>
      <p:sp>
        <p:nvSpPr>
          <p:cNvPr id="4" name="Content Placeholder 1"/>
          <p:cNvSpPr>
            <a:spLocks noGrp="1"/>
          </p:cNvSpPr>
          <p:nvPr>
            <p:ph idx="1"/>
          </p:nvPr>
        </p:nvSpPr>
        <p:spPr/>
        <p:txBody>
          <a:bodyPr rtlCol="0">
            <a:normAutofit fontScale="92500" lnSpcReduction="10000"/>
          </a:bodyPr>
          <a:lstStyle/>
          <a:p>
            <a:pPr marL="365760" indent="-256032" eaLnBrk="1" fontAlgn="auto" hangingPunct="1">
              <a:spcAft>
                <a:spcPts val="0"/>
              </a:spcAft>
              <a:buFont typeface="Wingdings 3"/>
              <a:buChar char=""/>
              <a:defRPr/>
            </a:pPr>
            <a:r>
              <a:rPr lang="en-US" dirty="0">
                <a:solidFill>
                  <a:srgbClr val="008000"/>
                </a:solidFill>
                <a:effectLst>
                  <a:outerShdw blurRad="38100" dist="38100" dir="2700000" algn="tl">
                    <a:srgbClr val="000000">
                      <a:alpha val="43137"/>
                    </a:srgbClr>
                  </a:outerShdw>
                </a:effectLst>
              </a:rPr>
              <a:t>Based on a lifetime of experiences, adult learners are more heterogeneous than younger learners.</a:t>
            </a:r>
          </a:p>
          <a:p>
            <a:pPr marL="365760" indent="-256032" eaLnBrk="1" fontAlgn="auto" hangingPunct="1">
              <a:spcAft>
                <a:spcPts val="0"/>
              </a:spcAft>
              <a:buFont typeface="Wingdings 3"/>
              <a:buChar char=""/>
              <a:defRPr/>
            </a:pPr>
            <a:endParaRPr lang="en-US"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a:solidFill>
                  <a:schemeClr val="accent1">
                    <a:lumMod val="75000"/>
                  </a:schemeClr>
                </a:solidFill>
                <a:effectLst>
                  <a:outerShdw blurRad="38100" dist="38100" dir="2700000" algn="tl">
                    <a:srgbClr val="000000">
                      <a:alpha val="43137"/>
                    </a:srgbClr>
                  </a:outerShdw>
                </a:effectLst>
              </a:rPr>
              <a:t>Adults’ personal identity is often tied to their experiences with biases and habits.</a:t>
            </a:r>
          </a:p>
          <a:p>
            <a:pPr marL="365760" indent="-256032" eaLnBrk="1" fontAlgn="auto" hangingPunct="1">
              <a:spcAft>
                <a:spcPts val="0"/>
              </a:spcAft>
              <a:buFont typeface="Wingdings 3"/>
              <a:buNone/>
              <a:defRPr/>
            </a:pPr>
            <a:endParaRPr lang="en-US"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a:solidFill>
                  <a:srgbClr val="FF0000"/>
                </a:solidFill>
                <a:effectLst>
                  <a:outerShdw blurRad="38100" dist="38100" dir="2700000" algn="tl">
                    <a:srgbClr val="000000">
                      <a:alpha val="43137"/>
                    </a:srgbClr>
                  </a:outerShdw>
                </a:effectLst>
              </a:rPr>
              <a:t>Reflective learning helps adults reassess the impact of experiences and prepare them for change.</a:t>
            </a:r>
          </a:p>
          <a:p>
            <a:pPr marL="365760" indent="-256032" eaLnBrk="1" fontAlgn="auto" hangingPunct="1">
              <a:spcAft>
                <a:spcPts val="0"/>
              </a:spcAft>
              <a:buFont typeface="Wingdings 3"/>
              <a:buChar char=""/>
              <a:defRPr/>
            </a:pPr>
            <a:endParaRPr lang="en-US" dirty="0"/>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2"/>
          <p:cNvSpPr>
            <a:spLocks noGrp="1"/>
          </p:cNvSpPr>
          <p:nvPr>
            <p:ph type="title"/>
          </p:nvPr>
        </p:nvSpPr>
        <p:spPr/>
        <p:txBody>
          <a:bodyPr/>
          <a:lstStyle/>
          <a:p>
            <a:pPr eaLnBrk="1" hangingPunct="1"/>
            <a:r>
              <a:rPr lang="en-US" sz="3600" dirty="0" smtClean="0">
                <a:solidFill>
                  <a:srgbClr val="EB3D94"/>
                </a:solidFill>
              </a:rPr>
              <a:t>The Adult’s Orientation to Learning</a:t>
            </a:r>
          </a:p>
        </p:txBody>
      </p:sp>
      <p:sp>
        <p:nvSpPr>
          <p:cNvPr id="4" name="Content Placeholder 1"/>
          <p:cNvSpPr>
            <a:spLocks noGrp="1"/>
          </p:cNvSpPr>
          <p:nvPr>
            <p:ph idx="1"/>
          </p:nvPr>
        </p:nvSpPr>
        <p:spPr>
          <a:xfrm>
            <a:off x="457200" y="1938338"/>
            <a:ext cx="8229600" cy="2709862"/>
          </a:xfrm>
        </p:spPr>
        <p:txBody>
          <a:bodyPr rtlCol="0">
            <a:normAutofit/>
          </a:bodyPr>
          <a:lstStyle/>
          <a:p>
            <a:pPr marL="365760" indent="-256032" eaLnBrk="1" fontAlgn="auto" hangingPunct="1">
              <a:spcAft>
                <a:spcPts val="0"/>
              </a:spcAft>
              <a:buFont typeface="Wingdings 3"/>
              <a:buChar char=""/>
              <a:defRPr/>
            </a:pPr>
            <a:r>
              <a:rPr lang="en-US" sz="4000" dirty="0">
                <a:solidFill>
                  <a:srgbClr val="139D41"/>
                </a:solidFill>
                <a:effectLst>
                  <a:outerShdw blurRad="38100" dist="38100" dir="2700000" algn="tl">
                    <a:srgbClr val="000000">
                      <a:alpha val="43137"/>
                    </a:srgbClr>
                  </a:outerShdw>
                </a:effectLst>
              </a:rPr>
              <a:t>Adults are ready to learn when they experience a need to learn something in order to cope with real life tasks or problems.</a:t>
            </a:r>
          </a:p>
          <a:p>
            <a:pPr marL="365760" indent="-256032" eaLnBrk="1" fontAlgn="auto" hangingPunct="1">
              <a:spcAft>
                <a:spcPts val="0"/>
              </a:spcAft>
              <a:buFont typeface="Wingdings 3"/>
              <a:buChar char=""/>
              <a:defRPr/>
            </a:pPr>
            <a:endParaRPr lang="en-US" dirty="0"/>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2"/>
          <p:cNvSpPr>
            <a:spLocks noGrp="1"/>
          </p:cNvSpPr>
          <p:nvPr>
            <p:ph type="title"/>
          </p:nvPr>
        </p:nvSpPr>
        <p:spPr/>
        <p:txBody>
          <a:bodyPr/>
          <a:lstStyle/>
          <a:p>
            <a:pPr eaLnBrk="1" hangingPunct="1"/>
            <a:r>
              <a:rPr lang="en-US" dirty="0" smtClean="0"/>
              <a:t> </a:t>
            </a:r>
            <a:r>
              <a:rPr lang="en-US" dirty="0" smtClean="0">
                <a:solidFill>
                  <a:srgbClr val="EB3D94"/>
                </a:solidFill>
              </a:rPr>
              <a:t>The Adult’s Readiness to Learn</a:t>
            </a:r>
          </a:p>
        </p:txBody>
      </p:sp>
      <p:sp>
        <p:nvSpPr>
          <p:cNvPr id="4" name="Content Placeholder 1"/>
          <p:cNvSpPr>
            <a:spLocks noGrp="1"/>
          </p:cNvSpPr>
          <p:nvPr>
            <p:ph idx="1"/>
          </p:nvPr>
        </p:nvSpPr>
        <p:spPr/>
        <p:txBody>
          <a:bodyPr rtlCol="0">
            <a:normAutofit/>
          </a:bodyPr>
          <a:lstStyle/>
          <a:p>
            <a:pPr marL="365760" indent="-256032" eaLnBrk="1" fontAlgn="auto" hangingPunct="1">
              <a:spcAft>
                <a:spcPts val="0"/>
              </a:spcAft>
              <a:buFont typeface="Wingdings 3"/>
              <a:buChar char=""/>
              <a:defRPr/>
            </a:pPr>
            <a:r>
              <a:rPr lang="en-US" dirty="0">
                <a:solidFill>
                  <a:srgbClr val="139D41"/>
                </a:solidFill>
                <a:effectLst>
                  <a:outerShdw blurRad="38100" dist="38100" dir="2700000" algn="tl">
                    <a:srgbClr val="000000">
                      <a:alpha val="43137"/>
                    </a:srgbClr>
                  </a:outerShdw>
                </a:effectLst>
              </a:rPr>
              <a:t>Adults are life, task, or problem-centered in their orientation</a:t>
            </a:r>
            <a:r>
              <a:rPr lang="en-US" dirty="0">
                <a:solidFill>
                  <a:srgbClr val="008000"/>
                </a:solidFill>
                <a:effectLst>
                  <a:outerShdw blurRad="38100" dist="38100" dir="2700000" algn="tl">
                    <a:srgbClr val="000000">
                      <a:alpha val="43137"/>
                    </a:srgbClr>
                  </a:outerShdw>
                </a:effectLst>
              </a:rPr>
              <a:t>.</a:t>
            </a:r>
          </a:p>
          <a:p>
            <a:pPr marL="365760" indent="-256032" eaLnBrk="1" fontAlgn="auto" hangingPunct="1">
              <a:spcAft>
                <a:spcPts val="0"/>
              </a:spcAft>
              <a:buFont typeface="Wingdings 3"/>
              <a:buNone/>
              <a:defRPr/>
            </a:pPr>
            <a:endParaRPr lang="en-US"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a:solidFill>
                  <a:srgbClr val="0070C0"/>
                </a:solidFill>
                <a:effectLst>
                  <a:outerShdw blurRad="38100" dist="38100" dir="2700000" algn="tl">
                    <a:srgbClr val="000000">
                      <a:alpha val="43137"/>
                    </a:srgbClr>
                  </a:outerShdw>
                </a:effectLst>
              </a:rPr>
              <a:t>Learning needs to use real life situations.</a:t>
            </a:r>
          </a:p>
          <a:p>
            <a:pPr marL="365760" indent="-256032" eaLnBrk="1" fontAlgn="auto" hangingPunct="1">
              <a:spcAft>
                <a:spcPts val="0"/>
              </a:spcAft>
              <a:buFont typeface="Wingdings 3"/>
              <a:buNone/>
              <a:defRPr/>
            </a:pPr>
            <a:endParaRPr lang="en-US" dirty="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a:solidFill>
                  <a:srgbClr val="FFC000"/>
                </a:solidFill>
                <a:effectLst>
                  <a:outerShdw blurRad="38100" dist="38100" dir="2700000" algn="tl">
                    <a:srgbClr val="000000">
                      <a:alpha val="43137"/>
                    </a:srgbClr>
                  </a:outerShdw>
                </a:effectLst>
              </a:rPr>
              <a:t>Flexibility in the lesson allows for personal experiences.</a:t>
            </a:r>
          </a:p>
          <a:p>
            <a:pPr marL="365760" indent="-256032" eaLnBrk="1" fontAlgn="auto" hangingPunct="1">
              <a:spcAft>
                <a:spcPts val="0"/>
              </a:spcAft>
              <a:buFont typeface="Wingdings 3"/>
              <a:buChar char=""/>
              <a:defRPr/>
            </a:pPr>
            <a:endParaRPr lang="en-US" dirty="0"/>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2"/>
          <p:cNvSpPr>
            <a:spLocks noGrp="1"/>
          </p:cNvSpPr>
          <p:nvPr>
            <p:ph type="title"/>
          </p:nvPr>
        </p:nvSpPr>
        <p:spPr/>
        <p:txBody>
          <a:bodyPr/>
          <a:lstStyle/>
          <a:p>
            <a:pPr eaLnBrk="1" hangingPunct="1"/>
            <a:r>
              <a:rPr lang="en-US" dirty="0" smtClean="0">
                <a:solidFill>
                  <a:srgbClr val="EB3D94"/>
                </a:solidFill>
              </a:rPr>
              <a:t>The Adult’s Motivation to Learn</a:t>
            </a:r>
          </a:p>
        </p:txBody>
      </p:sp>
      <p:sp>
        <p:nvSpPr>
          <p:cNvPr id="4" name="Content Placeholder 2"/>
          <p:cNvSpPr>
            <a:spLocks noGrp="1"/>
          </p:cNvSpPr>
          <p:nvPr>
            <p:ph idx="1"/>
          </p:nvPr>
        </p:nvSpPr>
        <p:spPr/>
        <p:txBody>
          <a:bodyPr rtlCol="0">
            <a:normAutofit/>
          </a:bodyPr>
          <a:lstStyle/>
          <a:p>
            <a:pPr marL="365760" indent="-256032" eaLnBrk="1" fontAlgn="auto" hangingPunct="1">
              <a:spcAft>
                <a:spcPts val="0"/>
              </a:spcAft>
              <a:buFont typeface="Wingdings 3"/>
              <a:buChar char=""/>
              <a:defRPr/>
            </a:pPr>
            <a:r>
              <a:rPr lang="en-US" sz="2800" dirty="0" smtClean="0">
                <a:solidFill>
                  <a:srgbClr val="00B050"/>
                </a:solidFill>
                <a:effectLst>
                  <a:outerShdw blurRad="38100" dist="38100" dir="2700000" algn="tl">
                    <a:srgbClr val="000000">
                      <a:alpha val="43137"/>
                    </a:srgbClr>
                  </a:outerShdw>
                </a:effectLst>
              </a:rPr>
              <a:t>Adults’ internal priorities are more important than external priorities.</a:t>
            </a:r>
          </a:p>
          <a:p>
            <a:pPr marL="365760" indent="-256032" eaLnBrk="1" fontAlgn="auto" hangingPunct="1">
              <a:spcAft>
                <a:spcPts val="0"/>
              </a:spcAft>
              <a:buFont typeface="Wingdings 3"/>
              <a:buChar char=""/>
              <a:defRPr/>
            </a:pPr>
            <a:endParaRPr lang="en-US" sz="28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800" dirty="0" smtClean="0">
                <a:solidFill>
                  <a:srgbClr val="00B0F0"/>
                </a:solidFill>
                <a:effectLst>
                  <a:outerShdw blurRad="38100" dist="38100" dir="2700000" algn="tl">
                    <a:srgbClr val="000000">
                      <a:alpha val="43137"/>
                    </a:srgbClr>
                  </a:outerShdw>
                </a:effectLst>
              </a:rPr>
              <a:t>Incentives such as self-esteem, quality of life, and satisfaction are most important.</a:t>
            </a:r>
          </a:p>
          <a:p>
            <a:pPr marL="365760" indent="-256032" eaLnBrk="1" fontAlgn="auto" hangingPunct="1">
              <a:spcAft>
                <a:spcPts val="0"/>
              </a:spcAft>
              <a:buFont typeface="Wingdings 3"/>
              <a:buChar char=""/>
              <a:defRPr/>
            </a:pPr>
            <a:endParaRPr lang="en-US" sz="28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sz="2800" dirty="0" smtClean="0">
                <a:solidFill>
                  <a:srgbClr val="7030A0"/>
                </a:solidFill>
                <a:effectLst>
                  <a:outerShdw blurRad="38100" dist="38100" dir="2700000" algn="tl">
                    <a:srgbClr val="000000">
                      <a:alpha val="43137"/>
                    </a:srgbClr>
                  </a:outerShdw>
                </a:effectLst>
              </a:rPr>
              <a:t>Adults’ input into the development of lessons or prioritization of topics can encourage adults to take ownership of the learning process.</a:t>
            </a:r>
          </a:p>
          <a:p>
            <a:pPr marL="365760" indent="-256032" eaLnBrk="1" fontAlgn="auto" hangingPunct="1">
              <a:spcAft>
                <a:spcPts val="0"/>
              </a:spcAft>
              <a:buFont typeface="Wingdings 3"/>
              <a:buChar char=""/>
              <a:defRPr/>
            </a:pPr>
            <a:endParaRPr lang="en-US" dirty="0"/>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2"/>
          <p:cNvSpPr>
            <a:spLocks noGrp="1"/>
          </p:cNvSpPr>
          <p:nvPr>
            <p:ph type="title"/>
          </p:nvPr>
        </p:nvSpPr>
        <p:spPr/>
        <p:txBody>
          <a:bodyPr/>
          <a:lstStyle/>
          <a:p>
            <a:pPr eaLnBrk="1" hangingPunct="1"/>
            <a:r>
              <a:rPr lang="en-US" dirty="0" smtClean="0"/>
              <a:t> </a:t>
            </a:r>
            <a:r>
              <a:rPr lang="en-US" sz="4000" dirty="0" smtClean="0">
                <a:solidFill>
                  <a:srgbClr val="7030A0"/>
                </a:solidFill>
              </a:rPr>
              <a:t>There are four elements to learning</a:t>
            </a:r>
          </a:p>
        </p:txBody>
      </p:sp>
      <p:sp>
        <p:nvSpPr>
          <p:cNvPr id="4" name="Content Placeholder 2"/>
          <p:cNvSpPr>
            <a:spLocks noGrp="1"/>
          </p:cNvSpPr>
          <p:nvPr>
            <p:ph idx="1"/>
          </p:nvPr>
        </p:nvSpPr>
        <p:spPr/>
        <p:txBody>
          <a:bodyPr rtlCol="0">
            <a:normAutofit/>
          </a:bodyPr>
          <a:lstStyle/>
          <a:p>
            <a:pPr marL="365760" indent="-256032" eaLnBrk="1" fontAlgn="auto" hangingPunct="1">
              <a:spcAft>
                <a:spcPts val="0"/>
              </a:spcAft>
              <a:buFont typeface="Wingdings 3"/>
              <a:buChar char=""/>
              <a:defRPr/>
            </a:pPr>
            <a:endParaRPr lang="en-US" dirty="0" smtClean="0"/>
          </a:p>
          <a:p>
            <a:pPr marL="2286000" indent="-517525" eaLnBrk="1" fontAlgn="auto" hangingPunct="1">
              <a:spcAft>
                <a:spcPts val="0"/>
              </a:spcAft>
              <a:buFont typeface="Wingdings 3"/>
              <a:buChar char=""/>
              <a:defRPr/>
            </a:pPr>
            <a:r>
              <a:rPr lang="en-US" sz="4000" dirty="0" smtClean="0">
                <a:solidFill>
                  <a:srgbClr val="FF0000"/>
                </a:solidFill>
                <a:effectLst>
                  <a:outerShdw blurRad="38100" dist="38100" dir="2700000" algn="tl">
                    <a:srgbClr val="000000">
                      <a:alpha val="43137"/>
                    </a:srgbClr>
                  </a:outerShdw>
                </a:effectLst>
              </a:rPr>
              <a:t>Motivation</a:t>
            </a:r>
          </a:p>
          <a:p>
            <a:pPr marL="2286000" indent="-517525" eaLnBrk="1" fontAlgn="auto" hangingPunct="1">
              <a:spcAft>
                <a:spcPts val="0"/>
              </a:spcAft>
              <a:buFont typeface="Wingdings 3"/>
              <a:buChar char=""/>
              <a:defRPr/>
            </a:pPr>
            <a:r>
              <a:rPr lang="en-US" sz="4000" dirty="0" smtClean="0">
                <a:solidFill>
                  <a:srgbClr val="FFC000"/>
                </a:solidFill>
                <a:effectLst>
                  <a:outerShdw blurRad="38100" dist="38100" dir="2700000" algn="tl">
                    <a:srgbClr val="000000">
                      <a:alpha val="43137"/>
                    </a:srgbClr>
                  </a:outerShdw>
                </a:effectLst>
              </a:rPr>
              <a:t>Retention</a:t>
            </a:r>
          </a:p>
          <a:p>
            <a:pPr marL="2286000" indent="-517525" eaLnBrk="1" fontAlgn="auto" hangingPunct="1">
              <a:spcAft>
                <a:spcPts val="0"/>
              </a:spcAft>
              <a:buFont typeface="Wingdings 3"/>
              <a:buChar char=""/>
              <a:defRPr/>
            </a:pPr>
            <a:r>
              <a:rPr lang="en-US" sz="4000" dirty="0" smtClean="0">
                <a:solidFill>
                  <a:srgbClr val="00B050"/>
                </a:solidFill>
                <a:effectLst>
                  <a:outerShdw blurRad="38100" dist="38100" dir="2700000" algn="tl">
                    <a:srgbClr val="000000">
                      <a:alpha val="43137"/>
                    </a:srgbClr>
                  </a:outerShdw>
                </a:effectLst>
              </a:rPr>
              <a:t>Reinforcement</a:t>
            </a:r>
          </a:p>
          <a:p>
            <a:pPr marL="2286000" indent="-517525" eaLnBrk="1" fontAlgn="auto" hangingPunct="1">
              <a:spcAft>
                <a:spcPts val="0"/>
              </a:spcAft>
              <a:buFont typeface="Wingdings 3"/>
              <a:buChar char=""/>
              <a:defRPr/>
            </a:pPr>
            <a:r>
              <a:rPr lang="en-US" sz="4000" dirty="0" smtClean="0">
                <a:solidFill>
                  <a:srgbClr val="0070C0"/>
                </a:solidFill>
                <a:effectLst>
                  <a:outerShdw blurRad="38100" dist="38100" dir="2700000" algn="tl">
                    <a:srgbClr val="000000">
                      <a:alpha val="43137"/>
                    </a:srgbClr>
                  </a:outerShdw>
                </a:effectLst>
              </a:rPr>
              <a:t>Transference</a:t>
            </a:r>
            <a:endParaRPr lang="en-US" sz="4000" dirty="0">
              <a:solidFill>
                <a:srgbClr val="0070C0"/>
              </a:solidFill>
              <a:effectLst>
                <a:outerShdw blurRad="38100" dist="38100" dir="2700000" algn="tl">
                  <a:srgbClr val="000000">
                    <a:alpha val="43137"/>
                  </a:srgbClr>
                </a:outerShdw>
              </a:effectLst>
            </a:endParaRPr>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2"/>
          <p:cNvSpPr>
            <a:spLocks noGrp="1"/>
          </p:cNvSpPr>
          <p:nvPr>
            <p:ph type="title"/>
          </p:nvPr>
        </p:nvSpPr>
        <p:spPr/>
        <p:txBody>
          <a:bodyPr/>
          <a:lstStyle/>
          <a:p>
            <a:pPr eaLnBrk="1" hangingPunct="1"/>
            <a:r>
              <a:rPr lang="en-US" dirty="0" smtClean="0">
                <a:solidFill>
                  <a:srgbClr val="C00000"/>
                </a:solidFill>
              </a:rPr>
              <a:t>      </a:t>
            </a:r>
            <a:r>
              <a:rPr lang="en-US" dirty="0" smtClean="0">
                <a:solidFill>
                  <a:srgbClr val="FF0000"/>
                </a:solidFill>
              </a:rPr>
              <a:t>Motivation for Learning</a:t>
            </a:r>
          </a:p>
        </p:txBody>
      </p:sp>
      <p:sp>
        <p:nvSpPr>
          <p:cNvPr id="5" name="Content Placeholder 2"/>
          <p:cNvSpPr>
            <a:spLocks noGrp="1"/>
          </p:cNvSpPr>
          <p:nvPr>
            <p:ph idx="1"/>
          </p:nvPr>
        </p:nvSpPr>
        <p:spPr>
          <a:xfrm>
            <a:off x="457200" y="1557338"/>
            <a:ext cx="8229600" cy="4386262"/>
          </a:xfrm>
        </p:spPr>
        <p:txBody>
          <a:bodyPr rtlCol="0">
            <a:normAutofit fontScale="85000" lnSpcReduction="20000"/>
          </a:bodyPr>
          <a:lstStyle/>
          <a:p>
            <a:pPr marL="685800" indent="-396875" eaLnBrk="1" fontAlgn="auto" hangingPunct="1">
              <a:spcAft>
                <a:spcPts val="0"/>
              </a:spcAft>
              <a:buFont typeface="Wingdings 3"/>
              <a:buChar char=""/>
              <a:defRPr/>
            </a:pPr>
            <a:r>
              <a:rPr lang="en-US" dirty="0" smtClean="0">
                <a:solidFill>
                  <a:srgbClr val="7030A0"/>
                </a:solidFill>
                <a:effectLst>
                  <a:outerShdw blurRad="38100" dist="38100" dir="2700000" algn="tl">
                    <a:srgbClr val="000000">
                      <a:alpha val="43137"/>
                    </a:srgbClr>
                  </a:outerShdw>
                </a:effectLst>
              </a:rPr>
              <a:t>A key aspect of learning.</a:t>
            </a:r>
          </a:p>
          <a:p>
            <a:pPr marL="685800" indent="-396875" eaLnBrk="1" fontAlgn="auto" hangingPunct="1">
              <a:spcAft>
                <a:spcPts val="0"/>
              </a:spcAft>
              <a:buFont typeface="Wingdings 3"/>
              <a:buNone/>
              <a:defRPr/>
            </a:pPr>
            <a:endParaRPr lang="en-US" sz="1300" dirty="0" smtClean="0">
              <a:effectLst>
                <a:outerShdw blurRad="38100" dist="38100" dir="2700000" algn="tl">
                  <a:srgbClr val="000000">
                    <a:alpha val="43137"/>
                  </a:srgbClr>
                </a:outerShdw>
              </a:effectLst>
            </a:endParaRPr>
          </a:p>
          <a:p>
            <a:pPr marL="685800" indent="-396875" eaLnBrk="1" fontAlgn="auto" hangingPunct="1">
              <a:spcAft>
                <a:spcPts val="0"/>
              </a:spcAft>
              <a:buFont typeface="Wingdings 3"/>
              <a:buChar char=""/>
              <a:defRPr/>
            </a:pPr>
            <a:r>
              <a:rPr lang="en-US" dirty="0" smtClean="0">
                <a:solidFill>
                  <a:srgbClr val="139D41"/>
                </a:solidFill>
                <a:effectLst>
                  <a:outerShdw blurRad="38100" dist="38100" dir="2700000" algn="tl">
                    <a:srgbClr val="000000">
                      <a:alpha val="43137"/>
                    </a:srgbClr>
                  </a:outerShdw>
                </a:effectLst>
              </a:rPr>
              <a:t>Teaching to unmotivated adults is a waste of the instructor’s time.</a:t>
            </a:r>
          </a:p>
          <a:p>
            <a:pPr marL="685800" indent="-396875" eaLnBrk="1" fontAlgn="auto" hangingPunct="1">
              <a:spcAft>
                <a:spcPts val="0"/>
              </a:spcAft>
              <a:buFont typeface="Wingdings 3"/>
              <a:buNone/>
              <a:defRPr/>
            </a:pPr>
            <a:endParaRPr lang="en-US" sz="1400" dirty="0" smtClean="0">
              <a:effectLst>
                <a:outerShdw blurRad="38100" dist="38100" dir="2700000" algn="tl">
                  <a:srgbClr val="000000">
                    <a:alpha val="43137"/>
                  </a:srgbClr>
                </a:outerShdw>
              </a:effectLst>
            </a:endParaRPr>
          </a:p>
          <a:p>
            <a:pPr marL="685800" indent="-396875" eaLnBrk="1" fontAlgn="auto" hangingPunct="1">
              <a:spcAft>
                <a:spcPts val="0"/>
              </a:spcAft>
              <a:buFont typeface="Wingdings 3"/>
              <a:buChar char=""/>
              <a:defRPr/>
            </a:pPr>
            <a:r>
              <a:rPr lang="en-US" dirty="0" smtClean="0">
                <a:solidFill>
                  <a:srgbClr val="00B0F0"/>
                </a:solidFill>
                <a:effectLst>
                  <a:outerShdw blurRad="38100" dist="38100" dir="2700000" algn="tl">
                    <a:srgbClr val="000000">
                      <a:alpha val="43137"/>
                    </a:srgbClr>
                  </a:outerShdw>
                </a:effectLst>
              </a:rPr>
              <a:t>A friendly and open atmosphere helps build motivation.</a:t>
            </a:r>
          </a:p>
          <a:p>
            <a:pPr marL="685800" indent="-396875" eaLnBrk="1" fontAlgn="auto" hangingPunct="1">
              <a:spcAft>
                <a:spcPts val="0"/>
              </a:spcAft>
              <a:buFont typeface="Wingdings 3"/>
              <a:buNone/>
              <a:defRPr/>
            </a:pPr>
            <a:endParaRPr lang="en-US" sz="1300" dirty="0" smtClean="0">
              <a:effectLst>
                <a:outerShdw blurRad="38100" dist="38100" dir="2700000" algn="tl">
                  <a:srgbClr val="000000">
                    <a:alpha val="43137"/>
                  </a:srgbClr>
                </a:outerShdw>
              </a:effectLst>
            </a:endParaRPr>
          </a:p>
          <a:p>
            <a:pPr marL="685800" indent="-396875" eaLnBrk="1" fontAlgn="auto" hangingPunct="1">
              <a:spcAft>
                <a:spcPts val="0"/>
              </a:spcAft>
              <a:buFont typeface="Wingdings 3"/>
              <a:buChar char=""/>
              <a:defRPr/>
            </a:pPr>
            <a:r>
              <a:rPr lang="en-US" dirty="0" smtClean="0">
                <a:solidFill>
                  <a:schemeClr val="accent6">
                    <a:lumMod val="60000"/>
                    <a:lumOff val="40000"/>
                  </a:schemeClr>
                </a:solidFill>
                <a:effectLst>
                  <a:outerShdw blurRad="38100" dist="38100" dir="2700000" algn="tl">
                    <a:srgbClr val="000000">
                      <a:alpha val="43137"/>
                    </a:srgbClr>
                  </a:outerShdw>
                </a:effectLst>
              </a:rPr>
              <a:t>The learning environment needs an appropriate level of concern and stress.</a:t>
            </a:r>
          </a:p>
          <a:p>
            <a:pPr marL="685800" indent="-396875" eaLnBrk="1" fontAlgn="auto" hangingPunct="1">
              <a:spcAft>
                <a:spcPts val="0"/>
              </a:spcAft>
              <a:buFont typeface="Wingdings 3"/>
              <a:buNone/>
              <a:defRPr/>
            </a:pPr>
            <a:endParaRPr lang="en-US" sz="1300" dirty="0" smtClean="0">
              <a:effectLst>
                <a:outerShdw blurRad="38100" dist="38100" dir="2700000" algn="tl">
                  <a:srgbClr val="000000">
                    <a:alpha val="43137"/>
                  </a:srgbClr>
                </a:outerShdw>
              </a:effectLst>
            </a:endParaRPr>
          </a:p>
          <a:p>
            <a:pPr marL="685800" indent="-396875" eaLnBrk="1" fontAlgn="auto" hangingPunct="1">
              <a:spcAft>
                <a:spcPts val="0"/>
              </a:spcAft>
              <a:buFont typeface="Wingdings 3"/>
              <a:buChar char=""/>
              <a:defRPr/>
            </a:pPr>
            <a:r>
              <a:rPr lang="en-US" dirty="0" smtClean="0">
                <a:solidFill>
                  <a:schemeClr val="accent4">
                    <a:lumMod val="75000"/>
                  </a:schemeClr>
                </a:solidFill>
                <a:effectLst>
                  <a:outerShdw blurRad="38100" dist="38100" dir="2700000" algn="tl">
                    <a:srgbClr val="000000">
                      <a:alpha val="43137"/>
                    </a:srgbClr>
                  </a:outerShdw>
                </a:effectLst>
              </a:rPr>
              <a:t>Appropriate level of difficulty.</a:t>
            </a:r>
          </a:p>
          <a:p>
            <a:pPr marL="685800" indent="-396875" eaLnBrk="1" fontAlgn="auto" hangingPunct="1">
              <a:spcAft>
                <a:spcPts val="0"/>
              </a:spcAft>
              <a:buFont typeface="Wingdings 3"/>
              <a:buNone/>
              <a:defRPr/>
            </a:pPr>
            <a:endParaRPr lang="en-US" sz="1300" dirty="0" smtClean="0">
              <a:effectLst>
                <a:outerShdw blurRad="38100" dist="38100" dir="2700000" algn="tl">
                  <a:srgbClr val="000000">
                    <a:alpha val="43137"/>
                  </a:srgbClr>
                </a:outerShdw>
              </a:effectLst>
            </a:endParaRPr>
          </a:p>
          <a:p>
            <a:pPr marL="685800" indent="-396875" eaLnBrk="1" fontAlgn="auto" hangingPunct="1">
              <a:spcAft>
                <a:spcPts val="0"/>
              </a:spcAft>
              <a:buFont typeface="Wingdings 3"/>
              <a:buChar char=""/>
              <a:defRPr/>
            </a:pPr>
            <a:r>
              <a:rPr lang="en-US" dirty="0" smtClean="0">
                <a:solidFill>
                  <a:srgbClr val="EB3D94"/>
                </a:solidFill>
                <a:effectLst>
                  <a:outerShdw blurRad="38100" dist="38100" dir="2700000" algn="tl">
                    <a:srgbClr val="000000">
                      <a:alpha val="43137"/>
                    </a:srgbClr>
                  </a:outerShdw>
                </a:effectLst>
              </a:rPr>
              <a:t>Provide relevance.</a:t>
            </a:r>
          </a:p>
          <a:p>
            <a:pPr marL="365760" indent="-256032" eaLnBrk="1" fontAlgn="auto" hangingPunct="1">
              <a:spcAft>
                <a:spcPts val="0"/>
              </a:spcAft>
              <a:buFont typeface="Wingdings 3"/>
              <a:buChar char=""/>
              <a:defRPr/>
            </a:pPr>
            <a:endParaRPr lang="en-US" dirty="0">
              <a:effectLst>
                <a:outerShdw blurRad="38100" dist="38100" dir="2700000" algn="tl">
                  <a:srgbClr val="000000">
                    <a:alpha val="43137"/>
                  </a:srgbClr>
                </a:outerShdw>
              </a:effectLst>
            </a:endParaRPr>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2"/>
          <p:cNvSpPr>
            <a:spLocks noGrp="1"/>
          </p:cNvSpPr>
          <p:nvPr>
            <p:ph type="title"/>
          </p:nvPr>
        </p:nvSpPr>
        <p:spPr/>
        <p:txBody>
          <a:bodyPr/>
          <a:lstStyle/>
          <a:p>
            <a:pPr eaLnBrk="1" hangingPunct="1"/>
            <a:r>
              <a:rPr lang="en-US" sz="5400" dirty="0" smtClean="0">
                <a:solidFill>
                  <a:srgbClr val="FFC000"/>
                </a:solidFill>
              </a:rPr>
              <a:t>Retention</a:t>
            </a:r>
          </a:p>
        </p:txBody>
      </p:sp>
      <p:sp>
        <p:nvSpPr>
          <p:cNvPr id="4" name="Content Placeholder 3"/>
          <p:cNvSpPr>
            <a:spLocks noGrp="1"/>
          </p:cNvSpPr>
          <p:nvPr>
            <p:ph idx="1"/>
          </p:nvPr>
        </p:nvSpPr>
        <p:spPr>
          <a:xfrm>
            <a:off x="457200" y="1905000"/>
            <a:ext cx="8229600" cy="4525963"/>
          </a:xfrm>
        </p:spPr>
        <p:txBody>
          <a:bodyPr rtlCol="0">
            <a:normAutofit/>
          </a:bodyPr>
          <a:lstStyle/>
          <a:p>
            <a:pPr marL="1828800" indent="-457200" eaLnBrk="1" fontAlgn="auto" hangingPunct="1">
              <a:spcAft>
                <a:spcPts val="0"/>
              </a:spcAft>
              <a:buFont typeface="Wingdings 3"/>
              <a:buChar char=""/>
              <a:defRPr/>
            </a:pPr>
            <a:r>
              <a:rPr lang="en-US" dirty="0">
                <a:solidFill>
                  <a:srgbClr val="00B0F0"/>
                </a:solidFill>
                <a:effectLst>
                  <a:outerShdw blurRad="38100" dist="38100" dir="2700000" algn="tl">
                    <a:srgbClr val="000000">
                      <a:alpha val="43137"/>
                    </a:srgbClr>
                  </a:outerShdw>
                </a:effectLst>
              </a:rPr>
              <a:t>Practice through role play</a:t>
            </a:r>
          </a:p>
          <a:p>
            <a:pPr marL="1828800" indent="-457200" eaLnBrk="1" fontAlgn="auto" hangingPunct="1">
              <a:spcAft>
                <a:spcPts val="0"/>
              </a:spcAft>
              <a:buFont typeface="Wingdings 3"/>
              <a:buChar char=""/>
              <a:defRPr/>
            </a:pPr>
            <a:r>
              <a:rPr lang="en-US" dirty="0" smtClean="0">
                <a:solidFill>
                  <a:srgbClr val="00B050"/>
                </a:solidFill>
                <a:effectLst>
                  <a:outerShdw blurRad="38100" dist="38100" dir="2700000" algn="tl">
                    <a:srgbClr val="000000">
                      <a:alpha val="43137"/>
                    </a:srgbClr>
                  </a:outerShdw>
                </a:effectLst>
              </a:rPr>
              <a:t>Repetition</a:t>
            </a:r>
            <a:endParaRPr lang="en-US" dirty="0">
              <a:solidFill>
                <a:srgbClr val="00B050"/>
              </a:solidFill>
              <a:effectLst>
                <a:outerShdw blurRad="38100" dist="38100" dir="2700000" algn="tl">
                  <a:srgbClr val="000000">
                    <a:alpha val="43137"/>
                  </a:srgbClr>
                </a:outerShdw>
              </a:effectLst>
            </a:endParaRPr>
          </a:p>
          <a:p>
            <a:pPr marL="1828800" indent="-457200" eaLnBrk="1" fontAlgn="auto" hangingPunct="1">
              <a:spcAft>
                <a:spcPts val="0"/>
              </a:spcAft>
              <a:buFont typeface="Wingdings 3"/>
              <a:buChar char=""/>
              <a:defRPr/>
            </a:pPr>
            <a:r>
              <a:rPr lang="en-US" dirty="0" smtClean="0">
                <a:solidFill>
                  <a:srgbClr val="FF0000"/>
                </a:solidFill>
                <a:effectLst>
                  <a:outerShdw blurRad="38100" dist="38100" dir="2700000" algn="tl">
                    <a:srgbClr val="000000">
                      <a:alpha val="43137"/>
                    </a:srgbClr>
                  </a:outerShdw>
                </a:effectLst>
              </a:rPr>
              <a:t>Sequenced lessons</a:t>
            </a:r>
            <a:endParaRPr lang="en-US" dirty="0">
              <a:solidFill>
                <a:srgbClr val="FF0000"/>
              </a:solidFill>
              <a:effectLst>
                <a:outerShdw blurRad="38100" dist="38100" dir="2700000" algn="tl">
                  <a:srgbClr val="000000">
                    <a:alpha val="43137"/>
                  </a:srgbClr>
                </a:outerShdw>
              </a:effectLst>
            </a:endParaRPr>
          </a:p>
          <a:p>
            <a:pPr marL="1828800" indent="-457200" eaLnBrk="1" fontAlgn="auto" hangingPunct="1">
              <a:spcAft>
                <a:spcPts val="0"/>
              </a:spcAft>
              <a:buFont typeface="Wingdings 3"/>
              <a:buChar char=""/>
              <a:defRPr/>
            </a:pPr>
            <a:r>
              <a:rPr lang="en-US" dirty="0" smtClean="0">
                <a:effectLst>
                  <a:outerShdw blurRad="38100" dist="38100" dir="2700000" algn="tl">
                    <a:srgbClr val="000000">
                      <a:alpha val="43137"/>
                    </a:srgbClr>
                  </a:outerShdw>
                </a:effectLst>
              </a:rPr>
              <a:t>Practical </a:t>
            </a:r>
            <a:r>
              <a:rPr lang="en-US" dirty="0">
                <a:effectLst>
                  <a:outerShdw blurRad="38100" dist="38100" dir="2700000" algn="tl">
                    <a:srgbClr val="000000">
                      <a:alpha val="43137"/>
                    </a:srgbClr>
                  </a:outerShdw>
                </a:effectLst>
              </a:rPr>
              <a:t>use experiences</a:t>
            </a:r>
          </a:p>
        </p:txBody>
      </p:sp>
      <p:sp>
        <p:nvSpPr>
          <p:cNvPr id="5" name="Rectangle 4"/>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45</a:t>
            </a:r>
            <a:endParaRPr lang="en-US" sz="1000" b="1"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2"/>
          <p:cNvSpPr>
            <a:spLocks noGrp="1"/>
          </p:cNvSpPr>
          <p:nvPr>
            <p:ph type="title"/>
          </p:nvPr>
        </p:nvSpPr>
        <p:spPr/>
        <p:txBody>
          <a:bodyPr/>
          <a:lstStyle/>
          <a:p>
            <a:pPr eaLnBrk="1" hangingPunct="1"/>
            <a:r>
              <a:rPr lang="en-US" dirty="0" smtClean="0"/>
              <a:t>        </a:t>
            </a:r>
            <a:r>
              <a:rPr lang="en-US" sz="5400" dirty="0" smtClean="0">
                <a:solidFill>
                  <a:srgbClr val="FF0000"/>
                </a:solidFill>
              </a:rPr>
              <a:t>Reinforcement</a:t>
            </a:r>
          </a:p>
        </p:txBody>
      </p:sp>
      <p:sp>
        <p:nvSpPr>
          <p:cNvPr id="5" name="Content Placeholder 2"/>
          <p:cNvSpPr>
            <a:spLocks noGrp="1"/>
          </p:cNvSpPr>
          <p:nvPr>
            <p:ph idx="1"/>
          </p:nvPr>
        </p:nvSpPr>
        <p:spPr>
          <a:xfrm>
            <a:off x="533400" y="1600200"/>
            <a:ext cx="8229600" cy="4525963"/>
          </a:xfrm>
        </p:spPr>
        <p:txBody>
          <a:bodyPr rtlCol="0">
            <a:normAutofit/>
          </a:bodyPr>
          <a:lstStyle/>
          <a:p>
            <a:pPr marL="365760" indent="-256032" eaLnBrk="1" fontAlgn="auto" hangingPunct="1">
              <a:spcAft>
                <a:spcPts val="0"/>
              </a:spcAft>
              <a:buFont typeface="Wingdings 3"/>
              <a:buChar char=""/>
              <a:defRPr/>
            </a:pPr>
            <a:endParaRPr lang="en-US" dirty="0" smtClean="0"/>
          </a:p>
          <a:p>
            <a:pPr marL="1371600" indent="-457200" eaLnBrk="1" fontAlgn="auto" hangingPunct="1">
              <a:spcAft>
                <a:spcPts val="0"/>
              </a:spcAft>
              <a:buFont typeface="Wingdings 3"/>
              <a:buChar char=""/>
              <a:defRPr/>
            </a:pPr>
            <a:r>
              <a:rPr lang="en-US" sz="4000" dirty="0" smtClean="0">
                <a:solidFill>
                  <a:srgbClr val="92D050"/>
                </a:solidFill>
                <a:effectLst>
                  <a:outerShdw blurRad="38100" dist="38100" dir="2700000" algn="tl">
                    <a:srgbClr val="000000">
                      <a:alpha val="43137"/>
                    </a:srgbClr>
                  </a:outerShdw>
                </a:effectLst>
              </a:rPr>
              <a:t>Encourage learning</a:t>
            </a:r>
          </a:p>
          <a:p>
            <a:pPr marL="1371600" indent="-457200" eaLnBrk="1" fontAlgn="auto" hangingPunct="1">
              <a:spcAft>
                <a:spcPts val="0"/>
              </a:spcAft>
              <a:buFont typeface="Wingdings 3"/>
              <a:buNone/>
              <a:defRPr/>
            </a:pPr>
            <a:endParaRPr lang="en-US" sz="2000" dirty="0" smtClean="0">
              <a:effectLst>
                <a:outerShdw blurRad="38100" dist="38100" dir="2700000" algn="tl">
                  <a:srgbClr val="000000">
                    <a:alpha val="43137"/>
                  </a:srgbClr>
                </a:outerShdw>
              </a:effectLst>
            </a:endParaRPr>
          </a:p>
          <a:p>
            <a:pPr marL="1371600" indent="-457200" eaLnBrk="1" fontAlgn="auto" hangingPunct="1">
              <a:spcAft>
                <a:spcPts val="0"/>
              </a:spcAft>
              <a:buFont typeface="Wingdings 3"/>
              <a:buChar char=""/>
              <a:defRPr/>
            </a:pPr>
            <a:r>
              <a:rPr lang="en-US" sz="4000" dirty="0" smtClean="0">
                <a:solidFill>
                  <a:srgbClr val="7030A0"/>
                </a:solidFill>
                <a:effectLst>
                  <a:outerShdw blurRad="38100" dist="38100" dir="2700000" algn="tl">
                    <a:srgbClr val="000000">
                      <a:alpha val="43137"/>
                    </a:srgbClr>
                  </a:outerShdw>
                </a:effectLst>
              </a:rPr>
              <a:t>Positive better than negative</a:t>
            </a:r>
          </a:p>
          <a:p>
            <a:pPr marL="1371600" indent="-457200" eaLnBrk="1" fontAlgn="auto" hangingPunct="1">
              <a:spcAft>
                <a:spcPts val="0"/>
              </a:spcAft>
              <a:buFont typeface="Wingdings 3"/>
              <a:buNone/>
              <a:defRPr/>
            </a:pPr>
            <a:endParaRPr lang="en-US" sz="2000" dirty="0" smtClean="0">
              <a:effectLst>
                <a:outerShdw blurRad="38100" dist="38100" dir="2700000" algn="tl">
                  <a:srgbClr val="000000">
                    <a:alpha val="43137"/>
                  </a:srgbClr>
                </a:outerShdw>
              </a:effectLst>
            </a:endParaRPr>
          </a:p>
          <a:p>
            <a:pPr marL="1371600" indent="-457200" eaLnBrk="1" fontAlgn="auto" hangingPunct="1">
              <a:spcAft>
                <a:spcPts val="0"/>
              </a:spcAft>
              <a:buFont typeface="Wingdings 3"/>
              <a:buChar char=""/>
              <a:defRPr/>
            </a:pPr>
            <a:r>
              <a:rPr lang="en-US" sz="4000" dirty="0" smtClean="0">
                <a:solidFill>
                  <a:srgbClr val="EB3D94"/>
                </a:solidFill>
                <a:effectLst>
                  <a:outerShdw blurRad="38100" dist="38100" dir="2700000" algn="tl">
                    <a:srgbClr val="000000">
                      <a:alpha val="43137"/>
                    </a:srgbClr>
                  </a:outerShdw>
                </a:effectLst>
              </a:rPr>
              <a:t>Support for students</a:t>
            </a:r>
          </a:p>
          <a:p>
            <a:pPr marL="365760" indent="-256032" eaLnBrk="1" fontAlgn="auto" hangingPunct="1">
              <a:spcAft>
                <a:spcPts val="0"/>
              </a:spcAft>
              <a:buFont typeface="Wingdings 3"/>
              <a:buChar char=""/>
              <a:defRPr/>
            </a:pPr>
            <a:endParaRPr lang="en-US" dirty="0"/>
          </a:p>
        </p:txBody>
      </p:sp>
      <p:sp>
        <p:nvSpPr>
          <p:cNvPr id="4" name="Rectangle 3"/>
          <p:cNvSpPr/>
          <p:nvPr/>
        </p:nvSpPr>
        <p:spPr>
          <a:xfrm>
            <a:off x="8298490" y="6324600"/>
            <a:ext cx="700833" cy="246221"/>
          </a:xfrm>
          <a:prstGeom prst="rect">
            <a:avLst/>
          </a:prstGeom>
        </p:spPr>
        <p:txBody>
          <a:bodyPr wrap="none">
            <a:spAutoFit/>
          </a:bodyPr>
          <a:lstStyle/>
          <a:p>
            <a:pPr marL="0" indent="0" algn="r">
              <a:buNone/>
            </a:pPr>
            <a:r>
              <a:rPr lang="en-US" sz="1000" b="1" dirty="0" smtClean="0"/>
              <a:t>P. 45- 46</a:t>
            </a:r>
            <a:endParaRPr lang="en-US" sz="1000" b="1"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2"/>
          <p:cNvSpPr>
            <a:spLocks noGrp="1"/>
          </p:cNvSpPr>
          <p:nvPr>
            <p:ph type="title"/>
          </p:nvPr>
        </p:nvSpPr>
        <p:spPr/>
        <p:txBody>
          <a:bodyPr/>
          <a:lstStyle/>
          <a:p>
            <a:pPr eaLnBrk="1" hangingPunct="1"/>
            <a:r>
              <a:rPr lang="en-US" sz="5400" dirty="0" smtClean="0">
                <a:solidFill>
                  <a:srgbClr val="EB3D94"/>
                </a:solidFill>
              </a:rPr>
              <a:t>Transference</a:t>
            </a:r>
          </a:p>
        </p:txBody>
      </p:sp>
      <p:sp>
        <p:nvSpPr>
          <p:cNvPr id="5" name="Content Placeholder 2"/>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endParaRPr lang="en-US" dirty="0" smtClean="0">
              <a:effectLst>
                <a:outerShdw blurRad="38100" dist="38100" dir="2700000" algn="tl">
                  <a:srgbClr val="000000">
                    <a:alpha val="43137"/>
                  </a:srgbClr>
                </a:outerShdw>
              </a:effectLst>
            </a:endParaRPr>
          </a:p>
          <a:p>
            <a:pPr marL="914400" indent="-457200" eaLnBrk="1" fontAlgn="auto" hangingPunct="1">
              <a:spcAft>
                <a:spcPts val="0"/>
              </a:spcAft>
              <a:buFont typeface="Wingdings 3"/>
              <a:buChar char=""/>
              <a:defRPr/>
            </a:pPr>
            <a:r>
              <a:rPr lang="en-US" sz="3000" dirty="0" smtClean="0">
                <a:solidFill>
                  <a:srgbClr val="00B0F0"/>
                </a:solidFill>
                <a:effectLst>
                  <a:outerShdw blurRad="38100" dist="38100" dir="2700000" algn="tl">
                    <a:srgbClr val="000000">
                      <a:alpha val="43137"/>
                    </a:srgbClr>
                  </a:outerShdw>
                </a:effectLst>
              </a:rPr>
              <a:t>Learners can associate new information  with something they know.</a:t>
            </a:r>
          </a:p>
          <a:p>
            <a:pPr marL="914400" indent="-457200" eaLnBrk="1" fontAlgn="auto" hangingPunct="1">
              <a:spcAft>
                <a:spcPts val="0"/>
              </a:spcAft>
              <a:buFont typeface="Wingdings 3"/>
              <a:buNone/>
              <a:defRPr/>
            </a:pPr>
            <a:endParaRPr lang="en-US" sz="2200" dirty="0" smtClean="0">
              <a:effectLst>
                <a:outerShdw blurRad="38100" dist="38100" dir="2700000" algn="tl">
                  <a:srgbClr val="000000">
                    <a:alpha val="43137"/>
                  </a:srgbClr>
                </a:outerShdw>
              </a:effectLst>
            </a:endParaRPr>
          </a:p>
          <a:p>
            <a:pPr marL="914400" indent="-457200" eaLnBrk="1" fontAlgn="auto" hangingPunct="1">
              <a:spcAft>
                <a:spcPts val="0"/>
              </a:spcAft>
              <a:buFont typeface="Wingdings 3"/>
              <a:buChar char=""/>
              <a:defRPr/>
            </a:pPr>
            <a:r>
              <a:rPr lang="en-US" sz="3000" dirty="0" smtClean="0">
                <a:solidFill>
                  <a:srgbClr val="139D41"/>
                </a:solidFill>
                <a:effectLst>
                  <a:outerShdw blurRad="38100" dist="38100" dir="2700000" algn="tl">
                    <a:srgbClr val="000000">
                      <a:alpha val="43137"/>
                    </a:srgbClr>
                  </a:outerShdw>
                </a:effectLst>
              </a:rPr>
              <a:t>Learners can find similarities between the new information and something they know.</a:t>
            </a:r>
          </a:p>
          <a:p>
            <a:pPr marL="914400" indent="-457200" eaLnBrk="1" fontAlgn="auto" hangingPunct="1">
              <a:spcAft>
                <a:spcPts val="0"/>
              </a:spcAft>
              <a:buFont typeface="Wingdings 3"/>
              <a:buChar char=""/>
              <a:defRPr/>
            </a:pPr>
            <a:endParaRPr lang="en-US" dirty="0" smtClean="0">
              <a:effectLst>
                <a:outerShdw blurRad="38100" dist="38100" dir="2700000" algn="tl">
                  <a:srgbClr val="000000">
                    <a:alpha val="43137"/>
                  </a:srgbClr>
                </a:outerShdw>
              </a:effectLst>
            </a:endParaRPr>
          </a:p>
          <a:p>
            <a:pPr marL="914400" indent="-457200" eaLnBrk="1" fontAlgn="auto" hangingPunct="1">
              <a:spcAft>
                <a:spcPts val="0"/>
              </a:spcAft>
              <a:buFont typeface="Wingdings 3"/>
              <a:buChar char=""/>
              <a:defRPr/>
            </a:pPr>
            <a:r>
              <a:rPr lang="en-US" sz="3000" dirty="0" smtClean="0">
                <a:solidFill>
                  <a:srgbClr val="FF0000"/>
                </a:solidFill>
                <a:effectLst>
                  <a:outerShdw blurRad="38100" dist="38100" dir="2700000" algn="tl">
                    <a:srgbClr val="000000">
                      <a:alpha val="43137"/>
                    </a:srgbClr>
                  </a:outerShdw>
                </a:effectLst>
              </a:rPr>
              <a:t>Learners have a high degree of original learning (self-discovery).</a:t>
            </a:r>
          </a:p>
          <a:p>
            <a:pPr marL="914400" indent="-457200" eaLnBrk="1" fontAlgn="auto" hangingPunct="1">
              <a:spcAft>
                <a:spcPts val="0"/>
              </a:spcAft>
              <a:buFont typeface="Wingdings 3"/>
              <a:buNone/>
              <a:defRPr/>
            </a:pPr>
            <a:endParaRPr lang="en-US" dirty="0" smtClean="0">
              <a:effectLst>
                <a:outerShdw blurRad="38100" dist="38100" dir="2700000" algn="tl">
                  <a:srgbClr val="000000">
                    <a:alpha val="43137"/>
                  </a:srgbClr>
                </a:outerShdw>
              </a:effectLst>
            </a:endParaRPr>
          </a:p>
          <a:p>
            <a:pPr marL="914400" indent="-457200" eaLnBrk="1" fontAlgn="auto" hangingPunct="1">
              <a:spcAft>
                <a:spcPts val="0"/>
              </a:spcAft>
              <a:buFont typeface="Wingdings 3"/>
              <a:buChar char=""/>
              <a:defRPr/>
            </a:pPr>
            <a:r>
              <a:rPr lang="en-US" sz="3000" dirty="0" smtClean="0">
                <a:solidFill>
                  <a:srgbClr val="660066"/>
                </a:solidFill>
                <a:effectLst>
                  <a:outerShdw blurRad="38100" dist="38100" dir="2700000" algn="tl">
                    <a:srgbClr val="000000">
                      <a:alpha val="43137"/>
                    </a:srgbClr>
                  </a:outerShdw>
                </a:effectLst>
              </a:rPr>
              <a:t>Learners need information for a critical reason.</a:t>
            </a:r>
            <a:endParaRPr lang="en-US" sz="3000" dirty="0">
              <a:solidFill>
                <a:srgbClr val="660066"/>
              </a:solidFill>
              <a:effectLst>
                <a:outerShdw blurRad="38100" dist="38100" dir="2700000" algn="tl">
                  <a:srgbClr val="000000">
                    <a:alpha val="43137"/>
                  </a:srgbClr>
                </a:outerShdw>
              </a:effectLst>
            </a:endParaRP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46</a:t>
            </a:r>
            <a:endParaRPr lang="en-US" sz="10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Predisposed Nature of Human Beings</a:t>
            </a:r>
            <a:endParaRPr lang="en-US" sz="4000" dirty="0"/>
          </a:p>
        </p:txBody>
      </p:sp>
      <p:sp>
        <p:nvSpPr>
          <p:cNvPr id="3" name="Content Placeholder 2"/>
          <p:cNvSpPr>
            <a:spLocks noGrp="1"/>
          </p:cNvSpPr>
          <p:nvPr>
            <p:ph idx="1"/>
          </p:nvPr>
        </p:nvSpPr>
        <p:spPr>
          <a:xfrm>
            <a:off x="457200" y="1600200"/>
            <a:ext cx="8229600" cy="4876800"/>
          </a:xfrm>
        </p:spPr>
        <p:txBody>
          <a:bodyPr/>
          <a:lstStyle/>
          <a:p>
            <a:pPr marL="0" indent="0">
              <a:buNone/>
            </a:pPr>
            <a:r>
              <a:rPr lang="en-US" b="1" dirty="0">
                <a:solidFill>
                  <a:srgbClr val="FF0000"/>
                </a:solidFill>
              </a:rPr>
              <a:t>Nurturing relationships &amp; spiritual connection to transcendent significantly improve physical and emotional health</a:t>
            </a:r>
            <a:r>
              <a:rPr lang="en-US" b="1" dirty="0" smtClean="0">
                <a:solidFill>
                  <a:srgbClr val="FF0000"/>
                </a:solidFill>
              </a:rPr>
              <a:t>.</a:t>
            </a:r>
          </a:p>
          <a:p>
            <a:pPr marL="0" indent="0">
              <a:buNone/>
            </a:pPr>
            <a:r>
              <a:rPr lang="en-US" dirty="0" smtClean="0">
                <a:solidFill>
                  <a:srgbClr val="002060"/>
                </a:solidFill>
              </a:rPr>
              <a:t>Positive Nurturing: Fosters healthy life-styles; strong sense of belonging; positive “community” mentality.</a:t>
            </a:r>
            <a:endParaRPr lang="en-US" dirty="0">
              <a:solidFill>
                <a:srgbClr val="002060"/>
              </a:solidFill>
            </a:endParaRPr>
          </a:p>
          <a:p>
            <a:pPr marL="0" indent="0">
              <a:buNone/>
            </a:pPr>
            <a:r>
              <a:rPr lang="en-US" dirty="0" smtClean="0">
                <a:solidFill>
                  <a:srgbClr val="008000"/>
                </a:solidFill>
              </a:rPr>
              <a:t>Negative Nurturing: Fosters unhealthy life-styles; selfish “me-first” attitude; personality traits of being a loaner and isolated.</a:t>
            </a:r>
            <a:r>
              <a:rPr lang="en-US" dirty="0">
                <a:solidFill>
                  <a:srgbClr val="FF0000"/>
                </a:solidFill>
              </a:rPr>
              <a:t> </a:t>
            </a:r>
            <a:endParaRPr lang="en-US" dirty="0" smtClean="0">
              <a:solidFill>
                <a:srgbClr val="FF0000"/>
              </a:solidFill>
            </a:endParaRPr>
          </a:p>
          <a:p>
            <a:pPr marL="0" indent="0" algn="r">
              <a:buNone/>
            </a:pPr>
            <a:r>
              <a:rPr lang="en-US" sz="1000" b="1" dirty="0" smtClean="0"/>
              <a:t>P</a:t>
            </a:r>
            <a:r>
              <a:rPr lang="en-US" sz="1000" b="1" dirty="0"/>
              <a:t>. </a:t>
            </a:r>
            <a:r>
              <a:rPr lang="en-US" sz="1000" b="1" dirty="0" smtClean="0"/>
              <a:t>11-12</a:t>
            </a:r>
            <a:endParaRPr lang="en-US" sz="1000" b="1" dirty="0"/>
          </a:p>
          <a:p>
            <a:pPr marL="0" indent="0">
              <a:buNone/>
            </a:pPr>
            <a:endParaRPr lang="en-US" dirty="0">
              <a:solidFill>
                <a:srgbClr val="008000"/>
              </a:solidFill>
            </a:endParaRPr>
          </a:p>
        </p:txBody>
      </p:sp>
    </p:spTree>
    <p:extLst>
      <p:ext uri="{BB962C8B-B14F-4D97-AF65-F5344CB8AC3E}">
        <p14:creationId xmlns:p14="http://schemas.microsoft.com/office/powerpoint/2010/main" val="19109652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2"/>
          <p:cNvSpPr>
            <a:spLocks noGrp="1"/>
          </p:cNvSpPr>
          <p:nvPr>
            <p:ph type="title"/>
          </p:nvPr>
        </p:nvSpPr>
        <p:spPr/>
        <p:txBody>
          <a:bodyPr/>
          <a:lstStyle/>
          <a:p>
            <a:pPr eaLnBrk="1" hangingPunct="1"/>
            <a:r>
              <a:rPr lang="en-US" dirty="0" smtClean="0"/>
              <a:t>     </a:t>
            </a:r>
            <a:r>
              <a:rPr lang="en-US" dirty="0" smtClean="0">
                <a:solidFill>
                  <a:srgbClr val="EB3D94"/>
                </a:solidFill>
              </a:rPr>
              <a:t>Summary of Major Points</a:t>
            </a:r>
          </a:p>
        </p:txBody>
      </p:sp>
      <p:sp>
        <p:nvSpPr>
          <p:cNvPr id="5" name="Content Placeholder 2"/>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r>
              <a:rPr lang="en-US" dirty="0" smtClean="0">
                <a:solidFill>
                  <a:srgbClr val="00B0F0"/>
                </a:solidFill>
                <a:effectLst>
                  <a:outerShdw blurRad="38100" dist="38100" dir="2700000" algn="tl">
                    <a:srgbClr val="000000">
                      <a:alpha val="43137"/>
                    </a:srgbClr>
                  </a:outerShdw>
                </a:effectLst>
              </a:rPr>
              <a:t>Discover why adults would want to learn something new.</a:t>
            </a:r>
          </a:p>
          <a:p>
            <a:pPr marL="365760" indent="-256032" eaLnBrk="1" fontAlgn="auto" hangingPunct="1">
              <a:spcAft>
                <a:spcPts val="0"/>
              </a:spcAft>
              <a:buFont typeface="Wingdings 3"/>
              <a:buNone/>
              <a:defRPr/>
            </a:pPr>
            <a:endParaRPr lang="en-US" sz="10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smtClean="0">
                <a:solidFill>
                  <a:srgbClr val="139D41"/>
                </a:solidFill>
                <a:effectLst>
                  <a:outerShdw blurRad="38100" dist="38100" dir="2700000" algn="tl">
                    <a:srgbClr val="000000">
                      <a:alpha val="43137"/>
                    </a:srgbClr>
                  </a:outerShdw>
                </a:effectLst>
              </a:rPr>
              <a:t>Adults need to learn experientially.</a:t>
            </a:r>
          </a:p>
          <a:p>
            <a:pPr marL="365760" indent="-256032" eaLnBrk="1" fontAlgn="auto" hangingPunct="1">
              <a:spcAft>
                <a:spcPts val="0"/>
              </a:spcAft>
              <a:buFont typeface="Wingdings 3"/>
              <a:buNone/>
              <a:defRPr/>
            </a:pPr>
            <a:endParaRPr lang="en-US" sz="10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smtClean="0">
                <a:solidFill>
                  <a:srgbClr val="FF0000"/>
                </a:solidFill>
                <a:effectLst>
                  <a:outerShdw blurRad="38100" dist="38100" dir="2700000" algn="tl">
                    <a:srgbClr val="000000">
                      <a:alpha val="43137"/>
                    </a:srgbClr>
                  </a:outerShdw>
                </a:effectLst>
              </a:rPr>
              <a:t>Approach topic as problem-solving.</a:t>
            </a:r>
          </a:p>
          <a:p>
            <a:pPr marL="365760" indent="-256032" eaLnBrk="1" fontAlgn="auto" hangingPunct="1">
              <a:spcAft>
                <a:spcPts val="0"/>
              </a:spcAft>
              <a:buFont typeface="Wingdings 3"/>
              <a:buNone/>
              <a:defRPr/>
            </a:pPr>
            <a:endParaRPr lang="en-US" sz="10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smtClean="0">
                <a:solidFill>
                  <a:srgbClr val="7030A0"/>
                </a:solidFill>
                <a:effectLst>
                  <a:outerShdw blurRad="38100" dist="38100" dir="2700000" algn="tl">
                    <a:srgbClr val="000000">
                      <a:alpha val="43137"/>
                    </a:srgbClr>
                  </a:outerShdw>
                </a:effectLst>
              </a:rPr>
              <a:t>Repeatedly emphasize relevance of topic.</a:t>
            </a:r>
          </a:p>
          <a:p>
            <a:pPr marL="365760" indent="-256032" eaLnBrk="1" fontAlgn="auto" hangingPunct="1">
              <a:spcAft>
                <a:spcPts val="0"/>
              </a:spcAft>
              <a:buFont typeface="Wingdings 3"/>
              <a:buNone/>
              <a:defRPr/>
            </a:pPr>
            <a:endParaRPr lang="en-US" sz="10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smtClean="0">
                <a:solidFill>
                  <a:srgbClr val="EB3D94"/>
                </a:solidFill>
                <a:effectLst>
                  <a:outerShdw blurRad="38100" dist="38100" dir="2700000" algn="tl">
                    <a:srgbClr val="000000">
                      <a:alpha val="43137"/>
                    </a:srgbClr>
                  </a:outerShdw>
                </a:effectLst>
              </a:rPr>
              <a:t>Involve the adult in the planning, learning and evaluation.</a:t>
            </a:r>
          </a:p>
          <a:p>
            <a:pPr marL="365760" indent="-256032" eaLnBrk="1" fontAlgn="auto" hangingPunct="1">
              <a:spcAft>
                <a:spcPts val="0"/>
              </a:spcAft>
              <a:buFont typeface="Wingdings 3"/>
              <a:buNone/>
              <a:defRPr/>
            </a:pPr>
            <a:endParaRPr lang="en-US" sz="1100" dirty="0" smtClean="0">
              <a:effectLst>
                <a:outerShdw blurRad="38100" dist="38100" dir="2700000" algn="tl">
                  <a:srgbClr val="000000">
                    <a:alpha val="43137"/>
                  </a:srgbClr>
                </a:outerShdw>
              </a:effectLst>
            </a:endParaRPr>
          </a:p>
          <a:p>
            <a:pPr marL="365760" indent="-256032" eaLnBrk="1" fontAlgn="auto" hangingPunct="1">
              <a:spcAft>
                <a:spcPts val="0"/>
              </a:spcAft>
              <a:buFont typeface="Wingdings 3"/>
              <a:buChar char=""/>
              <a:defRPr/>
            </a:pPr>
            <a:r>
              <a:rPr lang="en-US" dirty="0" smtClean="0">
                <a:solidFill>
                  <a:srgbClr val="0070C0"/>
                </a:solidFill>
                <a:effectLst>
                  <a:outerShdw blurRad="38100" dist="38100" dir="2700000" algn="tl">
                    <a:srgbClr val="000000">
                      <a:alpha val="43137"/>
                    </a:srgbClr>
                  </a:outerShdw>
                </a:effectLst>
              </a:rPr>
              <a:t>Adults will need to process and reflect.</a:t>
            </a:r>
            <a:endParaRPr lang="en-US" dirty="0">
              <a:solidFill>
                <a:srgbClr val="0070C0"/>
              </a:solidFill>
              <a:effectLst>
                <a:outerShdw blurRad="38100" dist="38100" dir="2700000" algn="tl">
                  <a:srgbClr val="000000">
                    <a:alpha val="43137"/>
                  </a:srgbClr>
                </a:outerShdw>
              </a:effectLst>
            </a:endParaRP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46</a:t>
            </a:r>
            <a:endParaRPr lang="en-US" sz="1000" b="1"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Chapter 6</a:t>
            </a:r>
            <a:endParaRPr lang="en-US" dirty="0"/>
          </a:p>
        </p:txBody>
      </p:sp>
      <p:sp>
        <p:nvSpPr>
          <p:cNvPr id="3" name="Content Placeholder 2"/>
          <p:cNvSpPr>
            <a:spLocks noGrp="1"/>
          </p:cNvSpPr>
          <p:nvPr>
            <p:ph idx="1"/>
          </p:nvPr>
        </p:nvSpPr>
        <p:spPr/>
        <p:txBody>
          <a:bodyPr/>
          <a:lstStyle/>
          <a:p>
            <a:pPr>
              <a:buNone/>
              <a:defRPr/>
            </a:pPr>
            <a:r>
              <a:rPr lang="en-US" sz="3600" b="1" dirty="0"/>
              <a:t> </a:t>
            </a:r>
            <a:r>
              <a:rPr lang="en-US" sz="3600" b="1" dirty="0" smtClean="0"/>
              <a:t>                        </a:t>
            </a:r>
            <a:endParaRPr lang="en-US" sz="3600" b="1" dirty="0">
              <a:solidFill>
                <a:srgbClr val="C00000"/>
              </a:solidFill>
            </a:endParaRPr>
          </a:p>
          <a:p>
            <a:pPr>
              <a:buNone/>
              <a:defRPr/>
            </a:pPr>
            <a:r>
              <a:rPr lang="en-US" sz="3600" b="1" dirty="0"/>
              <a:t>     </a:t>
            </a:r>
            <a:r>
              <a:rPr lang="en-US" sz="3600" b="1" dirty="0" smtClean="0"/>
              <a:t>      </a:t>
            </a:r>
            <a:r>
              <a:rPr lang="en-US" sz="3600" b="1" dirty="0">
                <a:solidFill>
                  <a:srgbClr val="139D41"/>
                </a:solidFill>
              </a:rPr>
              <a:t>Development and Validation </a:t>
            </a:r>
            <a:endParaRPr lang="en-US" sz="3600" b="1" dirty="0"/>
          </a:p>
          <a:p>
            <a:pPr>
              <a:buNone/>
              <a:defRPr/>
            </a:pPr>
            <a:r>
              <a:rPr lang="en-US" sz="3600" b="1" dirty="0"/>
              <a:t>      </a:t>
            </a:r>
            <a:r>
              <a:rPr lang="en-US" sz="3600" b="1" dirty="0" smtClean="0"/>
              <a:t>       </a:t>
            </a:r>
            <a:r>
              <a:rPr lang="en-US" b="1" dirty="0" smtClean="0">
                <a:solidFill>
                  <a:srgbClr val="00B0F0"/>
                </a:solidFill>
              </a:rPr>
              <a:t>Adult-Adolescent </a:t>
            </a:r>
            <a:r>
              <a:rPr lang="en-US" b="1" dirty="0">
                <a:solidFill>
                  <a:srgbClr val="00B0F0"/>
                </a:solidFill>
              </a:rPr>
              <a:t>Parenting  </a:t>
            </a:r>
          </a:p>
          <a:p>
            <a:pPr>
              <a:buNone/>
              <a:defRPr/>
            </a:pPr>
            <a:r>
              <a:rPr lang="en-US" b="1" dirty="0">
                <a:solidFill>
                  <a:srgbClr val="00B0F0"/>
                </a:solidFill>
              </a:rPr>
              <a:t>             </a:t>
            </a:r>
            <a:r>
              <a:rPr lang="en-US" b="1" dirty="0" smtClean="0">
                <a:solidFill>
                  <a:srgbClr val="00B0F0"/>
                </a:solidFill>
              </a:rPr>
              <a:t>         Inventory </a:t>
            </a:r>
            <a:r>
              <a:rPr lang="en-US" b="1" dirty="0">
                <a:solidFill>
                  <a:srgbClr val="00B0F0"/>
                </a:solidFill>
              </a:rPr>
              <a:t>(AAPI)         </a:t>
            </a:r>
          </a:p>
          <a:p>
            <a:pPr>
              <a:buNone/>
              <a:defRPr/>
            </a:pPr>
            <a:r>
              <a:rPr lang="en-US" sz="3600" b="1" dirty="0"/>
              <a:t>                        </a:t>
            </a:r>
            <a:r>
              <a:rPr lang="en-US" sz="3600" b="1" dirty="0" smtClean="0"/>
              <a:t>        </a:t>
            </a:r>
            <a:r>
              <a:rPr lang="en-US" b="1" dirty="0" smtClean="0">
                <a:solidFill>
                  <a:srgbClr val="FF0000"/>
                </a:solidFill>
              </a:rPr>
              <a:t> </a:t>
            </a:r>
            <a:endParaRPr lang="en-US" dirty="0"/>
          </a:p>
        </p:txBody>
      </p:sp>
      <p:sp>
        <p:nvSpPr>
          <p:cNvPr id="4" name="Rectangle 3"/>
          <p:cNvSpPr/>
          <p:nvPr/>
        </p:nvSpPr>
        <p:spPr>
          <a:xfrm>
            <a:off x="8518102" y="6324600"/>
            <a:ext cx="481221" cy="246221"/>
          </a:xfrm>
          <a:prstGeom prst="rect">
            <a:avLst/>
          </a:prstGeom>
        </p:spPr>
        <p:txBody>
          <a:bodyPr wrap="none">
            <a:spAutoFit/>
          </a:bodyPr>
          <a:lstStyle/>
          <a:p>
            <a:pPr marL="0" indent="0" algn="r">
              <a:buNone/>
            </a:pPr>
            <a:r>
              <a:rPr lang="en-US" sz="1000" b="1" dirty="0"/>
              <a:t>P. </a:t>
            </a:r>
            <a:r>
              <a:rPr lang="en-US" sz="1000" b="1" dirty="0" smtClean="0"/>
              <a:t>66</a:t>
            </a:r>
            <a:endParaRPr lang="en-US" sz="1000" b="1" dirty="0"/>
          </a:p>
        </p:txBody>
      </p:sp>
    </p:spTree>
    <p:extLst>
      <p:ext uri="{BB962C8B-B14F-4D97-AF65-F5344CB8AC3E}">
        <p14:creationId xmlns:p14="http://schemas.microsoft.com/office/powerpoint/2010/main" val="136790481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Critical Attributes of CAN</a:t>
            </a:r>
            <a:endParaRPr lang="en-US" dirty="0"/>
          </a:p>
        </p:txBody>
      </p:sp>
      <p:sp>
        <p:nvSpPr>
          <p:cNvPr id="3" name="Content Placeholder 2"/>
          <p:cNvSpPr>
            <a:spLocks noGrp="1"/>
          </p:cNvSpPr>
          <p:nvPr>
            <p:ph idx="1"/>
          </p:nvPr>
        </p:nvSpPr>
        <p:spPr/>
        <p:txBody>
          <a:bodyPr/>
          <a:lstStyle/>
          <a:p>
            <a:pPr marL="0" indent="0" eaLnBrk="1" hangingPunct="1">
              <a:buNone/>
              <a:defRPr/>
            </a:pPr>
            <a:r>
              <a:rPr lang="en-US" sz="2800" dirty="0"/>
              <a:t>Research throughout the decades since 1962 has         identified  three attributes of child maltreatment:</a:t>
            </a:r>
          </a:p>
          <a:p>
            <a:pPr marL="514350" indent="-514350" eaLnBrk="1" hangingPunct="1">
              <a:buFont typeface="Arial" charset="0"/>
              <a:buAutoNum type="arabicPeriod"/>
              <a:defRPr/>
            </a:pPr>
            <a:r>
              <a:rPr lang="en-US" sz="2800" dirty="0"/>
              <a:t>Strong relationship between child maltreatment and the development of “maladaptive,” unhealthy and dysfunctional behaviors;</a:t>
            </a:r>
          </a:p>
          <a:p>
            <a:pPr marL="514350" indent="-514350" eaLnBrk="1" hangingPunct="1">
              <a:buFont typeface="Arial" charset="0"/>
              <a:buAutoNum type="arabicPeriod"/>
              <a:defRPr/>
            </a:pPr>
            <a:r>
              <a:rPr lang="en-US" sz="2800" dirty="0"/>
              <a:t>The multi-faceted nature of the CAN; and</a:t>
            </a:r>
          </a:p>
          <a:p>
            <a:pPr marL="514350" indent="-514350" eaLnBrk="1" hangingPunct="1">
              <a:buFont typeface="Arial" charset="0"/>
              <a:buAutoNum type="arabicPeriod"/>
              <a:defRPr/>
            </a:pPr>
            <a:r>
              <a:rPr lang="en-US" sz="2800" dirty="0"/>
              <a:t>The replication of child maltreatment passed down from one generation to the next.</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a:t>P. </a:t>
            </a:r>
            <a:r>
              <a:rPr lang="en-US" sz="1000" b="1" dirty="0" smtClean="0"/>
              <a:t>66</a:t>
            </a:r>
            <a:endParaRPr lang="en-US" sz="1000" b="1" dirty="0"/>
          </a:p>
        </p:txBody>
      </p:sp>
    </p:spTree>
    <p:extLst>
      <p:ext uri="{BB962C8B-B14F-4D97-AF65-F5344CB8AC3E}">
        <p14:creationId xmlns:p14="http://schemas.microsoft.com/office/powerpoint/2010/main" val="226311784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Adult-Adolescent Parenting Inventory</a:t>
            </a:r>
            <a:br>
              <a:rPr lang="en-US" sz="3200" dirty="0"/>
            </a:br>
            <a:r>
              <a:rPr lang="en-US" sz="3200" dirty="0"/>
              <a:t>AAPI-2</a:t>
            </a:r>
          </a:p>
        </p:txBody>
      </p:sp>
      <p:sp>
        <p:nvSpPr>
          <p:cNvPr id="3" name="Content Placeholder 2"/>
          <p:cNvSpPr>
            <a:spLocks noGrp="1"/>
          </p:cNvSpPr>
          <p:nvPr>
            <p:ph idx="1"/>
          </p:nvPr>
        </p:nvSpPr>
        <p:spPr/>
        <p:txBody>
          <a:bodyPr/>
          <a:lstStyle/>
          <a:p>
            <a:r>
              <a:rPr lang="en-US" sz="2800" dirty="0"/>
              <a:t>The Adult-Adolescent Parenting Inventory (AAPI) is a norm-reference inventory designed to assess the parenting and child rearing beliefs of adult and adolescent parent and non-parent populations.</a:t>
            </a:r>
          </a:p>
          <a:p>
            <a:r>
              <a:rPr lang="en-US" sz="2800" dirty="0"/>
              <a:t>Responses to the AAPI provide a level of risk in five dominant parenting practices known to contribute to the abuse and neglect of children.</a:t>
            </a:r>
          </a:p>
          <a:p>
            <a:r>
              <a:rPr lang="en-US" sz="2800" dirty="0"/>
              <a:t>Purpose of the inventory is both for the primary prevention and treatment of CAN.</a:t>
            </a:r>
          </a:p>
          <a:p>
            <a:endParaRPr lang="en-US" sz="28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66</a:t>
            </a:r>
            <a:endParaRPr lang="en-US" sz="1000" b="1" dirty="0"/>
          </a:p>
        </p:txBody>
      </p:sp>
    </p:spTree>
    <p:extLst>
      <p:ext uri="{BB962C8B-B14F-4D97-AF65-F5344CB8AC3E}">
        <p14:creationId xmlns:p14="http://schemas.microsoft.com/office/powerpoint/2010/main" val="50688841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Parenting Practices known to contribute to CAN</a:t>
            </a:r>
          </a:p>
        </p:txBody>
      </p:sp>
      <p:sp>
        <p:nvSpPr>
          <p:cNvPr id="3" name="Content Placeholder 2"/>
          <p:cNvSpPr>
            <a:spLocks noGrp="1"/>
          </p:cNvSpPr>
          <p:nvPr>
            <p:ph idx="1"/>
          </p:nvPr>
        </p:nvSpPr>
        <p:spPr/>
        <p:txBody>
          <a:bodyPr/>
          <a:lstStyle/>
          <a:p>
            <a:r>
              <a:rPr lang="en-US" sz="2400" dirty="0"/>
              <a:t>1. Having</a:t>
            </a:r>
            <a:r>
              <a:rPr lang="en-US" sz="2400" b="1" dirty="0"/>
              <a:t> inappropriate expectations </a:t>
            </a:r>
            <a:r>
              <a:rPr lang="en-US" sz="2400" dirty="0"/>
              <a:t>of their children</a:t>
            </a:r>
            <a:r>
              <a:rPr lang="en-US" sz="2400" b="1" dirty="0"/>
              <a:t> </a:t>
            </a:r>
            <a:r>
              <a:rPr lang="en-US" sz="2400" dirty="0"/>
              <a:t>that exceed their physical, emotional and developmental capabilities.</a:t>
            </a:r>
          </a:p>
          <a:p>
            <a:r>
              <a:rPr lang="en-US" sz="2400" dirty="0"/>
              <a:t>2. A general </a:t>
            </a:r>
            <a:r>
              <a:rPr lang="en-US" sz="2400" b="1" dirty="0"/>
              <a:t>lack of empathy</a:t>
            </a:r>
            <a:r>
              <a:rPr lang="en-US" sz="2400" dirty="0"/>
              <a:t> in meeting the needs of their children, coupled with a general inability in getting their own needs met.</a:t>
            </a:r>
          </a:p>
          <a:p>
            <a:r>
              <a:rPr lang="en-US" sz="2400" dirty="0"/>
              <a:t>3. A very </a:t>
            </a:r>
            <a:r>
              <a:rPr lang="en-US" sz="2400" b="1" dirty="0"/>
              <a:t>strong belief </a:t>
            </a:r>
            <a:r>
              <a:rPr lang="en-US" sz="2400" dirty="0"/>
              <a:t>in the use of </a:t>
            </a:r>
            <a:r>
              <a:rPr lang="en-US" sz="2400" b="1" dirty="0"/>
              <a:t>physical punishment</a:t>
            </a:r>
            <a:r>
              <a:rPr lang="en-US" sz="2400" dirty="0"/>
              <a:t> as a means of discipline.</a:t>
            </a:r>
          </a:p>
          <a:p>
            <a:r>
              <a:rPr lang="en-US" sz="2400" dirty="0"/>
              <a:t>4. </a:t>
            </a:r>
            <a:r>
              <a:rPr lang="en-US" sz="2400" b="1" dirty="0"/>
              <a:t>Reversing family roles </a:t>
            </a:r>
            <a:r>
              <a:rPr lang="en-US" sz="2400" dirty="0"/>
              <a:t>with their children.</a:t>
            </a:r>
          </a:p>
          <a:p>
            <a:r>
              <a:rPr lang="en-US" sz="2400" dirty="0"/>
              <a:t>5.</a:t>
            </a:r>
            <a:r>
              <a:rPr lang="en-US" sz="2400" b="1" dirty="0"/>
              <a:t> Oppressing </a:t>
            </a:r>
            <a:r>
              <a:rPr lang="en-US" sz="2400" dirty="0"/>
              <a:t>their children’s </a:t>
            </a:r>
            <a:r>
              <a:rPr lang="en-US" sz="2400" b="1" dirty="0"/>
              <a:t>power and independence.</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66</a:t>
            </a:r>
            <a:endParaRPr lang="en-US" sz="1000" b="1" dirty="0"/>
          </a:p>
        </p:txBody>
      </p:sp>
    </p:spTree>
    <p:extLst>
      <p:ext uri="{BB962C8B-B14F-4D97-AF65-F5344CB8AC3E}">
        <p14:creationId xmlns:p14="http://schemas.microsoft.com/office/powerpoint/2010/main" val="138065877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Nurturing Parenting Programs</a:t>
            </a:r>
          </a:p>
        </p:txBody>
      </p:sp>
      <p:sp>
        <p:nvSpPr>
          <p:cNvPr id="3" name="Content Placeholder 2"/>
          <p:cNvSpPr>
            <a:spLocks noGrp="1"/>
          </p:cNvSpPr>
          <p:nvPr>
            <p:ph idx="1"/>
          </p:nvPr>
        </p:nvSpPr>
        <p:spPr/>
        <p:txBody>
          <a:bodyPr/>
          <a:lstStyle/>
          <a:p>
            <a:r>
              <a:rPr lang="en-US" dirty="0"/>
              <a:t>The Nurturing Parenting Programs are evidence-based, family focused programs designed for the treatment and prevention of child abuse and neglect.</a:t>
            </a:r>
          </a:p>
          <a:p>
            <a:r>
              <a:rPr lang="en-US" dirty="0"/>
              <a:t>The philosophy, lessons and competencies of the Nurturing Programs are based on the five parenting practices of abuse and neglect. </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66</a:t>
            </a:r>
            <a:endParaRPr lang="en-US" sz="1000" b="1" dirty="0"/>
          </a:p>
        </p:txBody>
      </p:sp>
    </p:spTree>
    <p:extLst>
      <p:ext uri="{BB962C8B-B14F-4D97-AF65-F5344CB8AC3E}">
        <p14:creationId xmlns:p14="http://schemas.microsoft.com/office/powerpoint/2010/main" val="190075886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 of AAPI and NPP</a:t>
            </a:r>
          </a:p>
        </p:txBody>
      </p:sp>
      <p:sp>
        <p:nvSpPr>
          <p:cNvPr id="3" name="Content Placeholder 2"/>
          <p:cNvSpPr>
            <a:spLocks noGrp="1"/>
          </p:cNvSpPr>
          <p:nvPr>
            <p:ph idx="1"/>
          </p:nvPr>
        </p:nvSpPr>
        <p:spPr/>
        <p:txBody>
          <a:bodyPr/>
          <a:lstStyle/>
          <a:p>
            <a:r>
              <a:rPr lang="en-US" dirty="0"/>
              <a:t>The foundation of the development of the AAPI and the NPPs  was Dr. Bavolek’s work  from 1970-76 to the present  with children , teens and adults with behavioral and emotional problems in public schools, residential settings half-way homes and detention centers.</a:t>
            </a:r>
          </a:p>
          <a:p>
            <a:r>
              <a:rPr lang="en-US" dirty="0"/>
              <a:t>One common characteristic: a childhood background of maltreatment.</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66</a:t>
            </a:r>
            <a:endParaRPr lang="en-US" sz="1000" b="1" dirty="0"/>
          </a:p>
        </p:txBody>
      </p:sp>
    </p:spTree>
    <p:extLst>
      <p:ext uri="{BB962C8B-B14F-4D97-AF65-F5344CB8AC3E}">
        <p14:creationId xmlns:p14="http://schemas.microsoft.com/office/powerpoint/2010/main" val="395126714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Origin of the Development of the </a:t>
            </a:r>
            <a:br>
              <a:rPr lang="en-US" sz="4000" dirty="0"/>
            </a:br>
            <a:r>
              <a:rPr lang="en-US" sz="4000" dirty="0"/>
              <a:t>Adolescent Parenting Inventory (</a:t>
            </a:r>
            <a:r>
              <a:rPr lang="en-US" sz="4000" dirty="0" smtClean="0"/>
              <a:t>API)</a:t>
            </a:r>
            <a:endParaRPr lang="en-US" sz="4000" dirty="0"/>
          </a:p>
        </p:txBody>
      </p:sp>
      <p:sp>
        <p:nvSpPr>
          <p:cNvPr id="3" name="Content Placeholder 2"/>
          <p:cNvSpPr>
            <a:spLocks noGrp="1"/>
          </p:cNvSpPr>
          <p:nvPr>
            <p:ph idx="1"/>
          </p:nvPr>
        </p:nvSpPr>
        <p:spPr/>
        <p:txBody>
          <a:bodyPr/>
          <a:lstStyle/>
          <a:p>
            <a:pPr eaLnBrk="1" hangingPunct="1">
              <a:defRPr/>
            </a:pPr>
            <a:r>
              <a:rPr lang="en-US" sz="2800" dirty="0"/>
              <a:t>Development of the parenting inventory began in 1975-78 as Dr. Bavolek’s  Dissertation: </a:t>
            </a:r>
          </a:p>
          <a:p>
            <a:pPr marL="0" indent="0" eaLnBrk="1" hangingPunct="1">
              <a:buNone/>
              <a:defRPr/>
            </a:pPr>
            <a:r>
              <a:rPr lang="en-US" sz="2800" dirty="0"/>
              <a:t>      </a:t>
            </a:r>
            <a:r>
              <a:rPr lang="en-US" b="1" dirty="0"/>
              <a:t>Development and Validation of the Adolescent Parenting Inventory (API): A parenting inventory designed to assess high risk parenting attitudes of pre-parent adolescents</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66</a:t>
            </a:r>
            <a:endParaRPr lang="en-US" sz="1000" b="1" dirty="0"/>
          </a:p>
        </p:txBody>
      </p:sp>
    </p:spTree>
    <p:extLst>
      <p:ext uri="{BB962C8B-B14F-4D97-AF65-F5344CB8AC3E}">
        <p14:creationId xmlns:p14="http://schemas.microsoft.com/office/powerpoint/2010/main" val="2704998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p:txBody>
          <a:bodyPr/>
          <a:lstStyle/>
          <a:p>
            <a:r>
              <a:rPr lang="en-US" dirty="0"/>
              <a:t>Adolescents with documented abusive histories  (abused adolescents) will express significantly more abusive attitudes and beliefs about parenting and child rearing than adolescents with no identified abusive childhood history (non-abused).</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176357072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 of the API </a:t>
            </a:r>
          </a:p>
        </p:txBody>
      </p:sp>
      <p:sp>
        <p:nvSpPr>
          <p:cNvPr id="3" name="Content Placeholder 2"/>
          <p:cNvSpPr>
            <a:spLocks noGrp="1"/>
          </p:cNvSpPr>
          <p:nvPr>
            <p:ph idx="1"/>
          </p:nvPr>
        </p:nvSpPr>
        <p:spPr/>
        <p:txBody>
          <a:bodyPr/>
          <a:lstStyle/>
          <a:p>
            <a:pPr marL="0" indent="0" eaLnBrk="1" hangingPunct="1">
              <a:buNone/>
              <a:defRPr/>
            </a:pPr>
            <a:r>
              <a:rPr lang="en-US" sz="2400" dirty="0"/>
              <a:t>Project Goals:</a:t>
            </a:r>
          </a:p>
          <a:p>
            <a:pPr marL="514350" indent="-514350" eaLnBrk="1" hangingPunct="1">
              <a:buFont typeface="Arial" charset="0"/>
              <a:buAutoNum type="arabicPeriod"/>
              <a:defRPr/>
            </a:pPr>
            <a:r>
              <a:rPr lang="en-US" sz="2400" dirty="0"/>
              <a:t>Identify parenting behaviors that are known and accepted in the literature to contribute to child maltreatment.</a:t>
            </a:r>
          </a:p>
          <a:p>
            <a:pPr marL="514350" indent="-514350" eaLnBrk="1" hangingPunct="1">
              <a:buFont typeface="Arial" charset="0"/>
              <a:buAutoNum type="arabicPeriod"/>
              <a:defRPr/>
            </a:pPr>
            <a:r>
              <a:rPr lang="en-US" sz="2400" dirty="0"/>
              <a:t>Develop an inventory with statements that reflect both abusive and non-abusive parenting behaviors.</a:t>
            </a:r>
          </a:p>
          <a:p>
            <a:pPr marL="514350" indent="-514350" eaLnBrk="1" hangingPunct="1">
              <a:buFont typeface="Arial" charset="0"/>
              <a:buAutoNum type="arabicPeriod"/>
              <a:defRPr/>
            </a:pPr>
            <a:r>
              <a:rPr lang="en-US" sz="2400" dirty="0"/>
              <a:t>Conduct preliminary validity and reliability levels.</a:t>
            </a:r>
          </a:p>
          <a:p>
            <a:pPr marL="514350" indent="-514350" eaLnBrk="1" hangingPunct="1">
              <a:buFont typeface="Arial" charset="0"/>
              <a:buAutoNum type="arabicPeriod"/>
              <a:defRPr/>
            </a:pPr>
            <a:r>
              <a:rPr lang="en-US" sz="2400" dirty="0"/>
              <a:t>Administer the inventory to abused and non-abused adolescents.</a:t>
            </a:r>
          </a:p>
          <a:p>
            <a:pPr marL="514350" indent="-514350" eaLnBrk="1" hangingPunct="1">
              <a:buFont typeface="Arial" charset="0"/>
              <a:buAutoNum type="arabicPeriod"/>
              <a:defRPr/>
            </a:pPr>
            <a:r>
              <a:rPr lang="en-US" sz="2400" dirty="0"/>
              <a:t>Analyze the data and test the hypothesis.</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2349992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Predisposed Nature of Human Beings</a:t>
            </a:r>
          </a:p>
        </p:txBody>
      </p:sp>
      <p:sp>
        <p:nvSpPr>
          <p:cNvPr id="3" name="Content Placeholder 2"/>
          <p:cNvSpPr>
            <a:spLocks noGrp="1"/>
          </p:cNvSpPr>
          <p:nvPr>
            <p:ph idx="1"/>
          </p:nvPr>
        </p:nvSpPr>
        <p:spPr>
          <a:xfrm>
            <a:off x="457200" y="1295400"/>
            <a:ext cx="8229600" cy="5181600"/>
          </a:xfrm>
        </p:spPr>
        <p:txBody>
          <a:bodyPr/>
          <a:lstStyle/>
          <a:p>
            <a:pPr marL="0" indent="0">
              <a:buNone/>
            </a:pPr>
            <a:r>
              <a:rPr lang="en-US" b="1" dirty="0">
                <a:solidFill>
                  <a:srgbClr val="C00000"/>
                </a:solidFill>
              </a:rPr>
              <a:t>Nurturing relationships alter brain </a:t>
            </a:r>
            <a:r>
              <a:rPr lang="en-US" b="1" dirty="0" smtClean="0">
                <a:solidFill>
                  <a:srgbClr val="C00000"/>
                </a:solidFill>
              </a:rPr>
              <a:t>development… </a:t>
            </a:r>
            <a:r>
              <a:rPr lang="en-US" b="1" dirty="0">
                <a:solidFill>
                  <a:srgbClr val="C00000"/>
                </a:solidFill>
              </a:rPr>
              <a:t>profoundly affect long term </a:t>
            </a:r>
            <a:r>
              <a:rPr lang="en-US" b="1" dirty="0" smtClean="0">
                <a:solidFill>
                  <a:srgbClr val="C00000"/>
                </a:solidFill>
              </a:rPr>
              <a:t>health</a:t>
            </a:r>
            <a:endParaRPr lang="en-US" b="1" dirty="0">
              <a:solidFill>
                <a:srgbClr val="C00000"/>
              </a:solidFill>
            </a:endParaRPr>
          </a:p>
          <a:p>
            <a:r>
              <a:rPr lang="en-US" sz="2800" dirty="0">
                <a:solidFill>
                  <a:srgbClr val="139D41"/>
                </a:solidFill>
              </a:rPr>
              <a:t>Positive Nurturing: Healthy neurological networks; increase in positive neurological and physical growth; h</a:t>
            </a:r>
            <a:r>
              <a:rPr lang="en-US" sz="2800" dirty="0" smtClean="0">
                <a:solidFill>
                  <a:srgbClr val="139D41"/>
                </a:solidFill>
              </a:rPr>
              <a:t>igh levels of positive neurological transmitters.</a:t>
            </a:r>
            <a:endParaRPr lang="en-US" sz="2800" dirty="0">
              <a:solidFill>
                <a:srgbClr val="139D41"/>
              </a:solidFill>
            </a:endParaRPr>
          </a:p>
          <a:p>
            <a:r>
              <a:rPr lang="en-US" sz="2800" dirty="0">
                <a:solidFill>
                  <a:srgbClr val="00B0F0"/>
                </a:solidFill>
              </a:rPr>
              <a:t>Negative Nurturing: </a:t>
            </a:r>
            <a:r>
              <a:rPr lang="en-US" sz="2800" dirty="0" smtClean="0">
                <a:solidFill>
                  <a:srgbClr val="00B0F0"/>
                </a:solidFill>
              </a:rPr>
              <a:t>Diseased neurological networks; destruction of neurological structures and functions, high levels of negative neurological transmitters.</a:t>
            </a:r>
            <a:endParaRPr lang="en-US" sz="2800" dirty="0">
              <a:solidFill>
                <a:srgbClr val="00B0F0"/>
              </a:solidFill>
            </a:endParaRPr>
          </a:p>
          <a:p>
            <a:pPr marL="0" indent="0">
              <a:buNone/>
            </a:pPr>
            <a:endParaRPr lang="en-US" dirty="0" smtClean="0"/>
          </a:p>
          <a:p>
            <a:pPr marL="0" indent="0" algn="r">
              <a:buNone/>
            </a:pPr>
            <a:endParaRPr lang="en-US" sz="1000" b="1" dirty="0" smtClean="0"/>
          </a:p>
          <a:p>
            <a:pPr marL="0" indent="0" algn="r">
              <a:buNone/>
            </a:pPr>
            <a:r>
              <a:rPr lang="en-US" sz="1000" b="1" dirty="0" smtClean="0"/>
              <a:t>P</a:t>
            </a:r>
            <a:r>
              <a:rPr lang="en-US" sz="1000" b="1" dirty="0" smtClean="0"/>
              <a:t>. 12</a:t>
            </a:r>
            <a:endParaRPr lang="en-US" sz="1000" b="1" dirty="0"/>
          </a:p>
        </p:txBody>
      </p:sp>
    </p:spTree>
    <p:extLst>
      <p:ext uri="{BB962C8B-B14F-4D97-AF65-F5344CB8AC3E}">
        <p14:creationId xmlns:p14="http://schemas.microsoft.com/office/powerpoint/2010/main" val="24564080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of the API</a:t>
            </a:r>
          </a:p>
        </p:txBody>
      </p:sp>
      <p:sp>
        <p:nvSpPr>
          <p:cNvPr id="3" name="Content Placeholder 2"/>
          <p:cNvSpPr>
            <a:spLocks noGrp="1"/>
          </p:cNvSpPr>
          <p:nvPr>
            <p:ph idx="1"/>
          </p:nvPr>
        </p:nvSpPr>
        <p:spPr/>
        <p:txBody>
          <a:bodyPr/>
          <a:lstStyle/>
          <a:p>
            <a:r>
              <a:rPr lang="en-US" sz="2400" dirty="0"/>
              <a:t>Responses to the API indicated:</a:t>
            </a:r>
          </a:p>
          <a:p>
            <a:r>
              <a:rPr lang="en-US" sz="2400" dirty="0"/>
              <a:t>Teens with abusive histories expressed significantly more abusive parenting beliefs than teens with no reported histories of childhood maltreatment in each of the parenting sub-scales (constructs).</a:t>
            </a:r>
          </a:p>
          <a:p>
            <a:r>
              <a:rPr lang="en-US" sz="2400" dirty="0"/>
              <a:t>Teen males expressed significantly more abusive parenting beliefs than teen females regardless of background.</a:t>
            </a:r>
          </a:p>
          <a:p>
            <a:r>
              <a:rPr lang="en-US" sz="2400" dirty="0"/>
              <a:t>Non-abused female teens responded with the most positive parenting beliefs; abused male teen responded with the most abusive parenting beliefs.</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174471721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of the </a:t>
            </a:r>
            <a:r>
              <a:rPr lang="en-US" dirty="0" smtClean="0"/>
              <a:t>AAPI-1</a:t>
            </a:r>
            <a:endParaRPr lang="en-US" dirty="0"/>
          </a:p>
        </p:txBody>
      </p:sp>
      <p:sp>
        <p:nvSpPr>
          <p:cNvPr id="3" name="Content Placeholder 2"/>
          <p:cNvSpPr>
            <a:spLocks noGrp="1"/>
          </p:cNvSpPr>
          <p:nvPr>
            <p:ph idx="1"/>
          </p:nvPr>
        </p:nvSpPr>
        <p:spPr/>
        <p:txBody>
          <a:bodyPr/>
          <a:lstStyle/>
          <a:p>
            <a:pPr marL="514350" indent="-514350">
              <a:buFont typeface="Arial" charset="0"/>
              <a:buAutoNum type="arabicPeriod"/>
              <a:defRPr/>
            </a:pPr>
            <a:r>
              <a:rPr lang="en-US" dirty="0"/>
              <a:t>Research was conducted in 1983-84 with adult parents to test the findings generated from the teens.</a:t>
            </a:r>
          </a:p>
          <a:p>
            <a:pPr marL="514350" indent="-514350">
              <a:buFont typeface="Arial" charset="0"/>
              <a:buAutoNum type="arabicPeriod"/>
              <a:defRPr/>
            </a:pPr>
            <a:r>
              <a:rPr lang="en-US" dirty="0"/>
              <a:t>Abusive and non-abusive parents participated in the study.</a:t>
            </a:r>
          </a:p>
          <a:p>
            <a:pPr marL="514350" indent="-514350">
              <a:buFont typeface="Arial" charset="0"/>
              <a:buAutoNum type="arabicPeriod"/>
              <a:defRPr/>
            </a:pPr>
            <a:r>
              <a:rPr lang="en-US" dirty="0"/>
              <a:t>Abusive parents where selected from social service agencies. Non-abusive parents were selected from children attending public schools.</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127598537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AAPI-1 Development, </a:t>
            </a:r>
            <a:r>
              <a:rPr lang="en-US" dirty="0" smtClean="0"/>
              <a:t>cont.</a:t>
            </a:r>
            <a:endParaRPr lang="en-US" dirty="0"/>
          </a:p>
        </p:txBody>
      </p:sp>
      <p:sp>
        <p:nvSpPr>
          <p:cNvPr id="3" name="Content Placeholder 2"/>
          <p:cNvSpPr>
            <a:spLocks noGrp="1"/>
          </p:cNvSpPr>
          <p:nvPr>
            <p:ph idx="1"/>
          </p:nvPr>
        </p:nvSpPr>
        <p:spPr/>
        <p:txBody>
          <a:bodyPr/>
          <a:lstStyle/>
          <a:p>
            <a:pPr marL="0" indent="0">
              <a:buNone/>
              <a:defRPr/>
            </a:pPr>
            <a:r>
              <a:rPr lang="en-US" sz="2800" dirty="0" smtClean="0"/>
              <a:t>Findings </a:t>
            </a:r>
            <a:r>
              <a:rPr lang="en-US" sz="2800" dirty="0"/>
              <a:t>generated from over 2,000 adult parents replicated the findings from the teens:</a:t>
            </a:r>
          </a:p>
          <a:p>
            <a:pPr marL="514350" indent="-514350">
              <a:buFont typeface="Arial" charset="0"/>
              <a:buAutoNum type="arabicPeriod"/>
              <a:defRPr/>
            </a:pPr>
            <a:r>
              <a:rPr lang="en-US" sz="2800" dirty="0"/>
              <a:t>Abusive parents expressed significantly more abusive parenting beliefs than non-abusive parents in each of the five parenting constructs.</a:t>
            </a:r>
          </a:p>
          <a:p>
            <a:pPr marL="514350" indent="-514350">
              <a:buFont typeface="Arial" charset="0"/>
              <a:buAutoNum type="arabicPeriod"/>
              <a:defRPr/>
            </a:pPr>
            <a:r>
              <a:rPr lang="en-US" sz="2800" dirty="0"/>
              <a:t>Males expressed more abusive parenting beliefs than females, regardless of background.</a:t>
            </a:r>
          </a:p>
          <a:p>
            <a:pPr marL="514350" indent="-514350">
              <a:buFont typeface="Arial" charset="0"/>
              <a:buAutoNum type="arabicPeriod"/>
              <a:defRPr/>
            </a:pPr>
            <a:r>
              <a:rPr lang="en-US" sz="2800" dirty="0"/>
              <a:t>While each of the constructs showed significant differences, the items for Construct B: Lacking Empathy were the strongest.</a:t>
            </a: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171791913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AAPI-2 Development, </a:t>
            </a:r>
            <a:r>
              <a:rPr lang="en-US" dirty="0" smtClean="0"/>
              <a:t>cont.</a:t>
            </a:r>
            <a:endParaRPr lang="en-US" dirty="0"/>
          </a:p>
        </p:txBody>
      </p:sp>
      <p:sp>
        <p:nvSpPr>
          <p:cNvPr id="3" name="Content Placeholder 2"/>
          <p:cNvSpPr>
            <a:spLocks noGrp="1"/>
          </p:cNvSpPr>
          <p:nvPr>
            <p:ph idx="1"/>
          </p:nvPr>
        </p:nvSpPr>
        <p:spPr/>
        <p:txBody>
          <a:bodyPr/>
          <a:lstStyle/>
          <a:p>
            <a:r>
              <a:rPr lang="en-US" dirty="0"/>
              <a:t>In 1999 re-norming of the AAPI-1 produced the AAPI-2. </a:t>
            </a:r>
          </a:p>
          <a:p>
            <a:r>
              <a:rPr lang="en-US" dirty="0"/>
              <a:t>In the re-norming of the inventory, a fifth construct “Oppressing Children’s Power and Independence” was identified in the factor analysis.</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67</a:t>
            </a:r>
            <a:endParaRPr lang="en-US" sz="1000" b="1" dirty="0"/>
          </a:p>
        </p:txBody>
      </p:sp>
    </p:spTree>
    <p:extLst>
      <p:ext uri="{BB962C8B-B14F-4D97-AF65-F5344CB8AC3E}">
        <p14:creationId xmlns:p14="http://schemas.microsoft.com/office/powerpoint/2010/main" val="132382304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Chapter 7</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a:p>
            <a:pPr marL="0" indent="0">
              <a:buNone/>
            </a:pPr>
            <a:r>
              <a:rPr lang="en-US" sz="4000" dirty="0" smtClean="0"/>
              <a:t>Development and Validation of the                 Nurturing Parenting Programs</a:t>
            </a:r>
            <a:endParaRPr lang="en-US" sz="40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113796909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and Validation of the Nurturing Parenting Programs </a:t>
            </a:r>
          </a:p>
        </p:txBody>
      </p:sp>
      <p:sp>
        <p:nvSpPr>
          <p:cNvPr id="3" name="Content Placeholder 2"/>
          <p:cNvSpPr>
            <a:spLocks noGrp="1"/>
          </p:cNvSpPr>
          <p:nvPr>
            <p:ph idx="1"/>
          </p:nvPr>
        </p:nvSpPr>
        <p:spPr/>
        <p:txBody>
          <a:bodyPr/>
          <a:lstStyle/>
          <a:p>
            <a:pPr eaLnBrk="1" hangingPunct="1"/>
            <a:r>
              <a:rPr lang="en-US" dirty="0"/>
              <a:t>1977-78 Dr. Bavolek’s Post-doctoral internship at the Kempe Center for the Prevention of Child Abuse and Neglect: University of Colorado Medical Center in Denver provided treatment experience.</a:t>
            </a:r>
          </a:p>
          <a:p>
            <a:pPr eaLnBrk="1" hangingPunct="1"/>
            <a:r>
              <a:rPr lang="en-US" dirty="0"/>
              <a:t>By 1984 the AAPI-2 was validated on adult and teen parent and non parent populations.</a:t>
            </a:r>
          </a:p>
          <a:p>
            <a:pPr eaLnBrk="1" hangingPunct="1"/>
            <a:r>
              <a:rPr lang="en-US" dirty="0"/>
              <a:t>Need for a treatment program that addressed parenting issues was paramount.</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143732517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of the NPPs, </a:t>
            </a:r>
            <a:r>
              <a:rPr lang="en-US" dirty="0" smtClean="0"/>
              <a:t>cont.</a:t>
            </a:r>
            <a:endParaRPr lang="en-US" dirty="0"/>
          </a:p>
        </p:txBody>
      </p:sp>
      <p:sp>
        <p:nvSpPr>
          <p:cNvPr id="3" name="Content Placeholder 2"/>
          <p:cNvSpPr>
            <a:spLocks noGrp="1"/>
          </p:cNvSpPr>
          <p:nvPr>
            <p:ph idx="1"/>
          </p:nvPr>
        </p:nvSpPr>
        <p:spPr/>
        <p:txBody>
          <a:bodyPr/>
          <a:lstStyle/>
          <a:p>
            <a:r>
              <a:rPr lang="en-US" dirty="0"/>
              <a:t>1981-83  Dr. Bavolek received funding from National Institute of Mental Health (NIMH) while Associate Professor at the University of Wisconsin-Eau Claire to develop and validate the Nurturing Program for Parents and their School-Aged Children 4 to 11 years for the prevention and treatment of child abuse and neglect.</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129371515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Nurturing Parenting Programs</a:t>
            </a:r>
          </a:p>
        </p:txBody>
      </p:sp>
      <p:sp>
        <p:nvSpPr>
          <p:cNvPr id="3" name="Content Placeholder 2"/>
          <p:cNvSpPr>
            <a:spLocks noGrp="1"/>
          </p:cNvSpPr>
          <p:nvPr>
            <p:ph idx="1"/>
          </p:nvPr>
        </p:nvSpPr>
        <p:spPr/>
        <p:txBody>
          <a:bodyPr/>
          <a:lstStyle/>
          <a:p>
            <a:r>
              <a:rPr lang="en-US" dirty="0">
                <a:solidFill>
                  <a:srgbClr val="002060"/>
                </a:solidFill>
              </a:rPr>
              <a:t>In 1985, The Nurturing Parenting Program for Parents and their School-Age Children 4-11 was the first published evidence based, family focused parenting program with a built in assessment tool (AAPI) to measure participant success that was designed  for the prevention and treatment of child abuse and neglect.</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257618749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Nurturing Programs 2013</a:t>
            </a:r>
            <a:endParaRPr lang="en-US" dirty="0"/>
          </a:p>
        </p:txBody>
      </p:sp>
      <p:sp>
        <p:nvSpPr>
          <p:cNvPr id="3" name="Content Placeholder 2"/>
          <p:cNvSpPr>
            <a:spLocks noGrp="1"/>
          </p:cNvSpPr>
          <p:nvPr>
            <p:ph idx="1"/>
          </p:nvPr>
        </p:nvSpPr>
        <p:spPr/>
        <p:txBody>
          <a:bodyPr/>
          <a:lstStyle/>
          <a:p>
            <a:pPr eaLnBrk="1" hangingPunct="1">
              <a:defRPr/>
            </a:pPr>
            <a:r>
              <a:rPr lang="en-US" sz="2800" dirty="0"/>
              <a:t>Based on the original research and development of the AAPI and NPP since 1975 there are:</a:t>
            </a:r>
          </a:p>
          <a:p>
            <a:pPr eaLnBrk="1" hangingPunct="1">
              <a:defRPr/>
            </a:pPr>
            <a:r>
              <a:rPr lang="en-US" sz="2800" dirty="0"/>
              <a:t> 25 Nurturing Parenting Programs designed to meet the different learning styles, cultures, and age levels of children.</a:t>
            </a:r>
          </a:p>
          <a:p>
            <a:pPr eaLnBrk="1" hangingPunct="1">
              <a:defRPr/>
            </a:pPr>
            <a:r>
              <a:rPr lang="en-US" sz="2800" dirty="0"/>
              <a:t>Three inventories designed to assess the parenting beliefs, knowledge and practices of adult and teen parent and non-parent populations.</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426265625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Nurturing Programs 2013, </a:t>
            </a:r>
            <a:r>
              <a:rPr lang="en-US" dirty="0" smtClean="0"/>
              <a:t>cont.</a:t>
            </a:r>
            <a:endParaRPr lang="en-US" dirty="0"/>
          </a:p>
        </p:txBody>
      </p:sp>
      <p:sp>
        <p:nvSpPr>
          <p:cNvPr id="3" name="Content Placeholder 2"/>
          <p:cNvSpPr>
            <a:spLocks noGrp="1"/>
          </p:cNvSpPr>
          <p:nvPr>
            <p:ph idx="1"/>
          </p:nvPr>
        </p:nvSpPr>
        <p:spPr/>
        <p:txBody>
          <a:bodyPr/>
          <a:lstStyle/>
          <a:p>
            <a:pPr marL="0" indent="0">
              <a:buNone/>
              <a:defRPr/>
            </a:pPr>
            <a:r>
              <a:rPr lang="en-US" dirty="0"/>
              <a:t>Since 1975, it is estimated that:</a:t>
            </a:r>
          </a:p>
          <a:p>
            <a:pPr>
              <a:defRPr/>
            </a:pPr>
            <a:r>
              <a:rPr lang="en-US" dirty="0"/>
              <a:t>Over 1.5 million families have participated in Nurturing Parenting classes world wide.</a:t>
            </a:r>
          </a:p>
          <a:p>
            <a:pPr>
              <a:defRPr/>
            </a:pPr>
            <a:r>
              <a:rPr lang="en-US" dirty="0"/>
              <a:t>Approximately 300,000 professionals have participated in Nurturing Program training workshops, seminars and presentations world wide.</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68</a:t>
            </a:r>
            <a:endParaRPr lang="en-US" sz="1000" b="1" dirty="0"/>
          </a:p>
        </p:txBody>
      </p:sp>
    </p:spTree>
    <p:extLst>
      <p:ext uri="{BB962C8B-B14F-4D97-AF65-F5344CB8AC3E}">
        <p14:creationId xmlns:p14="http://schemas.microsoft.com/office/powerpoint/2010/main" val="2736774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indent="0"/>
            <a:r>
              <a:rPr lang="en-US" sz="3200" dirty="0"/>
              <a:t/>
            </a:r>
            <a:br>
              <a:rPr lang="en-US" sz="3200" dirty="0"/>
            </a:br>
            <a:r>
              <a:rPr lang="en-US" dirty="0" smtClean="0"/>
              <a:t>Chapter 3</a:t>
            </a:r>
            <a:endParaRPr lang="en-US" dirty="0"/>
          </a:p>
        </p:txBody>
      </p:sp>
      <p:sp>
        <p:nvSpPr>
          <p:cNvPr id="7" name="Content Placeholder 6"/>
          <p:cNvSpPr>
            <a:spLocks noGrp="1"/>
          </p:cNvSpPr>
          <p:nvPr>
            <p:ph idx="1"/>
          </p:nvPr>
        </p:nvSpPr>
        <p:spPr>
          <a:xfrm>
            <a:off x="457200" y="1600200"/>
            <a:ext cx="8229600" cy="4876800"/>
          </a:xfrm>
        </p:spPr>
        <p:txBody>
          <a:bodyPr/>
          <a:lstStyle/>
          <a:p>
            <a:pPr marL="0" indent="0">
              <a:buNone/>
            </a:pPr>
            <a:r>
              <a:rPr lang="en-US" sz="5400" dirty="0" smtClean="0"/>
              <a:t>  </a:t>
            </a:r>
            <a:r>
              <a:rPr lang="en-US" sz="4000" dirty="0" smtClean="0"/>
              <a:t>Understanding Negative Nurturing</a:t>
            </a:r>
            <a:r>
              <a:rPr lang="en-US" sz="5400" dirty="0"/>
              <a:t/>
            </a:r>
            <a:br>
              <a:rPr lang="en-US" sz="5400" dirty="0"/>
            </a:br>
            <a:r>
              <a:rPr lang="en-US" sz="5400" dirty="0"/>
              <a:t>   </a:t>
            </a:r>
            <a:r>
              <a:rPr lang="en-US" sz="5400" dirty="0" smtClean="0"/>
              <a:t> </a:t>
            </a:r>
            <a:r>
              <a:rPr lang="en-US" sz="5400" dirty="0" smtClean="0">
                <a:solidFill>
                  <a:srgbClr val="0070C0"/>
                </a:solidFill>
              </a:rPr>
              <a:t>Abusive </a:t>
            </a:r>
            <a:r>
              <a:rPr lang="en-US" sz="5400" dirty="0">
                <a:solidFill>
                  <a:srgbClr val="0070C0"/>
                </a:solidFill>
              </a:rPr>
              <a:t>&amp;  Neglecting </a:t>
            </a:r>
            <a:br>
              <a:rPr lang="en-US" sz="5400" dirty="0">
                <a:solidFill>
                  <a:srgbClr val="0070C0"/>
                </a:solidFill>
              </a:rPr>
            </a:br>
            <a:r>
              <a:rPr lang="en-US" sz="5400" dirty="0">
                <a:solidFill>
                  <a:srgbClr val="0070C0"/>
                </a:solidFill>
              </a:rPr>
              <a:t>           </a:t>
            </a:r>
            <a:r>
              <a:rPr lang="en-US" sz="5400" dirty="0" smtClean="0">
                <a:solidFill>
                  <a:srgbClr val="0070C0"/>
                </a:solidFill>
              </a:rPr>
              <a:t>   </a:t>
            </a:r>
            <a:r>
              <a:rPr lang="en-US" sz="5400" dirty="0" smtClean="0">
                <a:solidFill>
                  <a:srgbClr val="00B050"/>
                </a:solidFill>
              </a:rPr>
              <a:t>Parenting </a:t>
            </a:r>
            <a:r>
              <a:rPr lang="en-US" sz="5400" dirty="0">
                <a:solidFill>
                  <a:srgbClr val="00B050"/>
                </a:solidFill>
              </a:rPr>
              <a:t/>
            </a:r>
            <a:br>
              <a:rPr lang="en-US" sz="5400" dirty="0">
                <a:solidFill>
                  <a:srgbClr val="00B050"/>
                </a:solidFill>
              </a:rPr>
            </a:br>
            <a:r>
              <a:rPr lang="en-US" sz="5400" dirty="0">
                <a:solidFill>
                  <a:srgbClr val="00B050"/>
                </a:solidFill>
              </a:rPr>
              <a:t>     </a:t>
            </a:r>
            <a:r>
              <a:rPr lang="en-US" sz="5400" dirty="0" smtClean="0">
                <a:solidFill>
                  <a:srgbClr val="00B050"/>
                </a:solidFill>
              </a:rPr>
              <a:t>Beliefs </a:t>
            </a:r>
            <a:r>
              <a:rPr lang="en-US" sz="5400" dirty="0">
                <a:solidFill>
                  <a:srgbClr val="00B050"/>
                </a:solidFill>
              </a:rPr>
              <a:t>and </a:t>
            </a:r>
            <a:r>
              <a:rPr lang="en-US" sz="5400" dirty="0" smtClean="0">
                <a:solidFill>
                  <a:srgbClr val="00B050"/>
                </a:solidFill>
              </a:rPr>
              <a:t>Practices</a:t>
            </a:r>
          </a:p>
          <a:p>
            <a:pPr marL="0" indent="0">
              <a:buNone/>
            </a:pPr>
            <a:endParaRPr lang="en-US" sz="5400"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smtClean="0"/>
              <a:t>. 13</a:t>
            </a:r>
            <a:endParaRPr lang="en-US" sz="1000" b="1" dirty="0"/>
          </a:p>
        </p:txBody>
      </p:sp>
    </p:spTree>
    <p:extLst>
      <p:ext uri="{BB962C8B-B14F-4D97-AF65-F5344CB8AC3E}">
        <p14:creationId xmlns:p14="http://schemas.microsoft.com/office/powerpoint/2010/main" val="106864263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8</a:t>
            </a:r>
            <a:endParaRPr lang="en-US" dirty="0"/>
          </a:p>
        </p:txBody>
      </p:sp>
      <p:sp>
        <p:nvSpPr>
          <p:cNvPr id="3" name="Content Placeholder 2"/>
          <p:cNvSpPr>
            <a:spLocks noGrp="1"/>
          </p:cNvSpPr>
          <p:nvPr>
            <p:ph idx="1"/>
          </p:nvPr>
        </p:nvSpPr>
        <p:spPr/>
        <p:txBody>
          <a:bodyPr/>
          <a:lstStyle/>
          <a:p>
            <a:pPr marL="0" indent="0" algn="ctr">
              <a:buNone/>
            </a:pPr>
            <a:r>
              <a:rPr lang="en-US" b="1" dirty="0"/>
              <a:t> </a:t>
            </a:r>
            <a:r>
              <a:rPr lang="en-US" b="1" dirty="0" smtClean="0"/>
              <a:t>                           </a:t>
            </a:r>
            <a:r>
              <a:rPr lang="en-US" b="1" dirty="0"/>
              <a:t/>
            </a:r>
            <a:br>
              <a:rPr lang="en-US" b="1" dirty="0"/>
            </a:br>
            <a:r>
              <a:rPr lang="en-US" b="1" dirty="0"/>
              <a:t>Research Findings Supporting the Proven Effectiveness of the Nurturing Parenting Programs</a:t>
            </a:r>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69</a:t>
            </a:r>
            <a:endParaRPr lang="en-US" sz="1000" b="1" dirty="0"/>
          </a:p>
        </p:txBody>
      </p:sp>
    </p:spTree>
    <p:extLst>
      <p:ext uri="{BB962C8B-B14F-4D97-AF65-F5344CB8AC3E}">
        <p14:creationId xmlns:p14="http://schemas.microsoft.com/office/powerpoint/2010/main" val="81805563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Designs &amp; Reports</a:t>
            </a:r>
          </a:p>
        </p:txBody>
      </p:sp>
      <p:sp>
        <p:nvSpPr>
          <p:cNvPr id="3" name="Content Placeholder 2"/>
          <p:cNvSpPr>
            <a:spLocks noGrp="1"/>
          </p:cNvSpPr>
          <p:nvPr>
            <p:ph idx="1"/>
          </p:nvPr>
        </p:nvSpPr>
        <p:spPr/>
        <p:txBody>
          <a:bodyPr/>
          <a:lstStyle/>
          <a:p>
            <a:r>
              <a:rPr lang="en-US" b="1" dirty="0">
                <a:solidFill>
                  <a:srgbClr val="FF0000"/>
                </a:solidFill>
              </a:rPr>
              <a:t>Pre-Posttest Design</a:t>
            </a:r>
            <a:r>
              <a:rPr lang="en-US" dirty="0">
                <a:solidFill>
                  <a:srgbClr val="FF0000"/>
                </a:solidFill>
              </a:rPr>
              <a:t>:  measure of short term effectiveness: 18 published reports</a:t>
            </a:r>
          </a:p>
          <a:p>
            <a:r>
              <a:rPr lang="en-US" b="1" dirty="0">
                <a:solidFill>
                  <a:srgbClr val="002060"/>
                </a:solidFill>
              </a:rPr>
              <a:t>Comparative Program Design</a:t>
            </a:r>
            <a:r>
              <a:rPr lang="en-US" dirty="0">
                <a:solidFill>
                  <a:srgbClr val="002060"/>
                </a:solidFill>
              </a:rPr>
              <a:t>: Two treatments administered to determine effectiveness: 2 published reports</a:t>
            </a:r>
          </a:p>
          <a:p>
            <a:r>
              <a:rPr lang="en-US" b="1" dirty="0">
                <a:solidFill>
                  <a:srgbClr val="00B050"/>
                </a:solidFill>
              </a:rPr>
              <a:t>Pre-Posttest Longitudinal Design</a:t>
            </a:r>
            <a:r>
              <a:rPr lang="en-US" dirty="0">
                <a:solidFill>
                  <a:srgbClr val="00B050"/>
                </a:solidFill>
              </a:rPr>
              <a:t>: measure of short term effectiveness over time: 11 published reports</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69</a:t>
            </a:r>
            <a:endParaRPr lang="en-US" sz="1000" b="1" dirty="0"/>
          </a:p>
        </p:txBody>
      </p:sp>
    </p:spTree>
    <p:extLst>
      <p:ext uri="{BB962C8B-B14F-4D97-AF65-F5344CB8AC3E}">
        <p14:creationId xmlns:p14="http://schemas.microsoft.com/office/powerpoint/2010/main" val="71297258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NIMH Study</a:t>
            </a:r>
          </a:p>
        </p:txBody>
      </p:sp>
      <p:sp>
        <p:nvSpPr>
          <p:cNvPr id="3" name="Content Placeholder 2"/>
          <p:cNvSpPr>
            <a:spLocks noGrp="1"/>
          </p:cNvSpPr>
          <p:nvPr>
            <p:ph idx="1"/>
          </p:nvPr>
        </p:nvSpPr>
        <p:spPr/>
        <p:txBody>
          <a:bodyPr/>
          <a:lstStyle/>
          <a:p>
            <a:pPr>
              <a:defRPr/>
            </a:pPr>
            <a:r>
              <a:rPr lang="en-US" sz="2400" b="1" dirty="0"/>
              <a:t>National Institute of Mental Health: The Nurturing Program Original Study</a:t>
            </a:r>
            <a:r>
              <a:rPr lang="en-US" sz="2400" cap="all" dirty="0"/>
              <a:t> </a:t>
            </a:r>
            <a:endParaRPr lang="en-US" sz="2400" dirty="0"/>
          </a:p>
          <a:p>
            <a:pPr>
              <a:defRPr/>
            </a:pPr>
            <a:r>
              <a:rPr lang="en-US" sz="2400" dirty="0"/>
              <a:t>In the fall of 1981, the National Institute of Mental Health (NIMH), Clinical Research Division, funded  a two-year study designed to measure the impact of abuse on the growth of children was carried out with abusive families in six Midwestern cities.  </a:t>
            </a:r>
          </a:p>
          <a:p>
            <a:pPr>
              <a:defRPr/>
            </a:pPr>
            <a:r>
              <a:rPr lang="en-US" sz="2400" dirty="0"/>
              <a:t>The goal of the study was to develop and validate a treatment program that would modify abusive parent-child interactions.  A fifteen-week parenting and nurturing program for parents and their children was developed and field-tested twice at each of the six cities.  </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69</a:t>
            </a:r>
            <a:endParaRPr lang="en-US" sz="1000" b="1" dirty="0"/>
          </a:p>
        </p:txBody>
      </p:sp>
    </p:spTree>
    <p:extLst>
      <p:ext uri="{BB962C8B-B14F-4D97-AF65-F5344CB8AC3E}">
        <p14:creationId xmlns:p14="http://schemas.microsoft.com/office/powerpoint/2010/main" val="349763125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NIMH Study</a:t>
            </a:r>
          </a:p>
        </p:txBody>
      </p:sp>
      <p:sp>
        <p:nvSpPr>
          <p:cNvPr id="3" name="Content Placeholder 2"/>
          <p:cNvSpPr>
            <a:spLocks noGrp="1"/>
          </p:cNvSpPr>
          <p:nvPr>
            <p:ph idx="1"/>
          </p:nvPr>
        </p:nvSpPr>
        <p:spPr/>
        <p:txBody>
          <a:bodyPr/>
          <a:lstStyle/>
          <a:p>
            <a:pPr marL="0" indent="0">
              <a:buNone/>
              <a:defRPr/>
            </a:pPr>
            <a:r>
              <a:rPr lang="en-US" sz="1800" b="1" dirty="0"/>
              <a:t>Results of the study indicate:  </a:t>
            </a:r>
          </a:p>
          <a:p>
            <a:pPr>
              <a:defRPr/>
            </a:pPr>
            <a:r>
              <a:rPr lang="en-US" sz="1800" dirty="0"/>
              <a:t>1.	A total of 121 abusive adults and 150 abused children in six cities began the program.  Of this group 79% of the adults (95) and 83% of the children (125) voluntarily completed the program, a rate significantly higher (p&lt;.01) that the retention rates of participants in similar programs.</a:t>
            </a:r>
          </a:p>
          <a:p>
            <a:pPr>
              <a:defRPr/>
            </a:pPr>
            <a:r>
              <a:rPr lang="en-US" sz="1800" dirty="0"/>
              <a:t>2.	Test results indicated that abusive parents  (p&lt;.05) learned and used alternatives to corporal punishment such as praise and time-out; demonstrated empathy towards their children by recognizing and accepting their children’s feelings and needs; increased their own self-awareness and self-concept as men and women; and learned age-appropriate expectations of their children.</a:t>
            </a:r>
          </a:p>
          <a:p>
            <a:pPr>
              <a:defRPr/>
            </a:pPr>
            <a:r>
              <a:rPr lang="en-US" sz="1800" dirty="0"/>
              <a:t>	Data also indicate abusive parents gained (p&lt;.05) in self-awareness, became less inhibited, and decreased their anxiety.</a:t>
            </a:r>
          </a:p>
          <a:p>
            <a:pPr>
              <a:defRPr/>
            </a:pPr>
            <a:r>
              <a:rPr lang="en-US" sz="1800" dirty="0"/>
              <a:t>3.	Abused children showed a significant (p&lt;.05) increase in self-awareness, assertiveness, enthusiasm and tough poise while decreasing their beliefs in using corporal punishment as a means of punishment.</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69</a:t>
            </a:r>
            <a:endParaRPr lang="en-US" sz="1000" b="1" dirty="0"/>
          </a:p>
        </p:txBody>
      </p:sp>
    </p:spTree>
    <p:extLst>
      <p:ext uri="{BB962C8B-B14F-4D97-AF65-F5344CB8AC3E}">
        <p14:creationId xmlns:p14="http://schemas.microsoft.com/office/powerpoint/2010/main" val="108774139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NIMH Study</a:t>
            </a:r>
          </a:p>
        </p:txBody>
      </p:sp>
      <p:sp>
        <p:nvSpPr>
          <p:cNvPr id="3" name="Content Placeholder 2"/>
          <p:cNvSpPr>
            <a:spLocks noGrp="1"/>
          </p:cNvSpPr>
          <p:nvPr>
            <p:ph idx="1"/>
          </p:nvPr>
        </p:nvSpPr>
        <p:spPr/>
        <p:txBody>
          <a:bodyPr/>
          <a:lstStyle/>
          <a:p>
            <a:pPr>
              <a:defRPr/>
            </a:pPr>
            <a:r>
              <a:rPr lang="en-US" sz="1800" dirty="0"/>
              <a:t>4.    Families demonstrated a significant (p&lt;.05) increase in cohesion, communication, and organization, while showing a significant decrease in family conflict.</a:t>
            </a:r>
          </a:p>
          <a:p>
            <a:pPr marL="0" indent="0">
              <a:buNone/>
              <a:defRPr/>
            </a:pPr>
            <a:endParaRPr lang="en-US" sz="1800" dirty="0"/>
          </a:p>
          <a:p>
            <a:pPr>
              <a:defRPr/>
            </a:pPr>
            <a:r>
              <a:rPr lang="en-US" sz="1800" dirty="0"/>
              <a:t>5.    Information gathered from a year-long follow up of abusive families completing the program shows 42% of the families are no longer receiving services from County Departments of Social Services for child abuse and neglect.  Recidivism was only 7%; that is, only 7 of the 95 adults completing the program had been charged with additional counts of child abuse and neglect, a significantly lower rate (p&lt;.01) of re-abuse in comparison to national re-abuse rates.</a:t>
            </a:r>
          </a:p>
          <a:p>
            <a:pPr marL="0" indent="0">
              <a:buNone/>
              <a:defRPr/>
            </a:pPr>
            <a:r>
              <a:rPr lang="en-US" sz="1800" dirty="0"/>
              <a:t> </a:t>
            </a:r>
          </a:p>
          <a:p>
            <a:pPr>
              <a:defRPr/>
            </a:pPr>
            <a:r>
              <a:rPr lang="en-US" sz="1800" dirty="0"/>
              <a:t>6.    Parents overwhelmingly reported that the program did a lot to help them learn new and more appropriate ways to raise children.</a:t>
            </a:r>
            <a:endParaRPr lang="en-US" sz="1800" b="1" dirty="0"/>
          </a:p>
          <a:p>
            <a:endParaRPr lang="en-US" dirty="0"/>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smtClean="0"/>
              <a:t>P. 69-70</a:t>
            </a:r>
            <a:endParaRPr lang="en-US" sz="1000" b="1" dirty="0"/>
          </a:p>
        </p:txBody>
      </p:sp>
    </p:spTree>
    <p:extLst>
      <p:ext uri="{BB962C8B-B14F-4D97-AF65-F5344CB8AC3E}">
        <p14:creationId xmlns:p14="http://schemas.microsoft.com/office/powerpoint/2010/main" val="67008739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Nurturing the Families of Hawaii</a:t>
            </a:r>
            <a:endParaRPr lang="en-US" dirty="0"/>
          </a:p>
        </p:txBody>
      </p:sp>
      <p:sp>
        <p:nvSpPr>
          <p:cNvPr id="3" name="Content Placeholder 2"/>
          <p:cNvSpPr>
            <a:spLocks noGrp="1"/>
          </p:cNvSpPr>
          <p:nvPr>
            <p:ph idx="1"/>
          </p:nvPr>
        </p:nvSpPr>
        <p:spPr/>
        <p:txBody>
          <a:bodyPr/>
          <a:lstStyle/>
          <a:p>
            <a:pPr>
              <a:defRPr/>
            </a:pPr>
            <a:r>
              <a:rPr lang="en-US" sz="2400" dirty="0">
                <a:solidFill>
                  <a:schemeClr val="accent5">
                    <a:lumMod val="75000"/>
                  </a:schemeClr>
                </a:solidFill>
              </a:rPr>
              <a:t>Bavolek, 2009. Nurturing the Families of Hawaii (1).</a:t>
            </a:r>
          </a:p>
          <a:p>
            <a:pPr>
              <a:defRPr/>
            </a:pPr>
            <a:r>
              <a:rPr lang="en-US" sz="2400" dirty="0">
                <a:solidFill>
                  <a:schemeClr val="accent5">
                    <a:lumMod val="75000"/>
                  </a:schemeClr>
                </a:solidFill>
              </a:rPr>
              <a:t>First of two studies on prevention 2005-08.</a:t>
            </a:r>
          </a:p>
          <a:p>
            <a:pPr>
              <a:defRPr/>
            </a:pPr>
            <a:r>
              <a:rPr lang="en-US" sz="2400" dirty="0">
                <a:solidFill>
                  <a:schemeClr val="accent5">
                    <a:lumMod val="75000"/>
                  </a:schemeClr>
                </a:solidFill>
              </a:rPr>
              <a:t>152 twelve session programs were implemented statewide.</a:t>
            </a:r>
          </a:p>
          <a:p>
            <a:pPr>
              <a:defRPr/>
            </a:pPr>
            <a:r>
              <a:rPr lang="en-US" sz="2400" dirty="0">
                <a:solidFill>
                  <a:schemeClr val="accent5">
                    <a:lumMod val="75000"/>
                  </a:schemeClr>
                </a:solidFill>
              </a:rPr>
              <a:t>1443 families participated in the twelve session program.</a:t>
            </a:r>
          </a:p>
          <a:p>
            <a:pPr>
              <a:defRPr/>
            </a:pPr>
            <a:r>
              <a:rPr lang="en-US" sz="2400" dirty="0">
                <a:solidFill>
                  <a:schemeClr val="accent5">
                    <a:lumMod val="75000"/>
                  </a:schemeClr>
                </a:solidFill>
              </a:rPr>
              <a:t>53% of the families completed all 12 sessions.</a:t>
            </a:r>
          </a:p>
          <a:p>
            <a:pPr>
              <a:defRPr/>
            </a:pPr>
            <a:r>
              <a:rPr lang="en-US" sz="2400" dirty="0">
                <a:solidFill>
                  <a:schemeClr val="accent5">
                    <a:lumMod val="75000"/>
                  </a:schemeClr>
                </a:solidFill>
              </a:rPr>
              <a:t>AAPI posttest scores indicated significant gains in all five constructs.</a:t>
            </a:r>
          </a:p>
          <a:p>
            <a:pPr>
              <a:defRPr/>
            </a:pPr>
            <a:r>
              <a:rPr lang="en-US" sz="2400" dirty="0">
                <a:solidFill>
                  <a:schemeClr val="accent5">
                    <a:lumMod val="75000"/>
                  </a:schemeClr>
                </a:solidFill>
              </a:rPr>
              <a:t>Posttest scores of families completing the program  were significantly higher then the pretest scores  of families who dropped out.</a:t>
            </a:r>
          </a:p>
          <a:p>
            <a:endParaRPr lang="en-US" sz="18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70</a:t>
            </a:r>
            <a:endParaRPr lang="en-US" sz="1000" b="1" dirty="0"/>
          </a:p>
        </p:txBody>
      </p:sp>
    </p:spTree>
    <p:extLst>
      <p:ext uri="{BB962C8B-B14F-4D97-AF65-F5344CB8AC3E}">
        <p14:creationId xmlns:p14="http://schemas.microsoft.com/office/powerpoint/2010/main" val="286931649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Nurturing the Families of Hawaii</a:t>
            </a:r>
            <a:endParaRPr lang="en-US" dirty="0"/>
          </a:p>
        </p:txBody>
      </p:sp>
      <p:sp>
        <p:nvSpPr>
          <p:cNvPr id="3" name="Content Placeholder 2"/>
          <p:cNvSpPr>
            <a:spLocks noGrp="1"/>
          </p:cNvSpPr>
          <p:nvPr>
            <p:ph idx="1"/>
          </p:nvPr>
        </p:nvSpPr>
        <p:spPr/>
        <p:txBody>
          <a:bodyPr/>
          <a:lstStyle/>
          <a:p>
            <a:pPr>
              <a:defRPr/>
            </a:pPr>
            <a:r>
              <a:rPr lang="en-US" sz="2400" dirty="0">
                <a:solidFill>
                  <a:schemeClr val="accent3">
                    <a:lumMod val="50000"/>
                  </a:schemeClr>
                </a:solidFill>
              </a:rPr>
              <a:t>Bavolek, 2009. Nurturing the Families of Hawaii. (2)</a:t>
            </a:r>
          </a:p>
          <a:p>
            <a:pPr>
              <a:defRPr/>
            </a:pPr>
            <a:r>
              <a:rPr lang="en-US" sz="2400" dirty="0">
                <a:solidFill>
                  <a:schemeClr val="accent3">
                    <a:lumMod val="50000"/>
                  </a:schemeClr>
                </a:solidFill>
              </a:rPr>
              <a:t>Second of two studies on prevention FY 2007-09</a:t>
            </a:r>
          </a:p>
          <a:p>
            <a:pPr>
              <a:defRPr/>
            </a:pPr>
            <a:r>
              <a:rPr lang="en-US" sz="2400" dirty="0">
                <a:solidFill>
                  <a:schemeClr val="accent3">
                    <a:lumMod val="50000"/>
                  </a:schemeClr>
                </a:solidFill>
              </a:rPr>
              <a:t>Forty-four 12 session programs were implemented statewide</a:t>
            </a:r>
          </a:p>
          <a:p>
            <a:pPr>
              <a:defRPr/>
            </a:pPr>
            <a:r>
              <a:rPr lang="en-US" sz="2400" dirty="0">
                <a:solidFill>
                  <a:schemeClr val="accent3">
                    <a:lumMod val="50000"/>
                  </a:schemeClr>
                </a:solidFill>
              </a:rPr>
              <a:t> 356 families participated in a twelve session program.</a:t>
            </a:r>
          </a:p>
          <a:p>
            <a:pPr>
              <a:defRPr/>
            </a:pPr>
            <a:r>
              <a:rPr lang="en-US" sz="2400" dirty="0">
                <a:solidFill>
                  <a:schemeClr val="accent3">
                    <a:lumMod val="50000"/>
                  </a:schemeClr>
                </a:solidFill>
              </a:rPr>
              <a:t>62% completed all 12 sessions</a:t>
            </a:r>
          </a:p>
          <a:p>
            <a:pPr>
              <a:defRPr/>
            </a:pPr>
            <a:r>
              <a:rPr lang="en-US" sz="2400" dirty="0">
                <a:solidFill>
                  <a:schemeClr val="accent3">
                    <a:lumMod val="50000"/>
                  </a:schemeClr>
                </a:solidFill>
              </a:rPr>
              <a:t>AAPI scores indicated significant posttest mean scores in all five constructs</a:t>
            </a:r>
          </a:p>
          <a:p>
            <a:pPr>
              <a:defRPr/>
            </a:pPr>
            <a:r>
              <a:rPr lang="en-US" sz="2400" dirty="0">
                <a:solidFill>
                  <a:schemeClr val="accent3">
                    <a:lumMod val="50000"/>
                  </a:schemeClr>
                </a:solidFill>
              </a:rPr>
              <a:t>Parents who completed all 12 sessions had higher AAPI pretest scores than parents who dropped out.</a:t>
            </a:r>
          </a:p>
          <a:p>
            <a:pPr>
              <a:defRPr/>
            </a:pPr>
            <a:r>
              <a:rPr lang="en-US" sz="2400" dirty="0">
                <a:solidFill>
                  <a:schemeClr val="accent3">
                    <a:lumMod val="50000"/>
                  </a:schemeClr>
                </a:solidFill>
              </a:rPr>
              <a:t>NSCS scores showed a significant increase in the use of nurturing parenting practices.</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70</a:t>
            </a:r>
            <a:endParaRPr lang="en-US" sz="1000" b="1" dirty="0"/>
          </a:p>
        </p:txBody>
      </p:sp>
    </p:spTree>
    <p:extLst>
      <p:ext uri="{BB962C8B-B14F-4D97-AF65-F5344CB8AC3E}">
        <p14:creationId xmlns:p14="http://schemas.microsoft.com/office/powerpoint/2010/main" val="206108127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75000"/>
                  </a:schemeClr>
                </a:solidFill>
              </a:rPr>
              <a:t>State of Florida Study</a:t>
            </a:r>
            <a:endParaRPr lang="en-US" dirty="0"/>
          </a:p>
        </p:txBody>
      </p:sp>
      <p:sp>
        <p:nvSpPr>
          <p:cNvPr id="3" name="Content Placeholder 2"/>
          <p:cNvSpPr>
            <a:spLocks noGrp="1"/>
          </p:cNvSpPr>
          <p:nvPr>
            <p:ph idx="1"/>
          </p:nvPr>
        </p:nvSpPr>
        <p:spPr/>
        <p:txBody>
          <a:bodyPr/>
          <a:lstStyle/>
          <a:p>
            <a:pPr>
              <a:defRPr/>
            </a:pPr>
            <a:r>
              <a:rPr lang="en-US" sz="2400" dirty="0">
                <a:solidFill>
                  <a:schemeClr val="accent2">
                    <a:lumMod val="75000"/>
                  </a:schemeClr>
                </a:solidFill>
              </a:rPr>
              <a:t>Bavolek, Keene and Weikert, 2005. The Florida Study</a:t>
            </a:r>
          </a:p>
          <a:p>
            <a:pPr>
              <a:defRPr/>
            </a:pPr>
            <a:r>
              <a:rPr lang="en-US" sz="2400" dirty="0">
                <a:solidFill>
                  <a:schemeClr val="accent2">
                    <a:lumMod val="75000"/>
                  </a:schemeClr>
                </a:solidFill>
              </a:rPr>
              <a:t>From 1999 to 2004 116 agencies throughout Florida participated in the study.</a:t>
            </a:r>
          </a:p>
          <a:p>
            <a:pPr>
              <a:defRPr/>
            </a:pPr>
            <a:r>
              <a:rPr lang="en-US" sz="2400" dirty="0">
                <a:solidFill>
                  <a:schemeClr val="accent2">
                    <a:lumMod val="75000"/>
                  </a:schemeClr>
                </a:solidFill>
              </a:rPr>
              <a:t>22 agencies implemented the NPP totaling 9,147 matched pairs of data.</a:t>
            </a:r>
          </a:p>
          <a:p>
            <a:pPr>
              <a:defRPr/>
            </a:pPr>
            <a:r>
              <a:rPr lang="en-US" sz="2400" dirty="0">
                <a:solidFill>
                  <a:schemeClr val="accent2">
                    <a:lumMod val="75000"/>
                  </a:schemeClr>
                </a:solidFill>
              </a:rPr>
              <a:t>Of the remaining 94 agencies, 66 indicated they did not use a specific curriculum; 28 used another published program.</a:t>
            </a:r>
          </a:p>
          <a:p>
            <a:pPr>
              <a:defRPr/>
            </a:pPr>
            <a:r>
              <a:rPr lang="en-US" sz="2400" dirty="0">
                <a:solidFill>
                  <a:schemeClr val="accent2">
                    <a:lumMod val="75000"/>
                  </a:schemeClr>
                </a:solidFill>
              </a:rPr>
              <a:t>A total of 33,001 AAPI’s were administered; 11,061 were matched cases.</a:t>
            </a:r>
          </a:p>
          <a:p>
            <a:pPr>
              <a:defRPr/>
            </a:pPr>
            <a:r>
              <a:rPr lang="en-US" sz="2400" dirty="0">
                <a:solidFill>
                  <a:schemeClr val="accent2">
                    <a:lumMod val="75000"/>
                  </a:schemeClr>
                </a:solidFill>
              </a:rPr>
              <a:t>Parents completing the NPP Birth to Five and School Age programs  had significantly  (p &lt;.001) higher posttest mean scores than parent scores in all the other programs.</a:t>
            </a:r>
          </a:p>
          <a:p>
            <a:endParaRPr lang="en-US" sz="20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70</a:t>
            </a:r>
            <a:endParaRPr lang="en-US" sz="1000" b="1" dirty="0"/>
          </a:p>
        </p:txBody>
      </p:sp>
    </p:spTree>
    <p:extLst>
      <p:ext uri="{BB962C8B-B14F-4D97-AF65-F5344CB8AC3E}">
        <p14:creationId xmlns:p14="http://schemas.microsoft.com/office/powerpoint/2010/main" val="86323097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Nurturing the Families of Louisiana</a:t>
            </a:r>
            <a:endParaRPr lang="en-US" dirty="0"/>
          </a:p>
        </p:txBody>
      </p:sp>
      <p:sp>
        <p:nvSpPr>
          <p:cNvPr id="3" name="Content Placeholder 2"/>
          <p:cNvSpPr>
            <a:spLocks noGrp="1"/>
          </p:cNvSpPr>
          <p:nvPr>
            <p:ph idx="1"/>
          </p:nvPr>
        </p:nvSpPr>
        <p:spPr/>
        <p:txBody>
          <a:bodyPr/>
          <a:lstStyle/>
          <a:p>
            <a:pPr marL="0" indent="0">
              <a:buNone/>
              <a:defRPr/>
            </a:pPr>
            <a:r>
              <a:rPr lang="en-US" sz="2400" dirty="0">
                <a:solidFill>
                  <a:srgbClr val="0070C0"/>
                </a:solidFill>
              </a:rPr>
              <a:t>1. Nurturing the Families of Louisiana Hodnett, Faulk &amp; Maher</a:t>
            </a:r>
          </a:p>
          <a:p>
            <a:pPr marL="0" indent="0">
              <a:buNone/>
              <a:defRPr/>
            </a:pPr>
            <a:r>
              <a:rPr lang="en-US" sz="2400" dirty="0">
                <a:solidFill>
                  <a:srgbClr val="0070C0"/>
                </a:solidFill>
              </a:rPr>
              <a:t>2. State wide program in 2006-07 of NP 16 session group and home based program targeting families in Child Welfare.</a:t>
            </a:r>
          </a:p>
          <a:p>
            <a:pPr marL="0" indent="0">
              <a:buNone/>
              <a:defRPr/>
            </a:pPr>
            <a:r>
              <a:rPr lang="en-US" sz="2400" dirty="0">
                <a:solidFill>
                  <a:srgbClr val="0070C0"/>
                </a:solidFill>
              </a:rPr>
              <a:t>3. Ten community-based service providers across the state of LA implemented the program.</a:t>
            </a:r>
          </a:p>
          <a:p>
            <a:pPr marL="0" indent="0">
              <a:buNone/>
              <a:defRPr/>
            </a:pPr>
            <a:r>
              <a:rPr lang="en-US" sz="2400" dirty="0">
                <a:solidFill>
                  <a:srgbClr val="0070C0"/>
                </a:solidFill>
              </a:rPr>
              <a:t>4. 564 families were referred by OCS.  </a:t>
            </a:r>
          </a:p>
          <a:p>
            <a:pPr>
              <a:defRPr/>
            </a:pPr>
            <a:r>
              <a:rPr lang="en-US" sz="2400" dirty="0">
                <a:solidFill>
                  <a:srgbClr val="0070C0"/>
                </a:solidFill>
              </a:rPr>
              <a:t>Overall retention rate was 70% much higher than other programs in child welfare system.</a:t>
            </a:r>
          </a:p>
          <a:p>
            <a:pPr>
              <a:defRPr/>
            </a:pPr>
            <a:r>
              <a:rPr lang="en-US" sz="2400" dirty="0">
                <a:solidFill>
                  <a:srgbClr val="0070C0"/>
                </a:solidFill>
              </a:rPr>
              <a:t>Significant and positive improvements in all five AAPI-2 constructs moving from high risk to low risk.</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70</a:t>
            </a:r>
            <a:endParaRPr lang="en-US" sz="1000" b="1" dirty="0"/>
          </a:p>
        </p:txBody>
      </p:sp>
    </p:spTree>
    <p:extLst>
      <p:ext uri="{BB962C8B-B14F-4D97-AF65-F5344CB8AC3E}">
        <p14:creationId xmlns:p14="http://schemas.microsoft.com/office/powerpoint/2010/main" val="152556052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Nurturing the Families of Louisiana</a:t>
            </a:r>
            <a:endParaRPr lang="en-US" dirty="0"/>
          </a:p>
        </p:txBody>
      </p:sp>
      <p:sp>
        <p:nvSpPr>
          <p:cNvPr id="3" name="Content Placeholder 2"/>
          <p:cNvSpPr>
            <a:spLocks noGrp="1"/>
          </p:cNvSpPr>
          <p:nvPr>
            <p:ph idx="1"/>
          </p:nvPr>
        </p:nvSpPr>
        <p:spPr/>
        <p:txBody>
          <a:bodyPr/>
          <a:lstStyle/>
          <a:p>
            <a:pPr marL="0" indent="0">
              <a:buNone/>
              <a:defRPr/>
            </a:pPr>
            <a:r>
              <a:rPr lang="en-US" sz="2400" dirty="0">
                <a:solidFill>
                  <a:srgbClr val="C00000"/>
                </a:solidFill>
              </a:rPr>
              <a:t>5. Dosage mattered. Parents with high rates of attendance (14 of 16 sessions) the odds of maltreating were 73% lower than with those with lower rates of attendance.</a:t>
            </a:r>
          </a:p>
          <a:p>
            <a:pPr marL="0" indent="0">
              <a:buNone/>
              <a:defRPr/>
            </a:pPr>
            <a:r>
              <a:rPr lang="en-US" sz="2400" dirty="0">
                <a:solidFill>
                  <a:srgbClr val="C00000"/>
                </a:solidFill>
              </a:rPr>
              <a:t>6. In summary, the direct costs of delivering NPP statewide to all families referred to parenting education is almost equivalent to the savings realized from significant and associated reductions in repeat maltreatment incidences.  The annual savings to cost ratio is $235,906/238,111, which equals 0.99. In other words, in purely economic terms, with the data we had available, statewide delivery of NPP is cost neutral from the short-term perspective of the child welfare department</a:t>
            </a:r>
          </a:p>
          <a:p>
            <a:endParaRPr lang="en-US" sz="20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71</a:t>
            </a:r>
            <a:endParaRPr lang="en-US" sz="1000" b="1" dirty="0"/>
          </a:p>
        </p:txBody>
      </p:sp>
    </p:spTree>
    <p:extLst>
      <p:ext uri="{BB962C8B-B14F-4D97-AF65-F5344CB8AC3E}">
        <p14:creationId xmlns:p14="http://schemas.microsoft.com/office/powerpoint/2010/main" val="4074100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Understanding  Abusive and Neglecting Parenting Beliefs</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eaLnBrk="1" fontAlgn="auto" hangingPunct="1">
              <a:spcAft>
                <a:spcPts val="0"/>
              </a:spcAft>
              <a:buFont typeface="Wingdings" pitchFamily="2" charset="2"/>
              <a:buNone/>
              <a:defRPr/>
            </a:pPr>
            <a:r>
              <a:rPr lang="en-US" sz="3600" dirty="0" smtClean="0">
                <a:solidFill>
                  <a:srgbClr val="0070C0"/>
                </a:solidFill>
              </a:rPr>
              <a:t>Five </a:t>
            </a:r>
            <a:r>
              <a:rPr lang="en-US" sz="3600" dirty="0">
                <a:solidFill>
                  <a:srgbClr val="0070C0"/>
                </a:solidFill>
              </a:rPr>
              <a:t>parenting practices </a:t>
            </a:r>
            <a:r>
              <a:rPr lang="en-US" sz="3600" dirty="0" smtClean="0">
                <a:solidFill>
                  <a:srgbClr val="0070C0"/>
                </a:solidFill>
              </a:rPr>
              <a:t> </a:t>
            </a:r>
            <a:r>
              <a:rPr lang="en-US" sz="3600" dirty="0">
                <a:solidFill>
                  <a:srgbClr val="0070C0"/>
                </a:solidFill>
              </a:rPr>
              <a:t>known to contribute to the maltreatment of </a:t>
            </a:r>
            <a:r>
              <a:rPr lang="en-US" sz="3600" dirty="0" smtClean="0">
                <a:solidFill>
                  <a:srgbClr val="0070C0"/>
                </a:solidFill>
              </a:rPr>
              <a:t>children.</a:t>
            </a:r>
          </a:p>
          <a:p>
            <a:pPr marL="0" indent="0" eaLnBrk="1" fontAlgn="auto" hangingPunct="1">
              <a:spcAft>
                <a:spcPts val="0"/>
              </a:spcAft>
              <a:buFont typeface="Wingdings" pitchFamily="2" charset="2"/>
              <a:buNone/>
              <a:defRPr/>
            </a:pPr>
            <a:r>
              <a:rPr lang="en-US" sz="3600" dirty="0" smtClean="0">
                <a:solidFill>
                  <a:srgbClr val="139D41"/>
                </a:solidFill>
              </a:rPr>
              <a:t>Form </a:t>
            </a:r>
            <a:r>
              <a:rPr lang="en-US" sz="3600" dirty="0">
                <a:solidFill>
                  <a:srgbClr val="139D41"/>
                </a:solidFill>
              </a:rPr>
              <a:t>the foundation of </a:t>
            </a:r>
            <a:r>
              <a:rPr lang="en-US" sz="3600" dirty="0" smtClean="0">
                <a:solidFill>
                  <a:srgbClr val="139D41"/>
                </a:solidFill>
              </a:rPr>
              <a:t>AAPI-2 , an inventory designed to assess high risk parenting practices.         </a:t>
            </a:r>
          </a:p>
          <a:p>
            <a:pPr marL="0" indent="0" eaLnBrk="1" fontAlgn="auto" hangingPunct="1">
              <a:spcAft>
                <a:spcPts val="0"/>
              </a:spcAft>
              <a:buFont typeface="Wingdings" pitchFamily="2" charset="2"/>
              <a:buNone/>
              <a:defRPr/>
            </a:pPr>
            <a:r>
              <a:rPr lang="en-US" sz="3600" dirty="0" smtClean="0">
                <a:solidFill>
                  <a:srgbClr val="7030A0"/>
                </a:solidFill>
              </a:rPr>
              <a:t>Form the </a:t>
            </a:r>
            <a:r>
              <a:rPr lang="en-US" sz="3600" dirty="0">
                <a:solidFill>
                  <a:srgbClr val="7030A0"/>
                </a:solidFill>
              </a:rPr>
              <a:t>lessons and competencies of the Nurturing Parenting Programs. </a:t>
            </a:r>
          </a:p>
          <a:p>
            <a:pPr marL="0" indent="0" eaLnBrk="1" fontAlgn="auto" hangingPunct="1">
              <a:spcAft>
                <a:spcPts val="0"/>
              </a:spcAft>
              <a:buNone/>
              <a:defRPr/>
            </a:pPr>
            <a:endParaRPr lang="en-US" sz="2800" dirty="0" smtClean="0">
              <a:solidFill>
                <a:schemeClr val="accent6">
                  <a:lumMod val="25000"/>
                </a:schemeClr>
              </a:solidFill>
            </a:endParaRPr>
          </a:p>
          <a:p>
            <a:pPr marL="0" indent="0" algn="r" eaLnBrk="1" fontAlgn="auto" hangingPunct="1">
              <a:spcAft>
                <a:spcPts val="0"/>
              </a:spcAft>
              <a:buNone/>
              <a:defRPr/>
            </a:pPr>
            <a:r>
              <a:rPr lang="en-US" sz="1000" b="1" dirty="0" smtClean="0"/>
              <a:t>P</a:t>
            </a:r>
            <a:r>
              <a:rPr lang="en-US" sz="1000" b="1" dirty="0" smtClean="0"/>
              <a:t>. 13</a:t>
            </a:r>
            <a:endParaRPr lang="en-US" sz="1000" b="1" dirty="0"/>
          </a:p>
          <a:p>
            <a:endParaRPr lang="en-US" dirty="0"/>
          </a:p>
        </p:txBody>
      </p:sp>
    </p:spTree>
    <p:extLst>
      <p:ext uri="{BB962C8B-B14F-4D97-AF65-F5344CB8AC3E}">
        <p14:creationId xmlns:p14="http://schemas.microsoft.com/office/powerpoint/2010/main" val="208354019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Nurturing the Families of North Dakota</a:t>
            </a:r>
          </a:p>
        </p:txBody>
      </p:sp>
      <p:sp>
        <p:nvSpPr>
          <p:cNvPr id="3" name="Content Placeholder 2"/>
          <p:cNvSpPr>
            <a:spLocks noGrp="1"/>
          </p:cNvSpPr>
          <p:nvPr>
            <p:ph idx="1"/>
          </p:nvPr>
        </p:nvSpPr>
        <p:spPr/>
        <p:txBody>
          <a:bodyPr/>
          <a:lstStyle/>
          <a:p>
            <a:pPr>
              <a:defRPr/>
            </a:pPr>
            <a:r>
              <a:rPr lang="en-US" sz="2400" dirty="0"/>
              <a:t>Results of 2010-11 implementation the Nurturing Program reported by Amy Tichy and Sean Brotherson, Ph.D., 2012:</a:t>
            </a:r>
          </a:p>
          <a:p>
            <a:pPr marL="457200" indent="-457200">
              <a:buFont typeface="Arial" charset="0"/>
              <a:buAutoNum type="arabicPeriod"/>
              <a:defRPr/>
            </a:pPr>
            <a:r>
              <a:rPr lang="en-US" sz="2400" dirty="0"/>
              <a:t>Nearly 70% of the individuals who participated in the intensive 4-month program completed the classes. Findings represent a substantial record of participation.</a:t>
            </a:r>
          </a:p>
          <a:p>
            <a:pPr marL="457200" indent="-457200">
              <a:buFont typeface="Arial" charset="0"/>
              <a:buAutoNum type="arabicPeriod"/>
              <a:defRPr/>
            </a:pPr>
            <a:r>
              <a:rPr lang="en-US" sz="2400" dirty="0"/>
              <a:t>Demographics indicate 77% women; cluster in age between 20 to 40 years; typically average 2 children; are predominantly White (63%) and Native American (31%); earn less than $25,000 per year; and 2 in 5 experienced some type of abuse within the family growing up.</a:t>
            </a:r>
          </a:p>
          <a:p>
            <a:endParaRPr lang="en-US" sz="28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71</a:t>
            </a:r>
            <a:endParaRPr lang="en-US" sz="1000" b="1" dirty="0"/>
          </a:p>
        </p:txBody>
      </p:sp>
    </p:spTree>
    <p:extLst>
      <p:ext uri="{BB962C8B-B14F-4D97-AF65-F5344CB8AC3E}">
        <p14:creationId xmlns:p14="http://schemas.microsoft.com/office/powerpoint/2010/main" val="363721106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Nurturing the Families of ND, </a:t>
            </a:r>
            <a:r>
              <a:rPr lang="en-US" dirty="0" smtClean="0"/>
              <a:t>cont.</a:t>
            </a:r>
            <a:endParaRPr lang="en-US" dirty="0"/>
          </a:p>
        </p:txBody>
      </p:sp>
      <p:sp>
        <p:nvSpPr>
          <p:cNvPr id="3" name="Content Placeholder 2"/>
          <p:cNvSpPr>
            <a:spLocks noGrp="1"/>
          </p:cNvSpPr>
          <p:nvPr>
            <p:ph idx="1"/>
          </p:nvPr>
        </p:nvSpPr>
        <p:spPr/>
        <p:txBody>
          <a:bodyPr/>
          <a:lstStyle/>
          <a:p>
            <a:pPr marL="0" indent="0">
              <a:buNone/>
            </a:pPr>
            <a:r>
              <a:rPr lang="en-US" sz="2400" dirty="0"/>
              <a:t> 3. Pre-post AAPI findings indicate moderate to substantial</a:t>
            </a:r>
          </a:p>
          <a:p>
            <a:pPr marL="0" indent="0">
              <a:buNone/>
            </a:pPr>
            <a:r>
              <a:rPr lang="en-US" sz="2400" dirty="0"/>
              <a:t>       positive increases in all parenting constructs.</a:t>
            </a:r>
          </a:p>
          <a:p>
            <a:pPr marL="0" indent="0">
              <a:buNone/>
            </a:pPr>
            <a:r>
              <a:rPr lang="en-US" sz="2400" dirty="0"/>
              <a:t>   4. Significant changes occurred in:</a:t>
            </a:r>
          </a:p>
          <a:p>
            <a:pPr marL="0" indent="0">
              <a:buNone/>
            </a:pPr>
            <a:r>
              <a:rPr lang="en-US" sz="2400" dirty="0"/>
              <a:t>      Construct B: Empathy towards children’s needs; </a:t>
            </a:r>
          </a:p>
          <a:p>
            <a:pPr marL="0" indent="0">
              <a:buNone/>
            </a:pPr>
            <a:r>
              <a:rPr lang="en-US" sz="2400" dirty="0"/>
              <a:t>      Construct C: Increased belief in the use of alternatives to </a:t>
            </a:r>
          </a:p>
          <a:p>
            <a:pPr marL="0" indent="0">
              <a:buNone/>
            </a:pPr>
            <a:r>
              <a:rPr lang="en-US" sz="2400" dirty="0"/>
              <a:t>      corporal punishment;</a:t>
            </a:r>
          </a:p>
          <a:p>
            <a:pPr marL="0" indent="0">
              <a:buNone/>
            </a:pPr>
            <a:r>
              <a:rPr lang="en-US" sz="2400" dirty="0"/>
              <a:t>      Construct A: Expressing more appropriate expectations of</a:t>
            </a:r>
          </a:p>
          <a:p>
            <a:pPr marL="0" indent="0">
              <a:buNone/>
            </a:pPr>
            <a:r>
              <a:rPr lang="en-US" sz="2400" dirty="0"/>
              <a:t>      children.   </a:t>
            </a:r>
          </a:p>
          <a:p>
            <a:pPr marL="0" indent="0">
              <a:buNone/>
            </a:pPr>
            <a:r>
              <a:rPr lang="en-US" sz="2400" dirty="0"/>
              <a:t>   5. Each of the parental constructs showed a decrease in the</a:t>
            </a:r>
          </a:p>
          <a:p>
            <a:pPr marL="0" indent="0">
              <a:buNone/>
            </a:pPr>
            <a:r>
              <a:rPr lang="en-US" sz="2400" dirty="0"/>
              <a:t>       percentage of scores that fell in the high risk range.</a:t>
            </a:r>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71</a:t>
            </a:r>
            <a:endParaRPr lang="en-US" sz="1000" b="1" dirty="0"/>
          </a:p>
        </p:txBody>
      </p:sp>
    </p:spTree>
    <p:extLst>
      <p:ext uri="{BB962C8B-B14F-4D97-AF65-F5344CB8AC3E}">
        <p14:creationId xmlns:p14="http://schemas.microsoft.com/office/powerpoint/2010/main" val="3521644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Implementation of the Nurturing Programs for Hispanic Families in Imperial County, CA </a:t>
            </a:r>
          </a:p>
        </p:txBody>
      </p:sp>
      <p:sp>
        <p:nvSpPr>
          <p:cNvPr id="3" name="Content Placeholder 2"/>
          <p:cNvSpPr>
            <a:spLocks noGrp="1"/>
          </p:cNvSpPr>
          <p:nvPr>
            <p:ph idx="1"/>
          </p:nvPr>
        </p:nvSpPr>
        <p:spPr/>
        <p:txBody>
          <a:bodyPr/>
          <a:lstStyle/>
          <a:p>
            <a:pPr marL="0" indent="0">
              <a:buNone/>
              <a:defRPr/>
            </a:pPr>
            <a:r>
              <a:rPr lang="en-US" sz="2800" dirty="0"/>
              <a:t>From the fall of 2009 to the fall of 2012, Imperial County Board of Education implemented three different Nurturing parenting programs:  </a:t>
            </a:r>
          </a:p>
          <a:p>
            <a:pPr>
              <a:defRPr/>
            </a:pPr>
            <a:r>
              <a:rPr lang="en-US" sz="2800" dirty="0"/>
              <a:t>The Nurturing Parenting Program (NPP) for Parents and their Infants, Toddlers and Preschoolers, a 15 to 20 session group and home based program;</a:t>
            </a:r>
          </a:p>
          <a:p>
            <a:pPr>
              <a:defRPr/>
            </a:pPr>
            <a:r>
              <a:rPr lang="en-US" sz="2800" dirty="0"/>
              <a:t> NPP for Parents and their School-Age Children, a 15 session group-based program;</a:t>
            </a:r>
          </a:p>
          <a:p>
            <a:pPr>
              <a:defRPr/>
            </a:pPr>
            <a:r>
              <a:rPr lang="en-US" sz="2800" dirty="0"/>
              <a:t> NPP for Parents and their Adolescents, a 12 session group-based program</a:t>
            </a:r>
            <a:r>
              <a:rPr lang="en-US" sz="2000" dirty="0"/>
              <a:t>. </a:t>
            </a:r>
          </a:p>
          <a:p>
            <a:endParaRPr lang="en-US" sz="20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71</a:t>
            </a:r>
            <a:endParaRPr lang="en-US" sz="1000" b="1" dirty="0"/>
          </a:p>
        </p:txBody>
      </p:sp>
    </p:spTree>
    <p:extLst>
      <p:ext uri="{BB962C8B-B14F-4D97-AF65-F5344CB8AC3E}">
        <p14:creationId xmlns:p14="http://schemas.microsoft.com/office/powerpoint/2010/main" val="400792151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 County, CA project</a:t>
            </a:r>
          </a:p>
        </p:txBody>
      </p:sp>
      <p:sp>
        <p:nvSpPr>
          <p:cNvPr id="3" name="Content Placeholder 2"/>
          <p:cNvSpPr>
            <a:spLocks noGrp="1"/>
          </p:cNvSpPr>
          <p:nvPr>
            <p:ph idx="1"/>
          </p:nvPr>
        </p:nvSpPr>
        <p:spPr/>
        <p:txBody>
          <a:bodyPr/>
          <a:lstStyle/>
          <a:p>
            <a:r>
              <a:rPr lang="en-US" sz="2400" dirty="0"/>
              <a:t>These three programs were implemented a combined total of sixty-three times.  Three hundred and twenty-seven (327) families, 95% Hispanic, participated in approximately 1,014 group-based and home based parenting classes.  With each class running approximately 2.5 hours, 2,535 hours of parenting instruction was provided families of Imperial County </a:t>
            </a:r>
          </a:p>
          <a:p>
            <a:r>
              <a:rPr lang="en-US" sz="2400" dirty="0"/>
              <a:t>Posttest mean scores for the Adult-Adolescent Parenting Inventory (AAPI-2) all show positive increases compared to the pretest mean scores in each of the five sub-scales (Constructs).</a:t>
            </a:r>
          </a:p>
          <a:p>
            <a:endParaRPr lang="en-US" dirty="0"/>
          </a:p>
        </p:txBody>
      </p:sp>
      <p:sp>
        <p:nvSpPr>
          <p:cNvPr id="4" name="Rectangle 3"/>
          <p:cNvSpPr/>
          <p:nvPr/>
        </p:nvSpPr>
        <p:spPr>
          <a:xfrm>
            <a:off x="8333756" y="6324600"/>
            <a:ext cx="665567" cy="246221"/>
          </a:xfrm>
          <a:prstGeom prst="rect">
            <a:avLst/>
          </a:prstGeom>
        </p:spPr>
        <p:txBody>
          <a:bodyPr wrap="none">
            <a:spAutoFit/>
          </a:bodyPr>
          <a:lstStyle/>
          <a:p>
            <a:pPr marL="0" indent="0" algn="r">
              <a:buNone/>
            </a:pPr>
            <a:r>
              <a:rPr lang="en-US" sz="1000" b="1" dirty="0" smtClean="0"/>
              <a:t>P. 71-72</a:t>
            </a:r>
            <a:endParaRPr lang="en-US" sz="1000" b="1" dirty="0"/>
          </a:p>
        </p:txBody>
      </p:sp>
    </p:spTree>
    <p:extLst>
      <p:ext uri="{BB962C8B-B14F-4D97-AF65-F5344CB8AC3E}">
        <p14:creationId xmlns:p14="http://schemas.microsoft.com/office/powerpoint/2010/main" val="305806105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 County, CA Project, </a:t>
            </a:r>
            <a:r>
              <a:rPr lang="en-US" sz="3200" dirty="0" smtClean="0"/>
              <a:t>cont.</a:t>
            </a:r>
            <a:endParaRPr lang="en-US" dirty="0"/>
          </a:p>
        </p:txBody>
      </p:sp>
      <p:sp>
        <p:nvSpPr>
          <p:cNvPr id="3" name="Content Placeholder 2"/>
          <p:cNvSpPr>
            <a:spLocks noGrp="1"/>
          </p:cNvSpPr>
          <p:nvPr>
            <p:ph idx="1"/>
          </p:nvPr>
        </p:nvSpPr>
        <p:spPr/>
        <p:txBody>
          <a:bodyPr/>
          <a:lstStyle/>
          <a:p>
            <a:r>
              <a:rPr lang="en-US" sz="2400" dirty="0"/>
              <a:t>Three of the five AAPI Constructs displayed the biggest gains made by the parents’ pre to posttest mean scores. The Constructs were B (Empathy), Construct C (Alternatives to Physical Punishment), and Construct E (Power and Independence.</a:t>
            </a:r>
          </a:p>
          <a:p>
            <a:r>
              <a:rPr lang="en-US" sz="2400" dirty="0"/>
              <a:t>The single largest gain was made in Construct B: Empathy where the mean posttest score showed a significant positive gain (p.&gt;.001).  The second and third largest gains were in Alternatives to Physical Punishment (p.&gt;.01) and Power and Independence (p.&gt;.05).  </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72</a:t>
            </a:r>
            <a:endParaRPr lang="en-US" sz="1000" b="1" dirty="0"/>
          </a:p>
        </p:txBody>
      </p:sp>
    </p:spTree>
    <p:extLst>
      <p:ext uri="{BB962C8B-B14F-4D97-AF65-F5344CB8AC3E}">
        <p14:creationId xmlns:p14="http://schemas.microsoft.com/office/powerpoint/2010/main" val="175599760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 County, CA Project </a:t>
            </a:r>
            <a:r>
              <a:rPr lang="en-US" sz="2800" dirty="0" smtClean="0"/>
              <a:t>cont.</a:t>
            </a:r>
            <a:endParaRPr lang="en-US" dirty="0"/>
          </a:p>
        </p:txBody>
      </p:sp>
      <p:sp>
        <p:nvSpPr>
          <p:cNvPr id="3" name="Content Placeholder 2"/>
          <p:cNvSpPr>
            <a:spLocks noGrp="1"/>
          </p:cNvSpPr>
          <p:nvPr>
            <p:ph idx="1"/>
          </p:nvPr>
        </p:nvSpPr>
        <p:spPr/>
        <p:txBody>
          <a:bodyPr/>
          <a:lstStyle/>
          <a:p>
            <a:r>
              <a:rPr lang="en-US" sz="2400" dirty="0"/>
              <a:t>Posttest data analysis measured a substantial drop in all five AAPI-2 posttest mean scores out of the high-risk range. Construct B: Empathy had an 18% drop in high risk scores. That is, the percentage of parents expressing high-risk parenting beliefs in Empathy at the pretest level was 23%. The posttest level was 5%.</a:t>
            </a:r>
          </a:p>
          <a:p>
            <a:r>
              <a:rPr lang="en-US" sz="2400" dirty="0"/>
              <a:t>Construct C: Physical Punishment had the second biggest drop in the percentage of posttest mean scores from the high-risk 1 to 3 sten range. These differences were measured from a 14% pretest rate to a posttest 5.64% posttest rate representing an 8% difference.</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72</a:t>
            </a:r>
            <a:endParaRPr lang="en-US" sz="1000" b="1" dirty="0"/>
          </a:p>
        </p:txBody>
      </p:sp>
    </p:spTree>
    <p:extLst>
      <p:ext uri="{BB962C8B-B14F-4D97-AF65-F5344CB8AC3E}">
        <p14:creationId xmlns:p14="http://schemas.microsoft.com/office/powerpoint/2010/main" val="173192515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 County, CA Project, </a:t>
            </a:r>
            <a:r>
              <a:rPr lang="en-US" sz="3200" dirty="0" smtClean="0"/>
              <a:t>cont.</a:t>
            </a:r>
            <a:endParaRPr lang="en-US" dirty="0"/>
          </a:p>
        </p:txBody>
      </p:sp>
      <p:sp>
        <p:nvSpPr>
          <p:cNvPr id="3" name="Content Placeholder 2"/>
          <p:cNvSpPr>
            <a:spLocks noGrp="1"/>
          </p:cNvSpPr>
          <p:nvPr>
            <p:ph idx="1"/>
          </p:nvPr>
        </p:nvSpPr>
        <p:spPr/>
        <p:txBody>
          <a:bodyPr/>
          <a:lstStyle/>
          <a:p>
            <a:r>
              <a:rPr lang="en-US" sz="2400" dirty="0"/>
              <a:t>The results show the successes that Imperial County achieved through their systematic efforts. Over 800 Hispanic families completed parenting education classes without being ordered by the courts to attend. This remarkable achievement challenges the widely held myth that parents won’t attend parenting classes because of some stigma that parenting classes are only for families with problems.</a:t>
            </a:r>
          </a:p>
          <a:p>
            <a:endParaRPr lang="en-US" sz="2400"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72</a:t>
            </a:r>
            <a:endParaRPr lang="en-US" sz="1000" b="1" dirty="0"/>
          </a:p>
        </p:txBody>
      </p:sp>
    </p:spTree>
    <p:extLst>
      <p:ext uri="{BB962C8B-B14F-4D97-AF65-F5344CB8AC3E}">
        <p14:creationId xmlns:p14="http://schemas.microsoft.com/office/powerpoint/2010/main" val="720156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Web-Based Resources</a:t>
            </a:r>
          </a:p>
        </p:txBody>
      </p:sp>
      <p:sp>
        <p:nvSpPr>
          <p:cNvPr id="3" name="Content Placeholder 2"/>
          <p:cNvSpPr>
            <a:spLocks noGrp="1"/>
          </p:cNvSpPr>
          <p:nvPr>
            <p:ph idx="1"/>
          </p:nvPr>
        </p:nvSpPr>
        <p:spPr/>
        <p:txBody>
          <a:bodyPr/>
          <a:lstStyle/>
          <a:p>
            <a:r>
              <a:rPr lang="en-US" dirty="0">
                <a:solidFill>
                  <a:srgbClr val="0070C0"/>
                </a:solidFill>
              </a:rPr>
              <a:t>Validation studies since 1985 support the Nurturing Program’s positive findings in treating and preventing the recurrence of child abuse and neglect</a:t>
            </a:r>
            <a:r>
              <a:rPr lang="en-US" sz="2400" dirty="0">
                <a:solidFill>
                  <a:srgbClr val="0070C0"/>
                </a:solidFill>
              </a:rPr>
              <a:t>. Go to:      </a:t>
            </a:r>
            <a:r>
              <a:rPr lang="en-US" sz="4000" dirty="0">
                <a:solidFill>
                  <a:srgbClr val="FF0000"/>
                </a:solidFill>
              </a:rPr>
              <a:t>nurturingparenting.com</a:t>
            </a:r>
          </a:p>
          <a:p>
            <a:endParaRPr lang="en-US" dirty="0"/>
          </a:p>
        </p:txBody>
      </p:sp>
      <p:sp>
        <p:nvSpPr>
          <p:cNvPr id="4" name="Rectangle 3"/>
          <p:cNvSpPr/>
          <p:nvPr/>
        </p:nvSpPr>
        <p:spPr>
          <a:xfrm>
            <a:off x="8518101" y="6324600"/>
            <a:ext cx="481222" cy="246221"/>
          </a:xfrm>
          <a:prstGeom prst="rect">
            <a:avLst/>
          </a:prstGeom>
        </p:spPr>
        <p:txBody>
          <a:bodyPr wrap="none">
            <a:spAutoFit/>
          </a:bodyPr>
          <a:lstStyle/>
          <a:p>
            <a:pPr marL="0" indent="0" algn="r">
              <a:buNone/>
            </a:pPr>
            <a:r>
              <a:rPr lang="en-US" sz="1000" b="1" dirty="0" smtClean="0"/>
              <a:t>P. 72</a:t>
            </a:r>
            <a:endParaRPr lang="en-US" sz="1000" b="1" dirty="0"/>
          </a:p>
        </p:txBody>
      </p:sp>
    </p:spTree>
    <p:extLst>
      <p:ext uri="{BB962C8B-B14F-4D97-AF65-F5344CB8AC3E}">
        <p14:creationId xmlns:p14="http://schemas.microsoft.com/office/powerpoint/2010/main" val="3183767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Practices of Child Maltreatment</a:t>
            </a:r>
            <a:endParaRPr lang="en-US" dirty="0"/>
          </a:p>
        </p:txBody>
      </p:sp>
      <p:sp>
        <p:nvSpPr>
          <p:cNvPr id="3" name="Content Placeholder 2"/>
          <p:cNvSpPr>
            <a:spLocks noGrp="1"/>
          </p:cNvSpPr>
          <p:nvPr>
            <p:ph idx="1"/>
          </p:nvPr>
        </p:nvSpPr>
        <p:spPr>
          <a:xfrm>
            <a:off x="457200" y="1600200"/>
            <a:ext cx="8229600" cy="4876800"/>
          </a:xfrm>
        </p:spPr>
        <p:txBody>
          <a:bodyPr/>
          <a:lstStyle/>
          <a:p>
            <a:r>
              <a:rPr lang="en-US" sz="2800" dirty="0" smtClean="0">
                <a:solidFill>
                  <a:srgbClr val="7030A0"/>
                </a:solidFill>
              </a:rPr>
              <a:t>Construct A: Inappropriate parental </a:t>
            </a:r>
            <a:r>
              <a:rPr lang="en-US" sz="2800" dirty="0">
                <a:solidFill>
                  <a:srgbClr val="7030A0"/>
                </a:solidFill>
              </a:rPr>
              <a:t>e</a:t>
            </a:r>
            <a:r>
              <a:rPr lang="en-US" sz="2800" dirty="0" smtClean="0">
                <a:solidFill>
                  <a:srgbClr val="7030A0"/>
                </a:solidFill>
              </a:rPr>
              <a:t>xpectations of their children.</a:t>
            </a:r>
          </a:p>
          <a:p>
            <a:r>
              <a:rPr lang="en-US" sz="2800" dirty="0" smtClean="0">
                <a:solidFill>
                  <a:srgbClr val="139D41"/>
                </a:solidFill>
              </a:rPr>
              <a:t>Construct B: Parental lack of empathy in meeting the needs of their children.</a:t>
            </a:r>
          </a:p>
          <a:p>
            <a:r>
              <a:rPr lang="en-US" sz="2800" dirty="0" smtClean="0">
                <a:solidFill>
                  <a:schemeClr val="accent1"/>
                </a:solidFill>
              </a:rPr>
              <a:t>Construct C: Strong belief in the use of corporal punishment.</a:t>
            </a:r>
          </a:p>
          <a:p>
            <a:r>
              <a:rPr lang="en-US" sz="2800" dirty="0" smtClean="0">
                <a:solidFill>
                  <a:srgbClr val="FF0000"/>
                </a:solidFill>
              </a:rPr>
              <a:t>Construct D: Reversing parent-child family roles and responsibilities.</a:t>
            </a:r>
          </a:p>
          <a:p>
            <a:r>
              <a:rPr lang="en-US" sz="2800" dirty="0" smtClean="0">
                <a:solidFill>
                  <a:schemeClr val="tx2">
                    <a:lumMod val="75000"/>
                  </a:schemeClr>
                </a:solidFill>
              </a:rPr>
              <a:t>Construct E: Oppressing children’s power and independence.</a:t>
            </a:r>
          </a:p>
          <a:p>
            <a:pPr marL="0" indent="0" algn="r">
              <a:buNone/>
            </a:pPr>
            <a:r>
              <a:rPr lang="en-US" sz="1000" b="1" dirty="0" smtClean="0"/>
              <a:t>P. 13</a:t>
            </a:r>
            <a:endParaRPr lang="en-US" sz="1000" b="1" dirty="0"/>
          </a:p>
          <a:p>
            <a:pPr marL="0" indent="0">
              <a:buNone/>
            </a:pPr>
            <a:endParaRPr lang="en-US" dirty="0"/>
          </a:p>
        </p:txBody>
      </p:sp>
    </p:spTree>
    <p:extLst>
      <p:ext uri="{BB962C8B-B14F-4D97-AF65-F5344CB8AC3E}">
        <p14:creationId xmlns:p14="http://schemas.microsoft.com/office/powerpoint/2010/main" val="2092365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Inappropriate Expectations</a:t>
            </a:r>
            <a:br>
              <a:rPr lang="en-US" dirty="0">
                <a:solidFill>
                  <a:srgbClr val="FF0000"/>
                </a:solidFill>
              </a:rPr>
            </a:br>
            <a:r>
              <a:rPr lang="en-US" sz="3200" dirty="0">
                <a:solidFill>
                  <a:srgbClr val="FF0000"/>
                </a:solidFill>
              </a:rPr>
              <a:t>Construct A of the AAPI</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eaLnBrk="1" fontAlgn="auto" hangingPunct="1">
              <a:spcAft>
                <a:spcPts val="0"/>
              </a:spcAft>
              <a:buFont typeface="Wingdings" pitchFamily="2" charset="2"/>
              <a:buNone/>
              <a:defRPr/>
            </a:pPr>
            <a:r>
              <a:rPr lang="en-US" sz="2000" dirty="0"/>
              <a:t>Process:</a:t>
            </a:r>
          </a:p>
          <a:p>
            <a:pPr marL="0" indent="0" eaLnBrk="1" fontAlgn="auto" hangingPunct="1">
              <a:spcAft>
                <a:spcPts val="0"/>
              </a:spcAft>
              <a:buFont typeface="Wingdings" pitchFamily="2" charset="2"/>
              <a:buNone/>
              <a:defRPr/>
            </a:pPr>
            <a:endParaRPr lang="en-US" sz="800" dirty="0"/>
          </a:p>
          <a:p>
            <a:pPr marL="0" indent="0" eaLnBrk="1" fontAlgn="auto" hangingPunct="1">
              <a:spcAft>
                <a:spcPts val="0"/>
              </a:spcAft>
              <a:buFont typeface="Wingdings" pitchFamily="2" charset="2"/>
              <a:buNone/>
              <a:defRPr/>
            </a:pPr>
            <a:r>
              <a:rPr lang="en-US" sz="2800" dirty="0">
                <a:solidFill>
                  <a:schemeClr val="accent6">
                    <a:lumMod val="25000"/>
                  </a:schemeClr>
                </a:solidFill>
              </a:rPr>
              <a:t>Beginning very early in the infant’s life, abusive and neglecting parents tend to inaccurately perceive </a:t>
            </a:r>
            <a:r>
              <a:rPr lang="en-US" sz="2800" dirty="0" smtClean="0">
                <a:solidFill>
                  <a:schemeClr val="accent6">
                    <a:lumMod val="25000"/>
                  </a:schemeClr>
                </a:solidFill>
              </a:rPr>
              <a:t>the physical, emotional, and intellectual  </a:t>
            </a:r>
            <a:r>
              <a:rPr lang="en-US" sz="2800" dirty="0">
                <a:solidFill>
                  <a:schemeClr val="accent6">
                    <a:lumMod val="25000"/>
                  </a:schemeClr>
                </a:solidFill>
              </a:rPr>
              <a:t>skills and abilities of their children. </a:t>
            </a:r>
            <a:endParaRPr lang="en-US" sz="2800" dirty="0" smtClean="0">
              <a:solidFill>
                <a:schemeClr val="accent6">
                  <a:lumMod val="25000"/>
                </a:schemeClr>
              </a:solidFill>
            </a:endParaRPr>
          </a:p>
          <a:p>
            <a:pPr marL="0" indent="0" eaLnBrk="1" fontAlgn="auto" hangingPunct="1">
              <a:spcAft>
                <a:spcPts val="0"/>
              </a:spcAft>
              <a:buFont typeface="Wingdings" pitchFamily="2" charset="2"/>
              <a:buNone/>
              <a:defRPr/>
            </a:pPr>
            <a:r>
              <a:rPr lang="en-US" sz="2800" dirty="0" smtClean="0">
                <a:solidFill>
                  <a:schemeClr val="accent6">
                    <a:lumMod val="25000"/>
                  </a:schemeClr>
                </a:solidFill>
              </a:rPr>
              <a:t>Parental expectations exceed the capabilities of each of their children.</a:t>
            </a:r>
          </a:p>
          <a:p>
            <a:pPr marL="0" indent="0" eaLnBrk="1" fontAlgn="auto" hangingPunct="1">
              <a:spcAft>
                <a:spcPts val="0"/>
              </a:spcAft>
              <a:buFont typeface="Wingdings" pitchFamily="2" charset="2"/>
              <a:buNone/>
              <a:defRPr/>
            </a:pPr>
            <a:r>
              <a:rPr lang="en-US" sz="2800" dirty="0" smtClean="0">
                <a:solidFill>
                  <a:schemeClr val="accent6">
                    <a:lumMod val="25000"/>
                  </a:schemeClr>
                </a:solidFill>
              </a:rPr>
              <a:t>Despite individual differences, children are expected to perform within the same standards parents have set.</a:t>
            </a:r>
          </a:p>
          <a:p>
            <a:pPr marL="0" indent="0" algn="r" eaLnBrk="1" fontAlgn="auto" hangingPunct="1">
              <a:spcAft>
                <a:spcPts val="0"/>
              </a:spcAft>
              <a:buFont typeface="Wingdings" pitchFamily="2" charset="2"/>
              <a:buNone/>
              <a:defRPr/>
            </a:pPr>
            <a:endParaRPr lang="en-US" sz="1000" b="1" dirty="0" smtClean="0"/>
          </a:p>
          <a:p>
            <a:pPr marL="0" indent="0" algn="r" eaLnBrk="1" fontAlgn="auto" hangingPunct="1">
              <a:spcAft>
                <a:spcPts val="0"/>
              </a:spcAft>
              <a:buFont typeface="Wingdings" pitchFamily="2" charset="2"/>
              <a:buNone/>
              <a:defRPr/>
            </a:pPr>
            <a:endParaRPr lang="en-US" sz="1000" b="1" dirty="0"/>
          </a:p>
          <a:p>
            <a:pPr marL="0" indent="0" algn="r" eaLnBrk="1" fontAlgn="auto" hangingPunct="1">
              <a:spcAft>
                <a:spcPts val="0"/>
              </a:spcAft>
              <a:buFont typeface="Wingdings" pitchFamily="2" charset="2"/>
              <a:buNone/>
              <a:defRPr/>
            </a:pPr>
            <a:endParaRPr lang="en-US" sz="1000" b="1" dirty="0" smtClean="0"/>
          </a:p>
          <a:p>
            <a:pPr marL="0" indent="0" algn="r" eaLnBrk="1" fontAlgn="auto" hangingPunct="1">
              <a:spcAft>
                <a:spcPts val="0"/>
              </a:spcAft>
              <a:buFont typeface="Wingdings" pitchFamily="2" charset="2"/>
              <a:buNone/>
              <a:defRPr/>
            </a:pPr>
            <a:r>
              <a:rPr lang="en-US" sz="1000" b="1" dirty="0" smtClean="0"/>
              <a:t>P. 13</a:t>
            </a:r>
            <a:endParaRPr lang="en-US" sz="1000" b="1" dirty="0"/>
          </a:p>
        </p:txBody>
      </p:sp>
    </p:spTree>
    <p:extLst>
      <p:ext uri="{BB962C8B-B14F-4D97-AF65-F5344CB8AC3E}">
        <p14:creationId xmlns:p14="http://schemas.microsoft.com/office/powerpoint/2010/main" val="3689281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Inappropriate Expectations Regarding Crying</a:t>
            </a:r>
            <a:endParaRPr lang="en-US" dirty="0"/>
          </a:p>
        </p:txBody>
      </p:sp>
      <p:sp>
        <p:nvSpPr>
          <p:cNvPr id="3" name="Content Placeholder 2"/>
          <p:cNvSpPr>
            <a:spLocks noGrp="1"/>
          </p:cNvSpPr>
          <p:nvPr>
            <p:ph idx="1"/>
          </p:nvPr>
        </p:nvSpPr>
        <p:spPr>
          <a:xfrm>
            <a:off x="457200" y="1524000"/>
            <a:ext cx="8229600" cy="4953000"/>
          </a:xfrm>
        </p:spPr>
        <p:txBody>
          <a:bodyPr/>
          <a:lstStyle/>
          <a:p>
            <a:pPr marL="0" indent="0">
              <a:buNone/>
            </a:pPr>
            <a:r>
              <a:rPr lang="en-US" dirty="0" smtClean="0"/>
              <a:t>It’s inappropriate to</a:t>
            </a:r>
          </a:p>
          <a:p>
            <a:r>
              <a:rPr lang="en-US" dirty="0" smtClean="0"/>
              <a:t>Tell a baby to quit crying on command;</a:t>
            </a:r>
          </a:p>
          <a:p>
            <a:r>
              <a:rPr lang="en-US" dirty="0" smtClean="0"/>
              <a:t> “shushing” a baby to stop crying;</a:t>
            </a:r>
          </a:p>
          <a:p>
            <a:r>
              <a:rPr lang="en-US" dirty="0" smtClean="0"/>
              <a:t>Run a vacuum cleaner to get a baby to stop crying;</a:t>
            </a:r>
          </a:p>
          <a:p>
            <a:r>
              <a:rPr lang="en-US" dirty="0" smtClean="0"/>
              <a:t>Turn up the volume of the TV or radio to get a baby to stop crying; or</a:t>
            </a:r>
          </a:p>
          <a:p>
            <a:r>
              <a:rPr lang="en-US" dirty="0" smtClean="0"/>
              <a:t>Let a baby cry himself to sleep.</a:t>
            </a:r>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13</a:t>
            </a:r>
            <a:endParaRPr lang="en-US" sz="1000" b="1" dirty="0"/>
          </a:p>
          <a:p>
            <a:pPr marL="0" indent="0">
              <a:buNone/>
            </a:pPr>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039038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Incidence of CAN</a:t>
            </a:r>
            <a:endParaRPr lang="en-US" dirty="0">
              <a:solidFill>
                <a:srgbClr val="FF0000"/>
              </a:solidFill>
            </a:endParaRPr>
          </a:p>
        </p:txBody>
      </p:sp>
      <p:sp>
        <p:nvSpPr>
          <p:cNvPr id="4" name="Content Placeholder 2"/>
          <p:cNvSpPr>
            <a:spLocks noGrp="1"/>
          </p:cNvSpPr>
          <p:nvPr>
            <p:ph idx="1"/>
          </p:nvPr>
        </p:nvSpPr>
        <p:spPr>
          <a:xfrm>
            <a:off x="457200" y="1600200"/>
            <a:ext cx="8229600" cy="4876800"/>
          </a:xfrm>
        </p:spPr>
        <p:txBody>
          <a:bodyPr/>
          <a:lstStyle/>
          <a:p>
            <a:pPr>
              <a:defRPr/>
            </a:pPr>
            <a:r>
              <a:rPr lang="en-US" dirty="0">
                <a:solidFill>
                  <a:schemeClr val="accent2">
                    <a:lumMod val="75000"/>
                  </a:schemeClr>
                </a:solidFill>
              </a:rPr>
              <a:t>At least 1.25 million children in the U S  experienced child maltreatment in 2005-06 (Sedlak et al., 2010</a:t>
            </a:r>
            <a:r>
              <a:rPr lang="en-US" dirty="0" smtClean="0">
                <a:solidFill>
                  <a:schemeClr val="accent2">
                    <a:lumMod val="75000"/>
                  </a:schemeClr>
                </a:solidFill>
              </a:rPr>
              <a:t>).</a:t>
            </a:r>
            <a:endParaRPr lang="en-US" dirty="0">
              <a:solidFill>
                <a:schemeClr val="accent2">
                  <a:lumMod val="75000"/>
                </a:schemeClr>
              </a:solidFill>
            </a:endParaRPr>
          </a:p>
          <a:p>
            <a:pPr>
              <a:defRPr/>
            </a:pPr>
            <a:r>
              <a:rPr lang="en-US" dirty="0">
                <a:solidFill>
                  <a:srgbClr val="002060"/>
                </a:solidFill>
              </a:rPr>
              <a:t>CAN costs our nation $220 million every </a:t>
            </a:r>
            <a:r>
              <a:rPr lang="en-US" dirty="0" smtClean="0">
                <a:solidFill>
                  <a:srgbClr val="002060"/>
                </a:solidFill>
              </a:rPr>
              <a:t>day.</a:t>
            </a:r>
          </a:p>
          <a:p>
            <a:pPr>
              <a:defRPr/>
            </a:pPr>
            <a:r>
              <a:rPr lang="en-US" dirty="0" smtClean="0">
                <a:solidFill>
                  <a:schemeClr val="accent6">
                    <a:lumMod val="75000"/>
                  </a:schemeClr>
                </a:solidFill>
              </a:rPr>
              <a:t>It is estimated that the U.S. </a:t>
            </a:r>
            <a:r>
              <a:rPr lang="en-US" dirty="0">
                <a:solidFill>
                  <a:schemeClr val="accent6">
                    <a:lumMod val="75000"/>
                  </a:schemeClr>
                </a:solidFill>
              </a:rPr>
              <a:t>a </a:t>
            </a:r>
            <a:r>
              <a:rPr lang="en-US" dirty="0" smtClean="0">
                <a:solidFill>
                  <a:schemeClr val="accent6">
                    <a:lumMod val="75000"/>
                  </a:schemeClr>
                </a:solidFill>
              </a:rPr>
              <a:t>staggering</a:t>
            </a:r>
          </a:p>
          <a:p>
            <a:pPr marL="0" indent="0">
              <a:buNone/>
              <a:defRPr/>
            </a:pPr>
            <a:r>
              <a:rPr lang="en-US" dirty="0">
                <a:solidFill>
                  <a:schemeClr val="accent6">
                    <a:lumMod val="75000"/>
                  </a:schemeClr>
                </a:solidFill>
              </a:rPr>
              <a:t> </a:t>
            </a:r>
            <a:r>
              <a:rPr lang="en-US" dirty="0" smtClean="0">
                <a:solidFill>
                  <a:schemeClr val="accent6">
                    <a:lumMod val="75000"/>
                  </a:schemeClr>
                </a:solidFill>
              </a:rPr>
              <a:t>   $80 Billion </a:t>
            </a:r>
            <a:r>
              <a:rPr lang="en-US" dirty="0">
                <a:solidFill>
                  <a:schemeClr val="accent6">
                    <a:lumMod val="75000"/>
                  </a:schemeClr>
                </a:solidFill>
              </a:rPr>
              <a:t>in 2012</a:t>
            </a:r>
          </a:p>
          <a:p>
            <a:pPr marL="0" indent="0">
              <a:buNone/>
              <a:defRPr/>
            </a:pPr>
            <a:r>
              <a:rPr lang="en-US" sz="1400" dirty="0"/>
              <a:t>Gelles, Richard J., &amp; Perlman, Staci. Estimated Annual Cost of CAN. Chicago IL: Prevent CA America</a:t>
            </a:r>
          </a:p>
          <a:p>
            <a:pPr marL="0" indent="0">
              <a:buNone/>
              <a:defRPr/>
            </a:pPr>
            <a:r>
              <a:rPr lang="en-US" sz="1400" dirty="0"/>
              <a:t>Sedlak, A.J., Mettenberg, J., Basena, M., Petta, I., McOherson, K., Greene, A., &amp; Spencer, L. (2010). Costs associated with Child Abuse. Washington, DC: US Department of Health and Human Services.</a:t>
            </a:r>
          </a:p>
          <a:p>
            <a:endParaRPr lang="en-US" sz="1000" dirty="0" smtClean="0"/>
          </a:p>
          <a:p>
            <a:endParaRPr lang="en-US" sz="1000"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 9</a:t>
            </a:r>
            <a:endParaRPr lang="en-US" sz="1000" dirty="0"/>
          </a:p>
          <a:p>
            <a:pPr marL="0" indent="0" algn="r">
              <a:buNone/>
            </a:pPr>
            <a:endParaRPr lang="en-US" sz="1000" b="1" dirty="0" smtClean="0"/>
          </a:p>
          <a:p>
            <a:pPr marL="0" indent="0" algn="r">
              <a:buNone/>
            </a:pPr>
            <a:endParaRPr lang="en-US" sz="1000" b="1" dirty="0"/>
          </a:p>
        </p:txBody>
      </p:sp>
    </p:spTree>
    <p:extLst>
      <p:ext uri="{BB962C8B-B14F-4D97-AF65-F5344CB8AC3E}">
        <p14:creationId xmlns:p14="http://schemas.microsoft.com/office/powerpoint/2010/main" val="277751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2"/>
          <p:cNvSpPr>
            <a:spLocks noGrp="1"/>
          </p:cNvSpPr>
          <p:nvPr>
            <p:ph type="title"/>
          </p:nvPr>
        </p:nvSpPr>
        <p:spPr/>
        <p:txBody>
          <a:bodyPr/>
          <a:lstStyle/>
          <a:p>
            <a:pPr eaLnBrk="1" hangingPunct="1"/>
            <a:r>
              <a:rPr lang="en-US" dirty="0" smtClean="0"/>
              <a:t> </a:t>
            </a:r>
            <a:r>
              <a:rPr lang="en-US" dirty="0" smtClean="0">
                <a:solidFill>
                  <a:srgbClr val="0070C0"/>
                </a:solidFill>
              </a:rPr>
              <a:t>Limbic System of the Brain</a:t>
            </a:r>
          </a:p>
        </p:txBody>
      </p:sp>
      <p:sp>
        <p:nvSpPr>
          <p:cNvPr id="2" name="Content Placeholder 1"/>
          <p:cNvSpPr>
            <a:spLocks noGrp="1"/>
          </p:cNvSpPr>
          <p:nvPr>
            <p:ph idx="1"/>
          </p:nvPr>
        </p:nvSpPr>
        <p:spPr>
          <a:xfrm>
            <a:off x="457200" y="1371600"/>
            <a:ext cx="8229600" cy="5181600"/>
          </a:xfrm>
        </p:spPr>
        <p:txBody>
          <a:bodyPr rtlCol="0">
            <a:normAutofit fontScale="85000" lnSpcReduction="10000"/>
          </a:bodyPr>
          <a:lstStyle/>
          <a:p>
            <a:pPr marL="109728" indent="0" eaLnBrk="1" fontAlgn="auto" hangingPunct="1">
              <a:spcAft>
                <a:spcPts val="0"/>
              </a:spcAft>
              <a:buFont typeface="Wingdings 3"/>
              <a:buNone/>
              <a:defRPr/>
            </a:pPr>
            <a:r>
              <a:rPr lang="en-US" sz="2900" dirty="0" smtClean="0">
                <a:solidFill>
                  <a:srgbClr val="008000"/>
                </a:solidFill>
              </a:rPr>
              <a:t> </a:t>
            </a:r>
            <a:r>
              <a:rPr lang="en-US" sz="3400" dirty="0" smtClean="0">
                <a:solidFill>
                  <a:srgbClr val="008000"/>
                </a:solidFill>
              </a:rPr>
              <a:t>The Limbic System is often </a:t>
            </a:r>
            <a:r>
              <a:rPr lang="en-US" sz="3400" dirty="0">
                <a:solidFill>
                  <a:srgbClr val="002060"/>
                </a:solidFill>
              </a:rPr>
              <a:t>r</a:t>
            </a:r>
            <a:r>
              <a:rPr lang="en-US" sz="3400" dirty="0" smtClean="0">
                <a:solidFill>
                  <a:srgbClr val="002060"/>
                </a:solidFill>
              </a:rPr>
              <a:t>eferred to as the Leopard Brain or emotional brain. </a:t>
            </a:r>
            <a:endParaRPr lang="en-US" sz="3400" dirty="0">
              <a:solidFill>
                <a:srgbClr val="008000"/>
              </a:solidFill>
            </a:endParaRPr>
          </a:p>
          <a:p>
            <a:pPr marL="365760" indent="-256032" eaLnBrk="1" fontAlgn="auto" hangingPunct="1">
              <a:spcAft>
                <a:spcPts val="0"/>
              </a:spcAft>
              <a:buFont typeface="Wingdings 3"/>
              <a:buChar char=""/>
              <a:defRPr/>
            </a:pPr>
            <a:r>
              <a:rPr lang="en-US" sz="3400" dirty="0" smtClean="0">
                <a:solidFill>
                  <a:srgbClr val="008000"/>
                </a:solidFill>
              </a:rPr>
              <a:t>Controls emotions and long term memories</a:t>
            </a:r>
            <a:r>
              <a:rPr lang="en-US" sz="3400" dirty="0" smtClean="0">
                <a:solidFill>
                  <a:srgbClr val="139D41"/>
                </a:solidFill>
              </a:rPr>
              <a:t>.</a:t>
            </a:r>
            <a:endParaRPr lang="en-US" sz="3400" dirty="0" smtClean="0"/>
          </a:p>
          <a:p>
            <a:pPr marL="365760" indent="-256032" eaLnBrk="1" fontAlgn="auto" hangingPunct="1">
              <a:spcAft>
                <a:spcPts val="0"/>
              </a:spcAft>
              <a:buFont typeface="Wingdings 3"/>
              <a:buChar char=""/>
              <a:defRPr/>
            </a:pPr>
            <a:r>
              <a:rPr lang="en-US" sz="3400" dirty="0" smtClean="0">
                <a:solidFill>
                  <a:srgbClr val="660066"/>
                </a:solidFill>
              </a:rPr>
              <a:t>Can override rational thoughts (cortex) and parts of the brain controlled by the brain stem causing blood pressure to rise.</a:t>
            </a:r>
            <a:endParaRPr lang="en-US" sz="3400" dirty="0" smtClean="0"/>
          </a:p>
          <a:p>
            <a:pPr marL="365760" indent="-256032" eaLnBrk="1" fontAlgn="auto" hangingPunct="1">
              <a:spcAft>
                <a:spcPts val="0"/>
              </a:spcAft>
              <a:buFont typeface="Wingdings 3"/>
              <a:buChar char=""/>
              <a:defRPr/>
            </a:pPr>
            <a:r>
              <a:rPr lang="en-US" sz="3400" dirty="0" smtClean="0">
                <a:solidFill>
                  <a:srgbClr val="0070C0"/>
                </a:solidFill>
              </a:rPr>
              <a:t>Attaches emotions to memories. Every time we remember an event, an emotion accompanies it.</a:t>
            </a:r>
            <a:endParaRPr lang="en-US" sz="3400" dirty="0" smtClean="0"/>
          </a:p>
          <a:p>
            <a:pPr marL="365760" indent="-256032" eaLnBrk="1" fontAlgn="auto" hangingPunct="1">
              <a:spcAft>
                <a:spcPts val="0"/>
              </a:spcAft>
              <a:buFont typeface="Wingdings 3"/>
              <a:buChar char=""/>
              <a:defRPr/>
            </a:pPr>
            <a:r>
              <a:rPr lang="en-US" sz="3400" dirty="0" smtClean="0">
                <a:solidFill>
                  <a:srgbClr val="EB3D94"/>
                </a:solidFill>
              </a:rPr>
              <a:t>Converts information from learning and working into long term memory.</a:t>
            </a:r>
          </a:p>
          <a:p>
            <a:pPr marL="365760" indent="-256032" eaLnBrk="1" fontAlgn="auto" hangingPunct="1">
              <a:spcAft>
                <a:spcPts val="0"/>
              </a:spcAft>
              <a:buFont typeface="Wingdings 3"/>
              <a:buChar char=""/>
              <a:defRPr/>
            </a:pPr>
            <a:r>
              <a:rPr lang="en-US" sz="3400" dirty="0" smtClean="0">
                <a:solidFill>
                  <a:srgbClr val="660066"/>
                </a:solidFill>
              </a:rPr>
              <a:t>Checks new information with stored information</a:t>
            </a:r>
            <a:r>
              <a:rPr lang="en-US" sz="3400" dirty="0" smtClean="0">
                <a:solidFill>
                  <a:srgbClr val="660066"/>
                </a:solidFill>
              </a:rPr>
              <a:t>.</a:t>
            </a:r>
            <a:endParaRPr lang="en-US" sz="1200" b="1" dirty="0"/>
          </a:p>
          <a:p>
            <a:pPr marL="109728" indent="0" algn="r" eaLnBrk="1" fontAlgn="auto" hangingPunct="1">
              <a:spcAft>
                <a:spcPts val="0"/>
              </a:spcAft>
              <a:buNone/>
              <a:defRPr/>
            </a:pPr>
            <a:r>
              <a:rPr lang="en-US" sz="1200" b="1" dirty="0" smtClean="0"/>
              <a:t>P</a:t>
            </a:r>
            <a:r>
              <a:rPr lang="en-US" sz="1200" b="1" dirty="0"/>
              <a:t>. </a:t>
            </a:r>
            <a:r>
              <a:rPr lang="en-US" sz="1200" b="1" dirty="0" smtClean="0"/>
              <a:t>13</a:t>
            </a:r>
            <a:endParaRPr lang="en-US" sz="1200" b="1" dirty="0"/>
          </a:p>
          <a:p>
            <a:pPr marL="365760" indent="-256032" eaLnBrk="1" fontAlgn="auto" hangingPunct="1">
              <a:spcAft>
                <a:spcPts val="0"/>
              </a:spcAft>
              <a:buFont typeface="Wingdings 3"/>
              <a:buChar char=""/>
              <a:defRPr/>
            </a:pPr>
            <a:endParaRPr lang="en-US" sz="3400" dirty="0" smtClean="0">
              <a:solidFill>
                <a:srgbClr val="660066"/>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eaLnBrk="1" fontAlgn="auto" hangingPunct="1">
              <a:spcAft>
                <a:spcPts val="0"/>
              </a:spcAft>
              <a:defRPr/>
            </a:pPr>
            <a:r>
              <a:rPr lang="en-US" dirty="0" smtClean="0"/>
              <a:t>  </a:t>
            </a:r>
            <a:r>
              <a:rPr lang="en-US" dirty="0" smtClean="0">
                <a:solidFill>
                  <a:schemeClr val="accent4"/>
                </a:solidFill>
              </a:rPr>
              <a:t>Cerebral Cortex of the Brain</a:t>
            </a:r>
            <a:endParaRPr lang="en-US" dirty="0">
              <a:solidFill>
                <a:schemeClr val="accent4"/>
              </a:solidFill>
            </a:endParaRPr>
          </a:p>
        </p:txBody>
      </p:sp>
      <p:sp>
        <p:nvSpPr>
          <p:cNvPr id="2" name="Content Placeholder 1"/>
          <p:cNvSpPr>
            <a:spLocks noGrp="1"/>
          </p:cNvSpPr>
          <p:nvPr>
            <p:ph idx="1"/>
          </p:nvPr>
        </p:nvSpPr>
        <p:spPr>
          <a:xfrm>
            <a:off x="457200" y="1600200"/>
            <a:ext cx="8229600" cy="5029200"/>
          </a:xfrm>
        </p:spPr>
        <p:txBody>
          <a:bodyPr rtlCol="0">
            <a:normAutofit fontScale="85000" lnSpcReduction="10000"/>
          </a:bodyPr>
          <a:lstStyle/>
          <a:p>
            <a:pPr marL="365760" indent="-256032" eaLnBrk="1" fontAlgn="auto" hangingPunct="1">
              <a:spcAft>
                <a:spcPts val="0"/>
              </a:spcAft>
              <a:buFont typeface="Wingdings 3"/>
              <a:buChar char=""/>
              <a:defRPr/>
            </a:pPr>
            <a:r>
              <a:rPr lang="en-US" sz="3400" dirty="0" smtClean="0">
                <a:solidFill>
                  <a:srgbClr val="002060"/>
                </a:solidFill>
              </a:rPr>
              <a:t>The cerebral cortex is </a:t>
            </a:r>
            <a:r>
              <a:rPr lang="en-US" sz="3400" dirty="0">
                <a:solidFill>
                  <a:srgbClr val="002060"/>
                </a:solidFill>
              </a:rPr>
              <a:t>r</a:t>
            </a:r>
            <a:r>
              <a:rPr lang="en-US" sz="3400" dirty="0" smtClean="0">
                <a:solidFill>
                  <a:srgbClr val="002060"/>
                </a:solidFill>
              </a:rPr>
              <a:t>eferred to as the Learner Brain; the home of thoughts (mind).</a:t>
            </a:r>
            <a:endParaRPr lang="en-US" sz="3400" dirty="0" smtClean="0">
              <a:solidFill>
                <a:srgbClr val="008000"/>
              </a:solidFill>
            </a:endParaRPr>
          </a:p>
          <a:p>
            <a:pPr marL="365760" indent="-256032" eaLnBrk="1" fontAlgn="auto" hangingPunct="1">
              <a:spcAft>
                <a:spcPts val="0"/>
              </a:spcAft>
              <a:buFont typeface="Wingdings 3"/>
              <a:buChar char=""/>
              <a:defRPr/>
            </a:pPr>
            <a:r>
              <a:rPr lang="en-US" sz="3400" dirty="0" smtClean="0">
                <a:solidFill>
                  <a:srgbClr val="008000"/>
                </a:solidFill>
              </a:rPr>
              <a:t>Executive branch of the brain.</a:t>
            </a:r>
            <a:endParaRPr lang="en-US" sz="3400" dirty="0" smtClean="0"/>
          </a:p>
          <a:p>
            <a:pPr marL="365760" indent="-256032" eaLnBrk="1" fontAlgn="auto" hangingPunct="1">
              <a:spcAft>
                <a:spcPts val="0"/>
              </a:spcAft>
              <a:buFont typeface="Wingdings 3"/>
              <a:buChar char=""/>
              <a:defRPr/>
            </a:pPr>
            <a:r>
              <a:rPr lang="en-US" sz="3400" dirty="0" smtClean="0">
                <a:solidFill>
                  <a:srgbClr val="0070C0"/>
                </a:solidFill>
              </a:rPr>
              <a:t>Regulates decision making and makes judgments about incoming information.</a:t>
            </a:r>
            <a:endParaRPr lang="en-US" sz="3400" dirty="0"/>
          </a:p>
          <a:p>
            <a:pPr marL="365760" indent="-256032" eaLnBrk="1" fontAlgn="auto" hangingPunct="1">
              <a:spcAft>
                <a:spcPts val="0"/>
              </a:spcAft>
              <a:buFont typeface="Wingdings 3"/>
              <a:buChar char=""/>
              <a:defRPr/>
            </a:pPr>
            <a:r>
              <a:rPr lang="en-US" sz="3400" dirty="0" smtClean="0">
                <a:solidFill>
                  <a:srgbClr val="EB3D94"/>
                </a:solidFill>
              </a:rPr>
              <a:t>Different regions are responsible for processing our vision, touch, hearing, speech, language development and problem solving.</a:t>
            </a:r>
            <a:endParaRPr lang="en-US" sz="3400" dirty="0" smtClean="0"/>
          </a:p>
          <a:p>
            <a:pPr marL="365760" indent="-256032" eaLnBrk="1" fontAlgn="auto" hangingPunct="1">
              <a:spcAft>
                <a:spcPts val="0"/>
              </a:spcAft>
              <a:buFont typeface="Wingdings 3"/>
              <a:buChar char=""/>
              <a:defRPr/>
            </a:pPr>
            <a:r>
              <a:rPr lang="en-US" sz="3400" dirty="0" smtClean="0">
                <a:solidFill>
                  <a:schemeClr val="accent5"/>
                </a:solidFill>
              </a:rPr>
              <a:t>Allows us to plan and rehearse our future actions</a:t>
            </a:r>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endParaRPr lang="en-US" sz="1200" b="1" dirty="0" smtClean="0"/>
          </a:p>
          <a:p>
            <a:pPr marL="109728" indent="0" algn="r" eaLnBrk="1" fontAlgn="auto" hangingPunct="1">
              <a:spcAft>
                <a:spcPts val="0"/>
              </a:spcAft>
              <a:buNone/>
              <a:defRPr/>
            </a:pPr>
            <a:r>
              <a:rPr lang="en-US" sz="1200" b="1" dirty="0" smtClean="0"/>
              <a:t>P</a:t>
            </a:r>
            <a:r>
              <a:rPr lang="en-US" sz="1200" b="1" dirty="0"/>
              <a:t>. </a:t>
            </a:r>
            <a:r>
              <a:rPr lang="en-US" sz="1200" b="1" dirty="0" smtClean="0"/>
              <a:t>14</a:t>
            </a:r>
            <a:endParaRPr lang="en-US" sz="1200" b="1" dirty="0"/>
          </a:p>
          <a:p>
            <a:pPr marL="109728" indent="0" eaLnBrk="1" fontAlgn="auto" hangingPunct="1">
              <a:spcAft>
                <a:spcPts val="0"/>
              </a:spcAft>
              <a:buNone/>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sz="4000" dirty="0" smtClean="0">
                <a:solidFill>
                  <a:srgbClr val="FF0000"/>
                </a:solidFill>
              </a:rPr>
              <a:t>The Reticular Activating System (RAS)</a:t>
            </a:r>
            <a:endParaRPr lang="en-US" sz="4000" dirty="0" smtClean="0"/>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Char char=""/>
              <a:defRPr/>
            </a:pPr>
            <a:r>
              <a:rPr lang="en-US" sz="2400" dirty="0">
                <a:solidFill>
                  <a:srgbClr val="0070C0"/>
                </a:solidFill>
              </a:rPr>
              <a:t>Brain’s toggle switch controls whether the leopard brain or the learner brain is in control.</a:t>
            </a:r>
          </a:p>
          <a:p>
            <a:pPr marL="365760" indent="-256032" eaLnBrk="1" fontAlgn="auto" hangingPunct="1">
              <a:spcAft>
                <a:spcPts val="0"/>
              </a:spcAft>
              <a:buFont typeface="Wingdings 3"/>
              <a:buChar char=""/>
              <a:defRPr/>
            </a:pPr>
            <a:r>
              <a:rPr lang="en-US" sz="2400" dirty="0">
                <a:solidFill>
                  <a:srgbClr val="139D41"/>
                </a:solidFill>
              </a:rPr>
              <a:t>Located in the upper part of the brain stem continuing to the lower part of the cerebral cortex.</a:t>
            </a:r>
          </a:p>
          <a:p>
            <a:pPr marL="365760" indent="-256032" eaLnBrk="1" fontAlgn="auto" hangingPunct="1">
              <a:spcAft>
                <a:spcPts val="0"/>
              </a:spcAft>
              <a:buFont typeface="Wingdings 3"/>
              <a:buChar char=""/>
              <a:defRPr/>
            </a:pPr>
            <a:r>
              <a:rPr lang="en-US" sz="2400" dirty="0">
                <a:solidFill>
                  <a:srgbClr val="FF0000"/>
                </a:solidFill>
              </a:rPr>
              <a:t>RAS switches at two times:</a:t>
            </a:r>
          </a:p>
          <a:p>
            <a:pPr marL="365760" indent="-256032" eaLnBrk="1" fontAlgn="auto" hangingPunct="1">
              <a:spcAft>
                <a:spcPts val="0"/>
              </a:spcAft>
              <a:buFont typeface="Wingdings 3"/>
              <a:buChar char=""/>
              <a:defRPr/>
            </a:pPr>
            <a:r>
              <a:rPr lang="en-US" sz="2400" dirty="0">
                <a:solidFill>
                  <a:srgbClr val="0070C0"/>
                </a:solidFill>
              </a:rPr>
              <a:t>When we become emotionally charged (fight or flight) the RAS shuts down the learning brain and the leopard (limbic) brain takes over.</a:t>
            </a:r>
          </a:p>
          <a:p>
            <a:pPr marL="365760" indent="-256032" eaLnBrk="1" fontAlgn="auto" hangingPunct="1">
              <a:spcAft>
                <a:spcPts val="0"/>
              </a:spcAft>
              <a:buFont typeface="Wingdings 3"/>
              <a:buChar char=""/>
              <a:defRPr/>
            </a:pPr>
            <a:r>
              <a:rPr lang="en-US" sz="2400" dirty="0">
                <a:solidFill>
                  <a:srgbClr val="139D41"/>
                </a:solidFill>
              </a:rPr>
              <a:t>When we become relaxed and the threat is gone, the leopard brain or limbic brain shuts down and the learning brain is back in charge</a:t>
            </a:r>
            <a:r>
              <a:rPr lang="en-US" sz="2400" dirty="0" smtClean="0">
                <a:solidFill>
                  <a:srgbClr val="139D41"/>
                </a:solidFill>
              </a:rPr>
              <a:t>.</a:t>
            </a: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a:t>
            </a:r>
            <a:r>
              <a:rPr lang="en-US" sz="1000" b="1" dirty="0"/>
              <a:t>. 14</a:t>
            </a:r>
          </a:p>
          <a:p>
            <a:pPr marL="365760" indent="-256032" eaLnBrk="1" fontAlgn="auto" hangingPunct="1">
              <a:spcAft>
                <a:spcPts val="0"/>
              </a:spcAft>
              <a:buFont typeface="Wingdings 3"/>
              <a:buChar char=""/>
              <a:defRPr/>
            </a:pPr>
            <a:endParaRPr lang="en-US" sz="2400" dirty="0">
              <a:solidFill>
                <a:srgbClr val="139D41"/>
              </a:solidFill>
            </a:endParaRPr>
          </a:p>
          <a:p>
            <a:pPr>
              <a:defRPr/>
            </a:pPr>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smtClean="0">
                <a:solidFill>
                  <a:srgbClr val="FF0000"/>
                </a:solidFill>
              </a:rPr>
              <a:t>Sympathetic and Parasympathetic</a:t>
            </a:r>
            <a:br>
              <a:rPr lang="en-US" dirty="0" smtClean="0">
                <a:solidFill>
                  <a:srgbClr val="FF0000"/>
                </a:solidFill>
              </a:rPr>
            </a:br>
            <a:r>
              <a:rPr lang="en-US" dirty="0" smtClean="0">
                <a:solidFill>
                  <a:srgbClr val="FF0000"/>
                </a:solidFill>
              </a:rPr>
              <a:t>   Nervous System</a:t>
            </a:r>
            <a:endParaRPr lang="en-US" dirty="0" smtClean="0"/>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Char char=""/>
              <a:defRPr/>
            </a:pPr>
            <a:r>
              <a:rPr lang="en-US" sz="2400" dirty="0" smtClean="0">
                <a:solidFill>
                  <a:srgbClr val="FF0000"/>
                </a:solidFill>
              </a:rPr>
              <a:t>There are two parallel structures that our brain uses to keep us in balance. These two systems of nerves extend throughout our body:</a:t>
            </a:r>
          </a:p>
          <a:p>
            <a:pPr marL="365760" indent="-256032" eaLnBrk="1" fontAlgn="auto" hangingPunct="1">
              <a:spcAft>
                <a:spcPts val="0"/>
              </a:spcAft>
              <a:buFont typeface="Wingdings 3"/>
              <a:buChar char=""/>
              <a:defRPr/>
            </a:pPr>
            <a:r>
              <a:rPr lang="en-US" sz="2400" dirty="0">
                <a:solidFill>
                  <a:srgbClr val="139D41"/>
                </a:solidFill>
              </a:rPr>
              <a:t>Sympathetic Nervous System is the</a:t>
            </a:r>
            <a:r>
              <a:rPr lang="en-US" sz="2400" dirty="0">
                <a:solidFill>
                  <a:schemeClr val="accent3">
                    <a:lumMod val="75000"/>
                  </a:schemeClr>
                </a:solidFill>
              </a:rPr>
              <a:t> </a:t>
            </a:r>
            <a:r>
              <a:rPr lang="en-US" sz="2400" dirty="0" smtClean="0">
                <a:solidFill>
                  <a:schemeClr val="accent3">
                    <a:lumMod val="75000"/>
                  </a:schemeClr>
                </a:solidFill>
              </a:rPr>
              <a:t>body’s accelerator which regulates the need for activity. Dominant Chemicals: Cortisol, Adrenaline and Noradrenaline.</a:t>
            </a:r>
            <a:endParaRPr lang="en-US" sz="2400" dirty="0">
              <a:solidFill>
                <a:schemeClr val="accent3">
                  <a:lumMod val="75000"/>
                </a:schemeClr>
              </a:solidFill>
            </a:endParaRPr>
          </a:p>
          <a:p>
            <a:pPr marL="365760" indent="-256032" eaLnBrk="1" fontAlgn="auto" hangingPunct="1">
              <a:spcAft>
                <a:spcPts val="0"/>
              </a:spcAft>
              <a:buFont typeface="Wingdings 3"/>
              <a:buChar char=""/>
              <a:defRPr/>
            </a:pPr>
            <a:r>
              <a:rPr lang="en-US" sz="2400" dirty="0">
                <a:solidFill>
                  <a:srgbClr val="002060"/>
                </a:solidFill>
              </a:rPr>
              <a:t>Parasympathetic Nervous System is the </a:t>
            </a:r>
            <a:r>
              <a:rPr lang="en-US" sz="2400" dirty="0">
                <a:solidFill>
                  <a:schemeClr val="accent3">
                    <a:lumMod val="75000"/>
                  </a:schemeClr>
                </a:solidFill>
              </a:rPr>
              <a:t>body’s </a:t>
            </a:r>
            <a:r>
              <a:rPr lang="en-US" sz="2400" dirty="0" smtClean="0">
                <a:solidFill>
                  <a:schemeClr val="accent3">
                    <a:lumMod val="75000"/>
                  </a:schemeClr>
                </a:solidFill>
              </a:rPr>
              <a:t>brakes</a:t>
            </a:r>
            <a:r>
              <a:rPr lang="en-US" sz="2400" dirty="0">
                <a:solidFill>
                  <a:schemeClr val="accent3">
                    <a:lumMod val="75000"/>
                  </a:schemeClr>
                </a:solidFill>
              </a:rPr>
              <a:t> </a:t>
            </a:r>
            <a:r>
              <a:rPr lang="en-US" sz="2400" dirty="0" smtClean="0">
                <a:solidFill>
                  <a:schemeClr val="accent3">
                    <a:lumMod val="75000"/>
                  </a:schemeClr>
                </a:solidFill>
              </a:rPr>
              <a:t>which regulates the need for calm. Primary Chemicals: Oxytocin and Serotonin. </a:t>
            </a:r>
          </a:p>
          <a:p>
            <a:pPr marL="365760" indent="-256032" eaLnBrk="1" fontAlgn="auto" hangingPunct="1">
              <a:spcAft>
                <a:spcPts val="0"/>
              </a:spcAft>
              <a:buFont typeface="Wingdings 3"/>
              <a:buChar char=""/>
              <a:defRPr/>
            </a:pPr>
            <a:r>
              <a:rPr lang="en-US" sz="2400" dirty="0">
                <a:solidFill>
                  <a:schemeClr val="accent4">
                    <a:lumMod val="75000"/>
                  </a:schemeClr>
                </a:solidFill>
              </a:rPr>
              <a:t>SNS is developed in newborns before parasympathetic system (body’s brakes</a:t>
            </a:r>
            <a:r>
              <a:rPr lang="en-US" sz="2400" dirty="0" smtClean="0">
                <a:solidFill>
                  <a:schemeClr val="accent4">
                    <a:lumMod val="75000"/>
                  </a:schemeClr>
                </a:solidFill>
              </a:rPr>
              <a:t>). Emotional regulations develops in the PSNS.</a:t>
            </a:r>
            <a:endParaRPr lang="en-US" sz="2400" dirty="0">
              <a:solidFill>
                <a:schemeClr val="accent4">
                  <a:lumMod val="75000"/>
                </a:schemeClr>
              </a:solidFill>
            </a:endParaRP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a:t>
            </a:r>
            <a:r>
              <a:rPr lang="en-US" sz="1000" b="1" dirty="0"/>
              <a:t>. 14</a:t>
            </a:r>
          </a:p>
          <a:p>
            <a:pPr marL="109728" indent="0" eaLnBrk="1" fontAlgn="auto" hangingPunct="1">
              <a:spcAft>
                <a:spcPts val="0"/>
              </a:spcAft>
              <a:buNone/>
              <a:defRPr/>
            </a:pPr>
            <a:endParaRPr lang="en-US" sz="2800" dirty="0">
              <a:solidFill>
                <a:srgbClr val="FF0000"/>
              </a:solidFill>
            </a:endParaRPr>
          </a:p>
          <a:p>
            <a:pPr marL="365760" indent="-256032" eaLnBrk="1" fontAlgn="auto" hangingPunct="1">
              <a:spcAft>
                <a:spcPts val="0"/>
              </a:spcAft>
              <a:buFont typeface="Wingdings 3"/>
              <a:buChar char=""/>
              <a:defRPr/>
            </a:pPr>
            <a:endParaRPr lang="en-US" sz="2800" dirty="0">
              <a:solidFill>
                <a:schemeClr val="accent3">
                  <a:lumMod val="75000"/>
                </a:schemeClr>
              </a:solidFill>
            </a:endParaRPr>
          </a:p>
          <a:p>
            <a:pPr marL="109728" indent="0" eaLnBrk="1" fontAlgn="auto" hangingPunct="1">
              <a:spcAft>
                <a:spcPts val="0"/>
              </a:spcAft>
              <a:buFont typeface="Arial" charset="0"/>
              <a:buNone/>
              <a:defRPr/>
            </a:pPr>
            <a:endParaRPr lang="en-US" sz="2000" dirty="0">
              <a:solidFill>
                <a:srgbClr val="FF0000"/>
              </a:solidFill>
            </a:endParaRPr>
          </a:p>
          <a:p>
            <a:pP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39D41"/>
                </a:solidFill>
              </a:rPr>
              <a:t>PSNS </a:t>
            </a:r>
            <a:r>
              <a:rPr lang="en-US" dirty="0" err="1" smtClean="0">
                <a:solidFill>
                  <a:srgbClr val="139D41"/>
                </a:solidFill>
              </a:rPr>
              <a:t>vs</a:t>
            </a:r>
            <a:r>
              <a:rPr lang="en-US" dirty="0" smtClean="0">
                <a:solidFill>
                  <a:srgbClr val="139D41"/>
                </a:solidFill>
              </a:rPr>
              <a:t> SNS</a:t>
            </a:r>
            <a:endParaRPr lang="en-US" dirty="0">
              <a:solidFill>
                <a:srgbClr val="139D41"/>
              </a:solidFill>
            </a:endParaRPr>
          </a:p>
        </p:txBody>
      </p:sp>
      <p:sp>
        <p:nvSpPr>
          <p:cNvPr id="3" name="Content Placeholder 2"/>
          <p:cNvSpPr>
            <a:spLocks noGrp="1"/>
          </p:cNvSpPr>
          <p:nvPr>
            <p:ph idx="1"/>
          </p:nvPr>
        </p:nvSpPr>
        <p:spPr>
          <a:xfrm>
            <a:off x="457200" y="1600200"/>
            <a:ext cx="8229600" cy="4800600"/>
          </a:xfrm>
        </p:spPr>
        <p:txBody>
          <a:bodyPr/>
          <a:lstStyle/>
          <a:p>
            <a:pPr marL="365760" indent="-256032" eaLnBrk="1" fontAlgn="auto" hangingPunct="1">
              <a:spcAft>
                <a:spcPts val="0"/>
              </a:spcAft>
              <a:buFont typeface="Wingdings 3"/>
              <a:buChar char=""/>
              <a:defRPr/>
            </a:pPr>
            <a:r>
              <a:rPr lang="en-US" dirty="0"/>
              <a:t>SNS is the accelerator: PSNS is the brakes.</a:t>
            </a:r>
          </a:p>
          <a:p>
            <a:pPr marL="365760" indent="-256032" eaLnBrk="1" fontAlgn="auto" hangingPunct="1">
              <a:spcAft>
                <a:spcPts val="0"/>
              </a:spcAft>
              <a:buFont typeface="Wingdings 3"/>
              <a:buChar char=""/>
              <a:defRPr/>
            </a:pPr>
            <a:r>
              <a:rPr lang="en-US" dirty="0"/>
              <a:t>SNS is dominant during the day. </a:t>
            </a:r>
            <a:endParaRPr lang="en-US" dirty="0" smtClean="0"/>
          </a:p>
          <a:p>
            <a:pPr marL="365760" indent="-256032" eaLnBrk="1" fontAlgn="auto" hangingPunct="1">
              <a:spcAft>
                <a:spcPts val="0"/>
              </a:spcAft>
              <a:buFont typeface="Wingdings 3"/>
              <a:buChar char=""/>
              <a:defRPr/>
            </a:pPr>
            <a:r>
              <a:rPr lang="en-US" dirty="0" smtClean="0"/>
              <a:t>PSNS kicks in during </a:t>
            </a:r>
            <a:r>
              <a:rPr lang="en-US" dirty="0"/>
              <a:t>the evening when </a:t>
            </a:r>
            <a:r>
              <a:rPr lang="en-US" dirty="0" smtClean="0"/>
              <a:t>we </a:t>
            </a:r>
            <a:r>
              <a:rPr lang="en-US" dirty="0"/>
              <a:t>are safe at </a:t>
            </a:r>
            <a:r>
              <a:rPr lang="en-US" dirty="0" smtClean="0"/>
              <a:t>home and </a:t>
            </a:r>
            <a:r>
              <a:rPr lang="en-US" dirty="0"/>
              <a:t>prepares for a good night’s sleep</a:t>
            </a:r>
            <a:r>
              <a:rPr lang="en-US" dirty="0" smtClean="0"/>
              <a:t>.</a:t>
            </a:r>
          </a:p>
          <a:p>
            <a:pPr marL="109728" indent="0" eaLnBrk="1" fontAlgn="auto" hangingPunct="1">
              <a:spcAft>
                <a:spcPts val="0"/>
              </a:spcAft>
              <a:buNone/>
              <a:defRPr/>
            </a:pPr>
            <a:r>
              <a:rPr lang="en-US" dirty="0" smtClean="0"/>
              <a:t>Discussion Question:</a:t>
            </a:r>
            <a:endParaRPr lang="en-US" dirty="0"/>
          </a:p>
          <a:p>
            <a:pPr marL="109728" indent="0" eaLnBrk="1" fontAlgn="auto" hangingPunct="1">
              <a:spcAft>
                <a:spcPts val="0"/>
              </a:spcAft>
              <a:buNone/>
              <a:defRPr/>
            </a:pPr>
            <a:r>
              <a:rPr lang="en-US" sz="2800" dirty="0"/>
              <a:t>How does this apply to a home of family violence?</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14</a:t>
            </a:r>
          </a:p>
          <a:p>
            <a:endParaRPr lang="en-US" dirty="0"/>
          </a:p>
        </p:txBody>
      </p:sp>
    </p:spTree>
    <p:extLst>
      <p:ext uri="{BB962C8B-B14F-4D97-AF65-F5344CB8AC3E}">
        <p14:creationId xmlns:p14="http://schemas.microsoft.com/office/powerpoint/2010/main" val="3712012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Regulation</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buNone/>
            </a:pPr>
            <a:r>
              <a:rPr lang="en-US" dirty="0" smtClean="0"/>
              <a:t>   Emotional regulation sometimes called self-            regulation is a person’s ability to:</a:t>
            </a:r>
          </a:p>
          <a:p>
            <a:r>
              <a:rPr lang="en-US" dirty="0"/>
              <a:t>U</a:t>
            </a:r>
            <a:r>
              <a:rPr lang="en-US" dirty="0" smtClean="0"/>
              <a:t>nderstand and accept his emotional experience, </a:t>
            </a:r>
          </a:p>
          <a:p>
            <a:r>
              <a:rPr lang="en-US" dirty="0" smtClean="0"/>
              <a:t>Engage in healthy strategies to manage uncomfortable emotions, and</a:t>
            </a:r>
          </a:p>
          <a:p>
            <a:r>
              <a:rPr lang="en-US" dirty="0" smtClean="0"/>
              <a:t>Engage in appropriate behavior when distressed</a:t>
            </a:r>
            <a:r>
              <a:rPr lang="en-US" dirty="0" smtClean="0"/>
              <a:t>.</a:t>
            </a:r>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14</a:t>
            </a:r>
          </a:p>
          <a:p>
            <a:endParaRPr lang="en-US" dirty="0" smtClean="0"/>
          </a:p>
          <a:p>
            <a:pPr marL="0" indent="0">
              <a:buNone/>
            </a:pPr>
            <a:endParaRPr lang="en-US" dirty="0" smtClean="0"/>
          </a:p>
        </p:txBody>
      </p:sp>
    </p:spTree>
    <p:extLst>
      <p:ext uri="{BB962C8B-B14F-4D97-AF65-F5344CB8AC3E}">
        <p14:creationId xmlns:p14="http://schemas.microsoft.com/office/powerpoint/2010/main" val="2306992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Regulation</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a:buNone/>
            </a:pPr>
            <a:r>
              <a:rPr lang="en-US" dirty="0" smtClean="0"/>
              <a:t>The inability to self-regulate one’s emotions is often referred to as Borderline Personality Disorder. </a:t>
            </a:r>
          </a:p>
          <a:p>
            <a:pPr marL="0" indent="0">
              <a:buNone/>
            </a:pPr>
            <a:r>
              <a:rPr lang="en-US" dirty="0" smtClean="0"/>
              <a:t>Characteristics include:</a:t>
            </a:r>
          </a:p>
          <a:p>
            <a:r>
              <a:rPr lang="en-US" dirty="0" smtClean="0"/>
              <a:t>Emotional Instability</a:t>
            </a:r>
          </a:p>
          <a:p>
            <a:r>
              <a:rPr lang="en-US" dirty="0" smtClean="0"/>
              <a:t>Dramatic shifts in emotional states</a:t>
            </a:r>
          </a:p>
          <a:p>
            <a:pPr marL="0" indent="0">
              <a:buNone/>
            </a:pPr>
            <a:endParaRPr lang="en-US"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a:t>. 14</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057548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Emotional Regulation</a:t>
            </a:r>
            <a:endParaRPr lang="en-US" dirty="0"/>
          </a:p>
        </p:txBody>
      </p:sp>
      <p:sp>
        <p:nvSpPr>
          <p:cNvPr id="3" name="Content Placeholder 2"/>
          <p:cNvSpPr>
            <a:spLocks noGrp="1"/>
          </p:cNvSpPr>
          <p:nvPr>
            <p:ph idx="1"/>
          </p:nvPr>
        </p:nvSpPr>
        <p:spPr>
          <a:xfrm>
            <a:off x="457200" y="1600200"/>
            <a:ext cx="8229600" cy="4876800"/>
          </a:xfrm>
        </p:spPr>
        <p:txBody>
          <a:bodyPr/>
          <a:lstStyle/>
          <a:p>
            <a:r>
              <a:rPr lang="en-US" sz="2800" dirty="0" smtClean="0"/>
              <a:t>1. Children need to feel confident that their feelings will be heard.</a:t>
            </a:r>
          </a:p>
          <a:p>
            <a:r>
              <a:rPr lang="en-US" sz="2800" dirty="0" smtClean="0"/>
              <a:t>2. Name and honor the feeling the child may be expressing.</a:t>
            </a:r>
          </a:p>
          <a:p>
            <a:r>
              <a:rPr lang="en-US" sz="2800" dirty="0" smtClean="0"/>
              <a:t>All feelings have energy. Children need to learn proper ways to express the energy.</a:t>
            </a:r>
          </a:p>
          <a:p>
            <a:r>
              <a:rPr lang="en-US" sz="2800" dirty="0" smtClean="0"/>
              <a:t>Babies need to be comforted when they are crying and not be told to stop crying.</a:t>
            </a:r>
          </a:p>
          <a:p>
            <a:r>
              <a:rPr lang="en-US" sz="2800" dirty="0" smtClean="0"/>
              <a:t>Parents are the primary source for teaching emotional regulation through modeling</a:t>
            </a:r>
            <a:r>
              <a:rPr lang="en-US" sz="2800" dirty="0" smtClean="0"/>
              <a:t>.</a:t>
            </a:r>
          </a:p>
          <a:p>
            <a:pPr marL="0" indent="0" algn="r">
              <a:buNone/>
            </a:pPr>
            <a:r>
              <a:rPr lang="en-US" sz="1000" b="1" dirty="0"/>
              <a:t>P. </a:t>
            </a:r>
            <a:r>
              <a:rPr lang="en-US" sz="1000" b="1" dirty="0" smtClean="0"/>
              <a:t>15</a:t>
            </a:r>
            <a:endParaRPr lang="en-US" sz="1000" b="1" dirty="0"/>
          </a:p>
          <a:p>
            <a:endParaRPr lang="en-US" sz="2800" dirty="0" smtClean="0"/>
          </a:p>
          <a:p>
            <a:endParaRPr lang="en-US" dirty="0"/>
          </a:p>
        </p:txBody>
      </p:sp>
    </p:spTree>
    <p:extLst>
      <p:ext uri="{BB962C8B-B14F-4D97-AF65-F5344CB8AC3E}">
        <p14:creationId xmlns:p14="http://schemas.microsoft.com/office/powerpoint/2010/main" val="4042107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447800"/>
          </a:xfrm>
        </p:spPr>
        <p:txBody>
          <a:bodyPr/>
          <a:lstStyle/>
          <a:p>
            <a:r>
              <a:rPr lang="en-US" sz="3600" dirty="0" smtClean="0"/>
              <a:t/>
            </a:r>
            <a:br>
              <a:rPr lang="en-US" sz="3600" dirty="0" smtClean="0"/>
            </a:br>
            <a:r>
              <a:rPr lang="en-US" sz="3600" dirty="0" smtClean="0">
                <a:solidFill>
                  <a:srgbClr val="FF0000"/>
                </a:solidFill>
              </a:rPr>
              <a:t>Common Effects </a:t>
            </a:r>
            <a:r>
              <a:rPr lang="en-US" sz="3600" dirty="0">
                <a:solidFill>
                  <a:srgbClr val="FF0000"/>
                </a:solidFill>
              </a:rPr>
              <a:t>of </a:t>
            </a:r>
            <a:r>
              <a:rPr lang="en-US" sz="3600" dirty="0" smtClean="0">
                <a:solidFill>
                  <a:srgbClr val="FF0000"/>
                </a:solidFill>
              </a:rPr>
              <a:t>Inappropriate Expectations </a:t>
            </a:r>
            <a:r>
              <a:rPr lang="en-US" sz="3600" dirty="0">
                <a:solidFill>
                  <a:srgbClr val="FF0000"/>
                </a:solidFill>
              </a:rPr>
              <a:t>on C</a:t>
            </a:r>
            <a:r>
              <a:rPr lang="en-US" sz="3600" dirty="0" smtClean="0">
                <a:solidFill>
                  <a:srgbClr val="FF0000"/>
                </a:solidFill>
              </a:rPr>
              <a:t>hildren</a:t>
            </a:r>
            <a:r>
              <a:rPr lang="en-US" dirty="0">
                <a:solidFill>
                  <a:srgbClr val="002060"/>
                </a:solidFill>
              </a:rPr>
              <a:t/>
            </a:r>
            <a:br>
              <a:rPr lang="en-US" dirty="0">
                <a:solidFill>
                  <a:srgbClr val="002060"/>
                </a:solidFill>
              </a:rPr>
            </a:br>
            <a:endParaRPr lang="en-US" dirty="0"/>
          </a:p>
        </p:txBody>
      </p:sp>
      <p:sp>
        <p:nvSpPr>
          <p:cNvPr id="3" name="Content Placeholder 2"/>
          <p:cNvSpPr>
            <a:spLocks noGrp="1"/>
          </p:cNvSpPr>
          <p:nvPr>
            <p:ph idx="1"/>
          </p:nvPr>
        </p:nvSpPr>
        <p:spPr>
          <a:xfrm>
            <a:off x="381000" y="1676400"/>
            <a:ext cx="8305800" cy="4953000"/>
          </a:xfrm>
        </p:spPr>
        <p:txBody>
          <a:bodyPr/>
          <a:lstStyle/>
          <a:p>
            <a:pPr marL="566928" indent="-457200" eaLnBrk="1" fontAlgn="auto" hangingPunct="1">
              <a:spcAft>
                <a:spcPts val="0"/>
              </a:spcAft>
              <a:defRPr/>
            </a:pPr>
            <a:r>
              <a:rPr lang="en-US" sz="2800" dirty="0" smtClean="0">
                <a:solidFill>
                  <a:schemeClr val="accent5">
                    <a:lumMod val="50000"/>
                  </a:schemeClr>
                </a:solidFill>
              </a:rPr>
              <a:t>Low </a:t>
            </a:r>
            <a:r>
              <a:rPr lang="en-US" sz="2800" dirty="0">
                <a:solidFill>
                  <a:schemeClr val="accent5">
                    <a:lumMod val="50000"/>
                  </a:schemeClr>
                </a:solidFill>
              </a:rPr>
              <a:t>regard for self (concept, esteem, worth)</a:t>
            </a:r>
          </a:p>
          <a:p>
            <a:pPr marL="566928" indent="-457200" eaLnBrk="1" fontAlgn="auto" hangingPunct="1">
              <a:spcAft>
                <a:spcPts val="0"/>
              </a:spcAft>
              <a:defRPr/>
            </a:pPr>
            <a:r>
              <a:rPr lang="en-US" sz="2800" dirty="0">
                <a:solidFill>
                  <a:schemeClr val="accent5">
                    <a:lumMod val="50000"/>
                  </a:schemeClr>
                </a:solidFill>
              </a:rPr>
              <a:t>Feelings of failure</a:t>
            </a:r>
          </a:p>
          <a:p>
            <a:pPr marL="566928" indent="-457200" eaLnBrk="1" fontAlgn="auto" hangingPunct="1">
              <a:spcAft>
                <a:spcPts val="0"/>
              </a:spcAft>
              <a:defRPr/>
            </a:pPr>
            <a:r>
              <a:rPr lang="en-US" sz="2800" dirty="0">
                <a:solidFill>
                  <a:schemeClr val="accent5">
                    <a:lumMod val="50000"/>
                  </a:schemeClr>
                </a:solidFill>
              </a:rPr>
              <a:t>Cannot please others</a:t>
            </a:r>
          </a:p>
          <a:p>
            <a:pPr marL="566928" indent="-457200" eaLnBrk="1" fontAlgn="auto" hangingPunct="1">
              <a:spcAft>
                <a:spcPts val="0"/>
              </a:spcAft>
              <a:defRPr/>
            </a:pPr>
            <a:r>
              <a:rPr lang="en-US" sz="2800" dirty="0">
                <a:solidFill>
                  <a:schemeClr val="accent5">
                    <a:lumMod val="50000"/>
                  </a:schemeClr>
                </a:solidFill>
              </a:rPr>
              <a:t>Angry and anxious </a:t>
            </a:r>
            <a:r>
              <a:rPr lang="en-US" sz="2800" dirty="0" smtClean="0">
                <a:solidFill>
                  <a:schemeClr val="accent5">
                    <a:lumMod val="50000"/>
                  </a:schemeClr>
                </a:solidFill>
              </a:rPr>
              <a:t>attachments</a:t>
            </a:r>
          </a:p>
          <a:p>
            <a:pPr marL="566928" indent="-457200" eaLnBrk="1" fontAlgn="auto" hangingPunct="1">
              <a:spcAft>
                <a:spcPts val="0"/>
              </a:spcAft>
              <a:defRPr/>
            </a:pPr>
            <a:r>
              <a:rPr lang="en-US" sz="2800" dirty="0" smtClean="0">
                <a:solidFill>
                  <a:schemeClr val="accent5">
                    <a:lumMod val="50000"/>
                  </a:schemeClr>
                </a:solidFill>
              </a:rPr>
              <a:t>Lack of trust in their skills and abilities</a:t>
            </a:r>
          </a:p>
          <a:p>
            <a:pPr marL="566928" indent="-457200" eaLnBrk="1" fontAlgn="auto" hangingPunct="1">
              <a:spcAft>
                <a:spcPts val="0"/>
              </a:spcAft>
              <a:defRPr/>
            </a:pPr>
            <a:r>
              <a:rPr lang="en-US" sz="2800" dirty="0" smtClean="0">
                <a:solidFill>
                  <a:schemeClr val="accent5">
                    <a:lumMod val="50000"/>
                  </a:schemeClr>
                </a:solidFill>
              </a:rPr>
              <a:t>Constantly striving to achieve higher goals because they are seldom satisfied with accomplishments.</a:t>
            </a:r>
          </a:p>
          <a:p>
            <a:pPr marL="566928" indent="-457200" eaLnBrk="1" fontAlgn="auto" hangingPunct="1">
              <a:spcAft>
                <a:spcPts val="0"/>
              </a:spcAft>
              <a:defRPr/>
            </a:pPr>
            <a:r>
              <a:rPr lang="en-US" sz="2800" dirty="0" smtClean="0">
                <a:solidFill>
                  <a:schemeClr val="accent5">
                    <a:lumMod val="50000"/>
                  </a:schemeClr>
                </a:solidFill>
              </a:rPr>
              <a:t>Develop a role based/performance-based identity</a:t>
            </a:r>
          </a:p>
          <a:p>
            <a:pPr marL="566928" indent="-457200" eaLnBrk="1" fontAlgn="auto" hangingPunct="1">
              <a:spcAft>
                <a:spcPts val="0"/>
              </a:spcAft>
              <a:defRPr/>
            </a:pPr>
            <a:r>
              <a:rPr lang="en-US" sz="2800" dirty="0">
                <a:solidFill>
                  <a:schemeClr val="accent5">
                    <a:lumMod val="50000"/>
                  </a:schemeClr>
                </a:solidFill>
              </a:rPr>
              <a:t>Difficulty in accepting positive </a:t>
            </a:r>
            <a:r>
              <a:rPr lang="en-US" sz="2800" dirty="0" smtClean="0">
                <a:solidFill>
                  <a:schemeClr val="accent5">
                    <a:lumMod val="50000"/>
                  </a:schemeClr>
                </a:solidFill>
              </a:rPr>
              <a:t>recognition</a:t>
            </a:r>
          </a:p>
          <a:p>
            <a:pPr marL="365760" indent="-256032" algn="r" eaLnBrk="1" fontAlgn="auto" hangingPunct="1">
              <a:spcAft>
                <a:spcPts val="0"/>
              </a:spcAft>
              <a:buNone/>
              <a:defRPr/>
            </a:pPr>
            <a:endParaRPr lang="en-US" sz="1000" b="1" dirty="0" smtClean="0"/>
          </a:p>
          <a:p>
            <a:pPr marL="365760" indent="-256032" algn="r" eaLnBrk="1" fontAlgn="auto" hangingPunct="1">
              <a:spcAft>
                <a:spcPts val="0"/>
              </a:spcAft>
              <a:buNone/>
              <a:defRPr/>
            </a:pPr>
            <a:r>
              <a:rPr lang="en-US" sz="1000" b="1" dirty="0" smtClean="0"/>
              <a:t>P</a:t>
            </a:r>
            <a:r>
              <a:rPr lang="en-US" sz="1000" b="1" dirty="0" smtClean="0"/>
              <a:t>. </a:t>
            </a:r>
            <a:r>
              <a:rPr lang="en-US" sz="1000" b="1" dirty="0" smtClean="0"/>
              <a:t>15</a:t>
            </a:r>
            <a:endParaRPr lang="en-US" sz="1000" b="1" dirty="0"/>
          </a:p>
          <a:p>
            <a:pPr marL="365760" indent="-256032" eaLnBrk="1" fontAlgn="auto" hangingPunct="1">
              <a:spcAft>
                <a:spcPts val="0"/>
              </a:spcAft>
              <a:buFont typeface="Wingdings 3"/>
              <a:buNone/>
              <a:defRPr/>
            </a:pPr>
            <a:endParaRPr lang="en-US" sz="2800" dirty="0">
              <a:solidFill>
                <a:srgbClr val="002060"/>
              </a:solidFill>
            </a:endParaRPr>
          </a:p>
          <a:p>
            <a:endParaRPr lang="en-US" dirty="0"/>
          </a:p>
        </p:txBody>
      </p:sp>
    </p:spTree>
    <p:extLst>
      <p:ext uri="{BB962C8B-B14F-4D97-AF65-F5344CB8AC3E}">
        <p14:creationId xmlns:p14="http://schemas.microsoft.com/office/powerpoint/2010/main" val="1896610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FF0000"/>
                </a:solidFill>
              </a:rPr>
              <a:t>Consistent Lack of Parental Empathy</a:t>
            </a:r>
            <a:br>
              <a:rPr lang="en-US" sz="3200" dirty="0">
                <a:solidFill>
                  <a:srgbClr val="FF0000"/>
                </a:solidFill>
              </a:rPr>
            </a:br>
            <a:r>
              <a:rPr lang="en-US" sz="3200" dirty="0">
                <a:solidFill>
                  <a:srgbClr val="FF0000"/>
                </a:solidFill>
              </a:rPr>
              <a:t>Construct B of the AAPI</a:t>
            </a:r>
            <a:endParaRPr lang="en-US" sz="3200" dirty="0"/>
          </a:p>
        </p:txBody>
      </p:sp>
      <p:sp>
        <p:nvSpPr>
          <p:cNvPr id="3" name="Content Placeholder 2"/>
          <p:cNvSpPr>
            <a:spLocks noGrp="1"/>
          </p:cNvSpPr>
          <p:nvPr>
            <p:ph idx="1"/>
          </p:nvPr>
        </p:nvSpPr>
        <p:spPr>
          <a:xfrm>
            <a:off x="457200" y="1600200"/>
            <a:ext cx="8229600" cy="4953000"/>
          </a:xfrm>
        </p:spPr>
        <p:txBody>
          <a:bodyPr/>
          <a:lstStyle/>
          <a:p>
            <a:pPr marL="109537" indent="0" eaLnBrk="1" fontAlgn="auto" hangingPunct="1">
              <a:spcAft>
                <a:spcPts val="0"/>
              </a:spcAft>
              <a:buFont typeface="Wingdings 3" pitchFamily="18" charset="2"/>
              <a:buNone/>
              <a:defRPr/>
            </a:pPr>
            <a:r>
              <a:rPr lang="en-US" sz="2800" dirty="0">
                <a:solidFill>
                  <a:srgbClr val="7030A0"/>
                </a:solidFill>
              </a:rPr>
              <a:t>Process</a:t>
            </a:r>
          </a:p>
          <a:p>
            <a:pPr marL="109537" indent="0" eaLnBrk="1" fontAlgn="auto" hangingPunct="1">
              <a:spcAft>
                <a:spcPts val="0"/>
              </a:spcAft>
              <a:buFont typeface="Wingdings 3" pitchFamily="18" charset="2"/>
              <a:buNone/>
              <a:defRPr/>
            </a:pPr>
            <a:r>
              <a:rPr lang="en-US" sz="2800" dirty="0">
                <a:solidFill>
                  <a:srgbClr val="7030A0"/>
                </a:solidFill>
              </a:rPr>
              <a:t>Abusive and neglecting parents display a consistent low level or lack of empathy towards children’s needs.</a:t>
            </a:r>
            <a:endParaRPr lang="en-US" sz="2800" dirty="0">
              <a:solidFill>
                <a:srgbClr val="78310B"/>
              </a:solidFill>
            </a:endParaRPr>
          </a:p>
          <a:p>
            <a:pPr eaLnBrk="1" fontAlgn="auto" hangingPunct="1">
              <a:spcAft>
                <a:spcPts val="0"/>
              </a:spcAft>
              <a:buFont typeface="Arial" pitchFamily="34" charset="0"/>
              <a:buChar char="•"/>
              <a:defRPr/>
            </a:pPr>
            <a:r>
              <a:rPr lang="en-US" sz="2800" dirty="0">
                <a:solidFill>
                  <a:srgbClr val="78310B"/>
                </a:solidFill>
              </a:rPr>
              <a:t>Insensitive to their children’s need as well as their own needs</a:t>
            </a:r>
            <a:endParaRPr lang="en-US" sz="2800" dirty="0"/>
          </a:p>
          <a:p>
            <a:pPr eaLnBrk="1" fontAlgn="auto" hangingPunct="1">
              <a:spcAft>
                <a:spcPts val="0"/>
              </a:spcAft>
              <a:buFont typeface="Arial" pitchFamily="34" charset="0"/>
              <a:buChar char="•"/>
              <a:defRPr/>
            </a:pPr>
            <a:r>
              <a:rPr lang="en-US" sz="2800" dirty="0"/>
              <a:t>Fail to create a caring environment that is conducive to promoting children’s </a:t>
            </a:r>
            <a:r>
              <a:rPr lang="en-US" sz="2800" b="1" dirty="0">
                <a:solidFill>
                  <a:srgbClr val="139D41"/>
                </a:solidFill>
              </a:rPr>
              <a:t>emotional, social</a:t>
            </a:r>
            <a:r>
              <a:rPr lang="en-US" sz="2800" b="1" dirty="0"/>
              <a:t>, </a:t>
            </a:r>
            <a:r>
              <a:rPr lang="en-US" sz="2800" b="1" dirty="0">
                <a:solidFill>
                  <a:srgbClr val="139D41"/>
                </a:solidFill>
              </a:rPr>
              <a:t>intellectual, physical, spiritual, </a:t>
            </a:r>
            <a:r>
              <a:rPr lang="en-US" sz="2800" dirty="0"/>
              <a:t>and </a:t>
            </a:r>
            <a:r>
              <a:rPr lang="en-US" sz="2800" b="1" dirty="0">
                <a:solidFill>
                  <a:srgbClr val="139D41"/>
                </a:solidFill>
              </a:rPr>
              <a:t>creative </a:t>
            </a:r>
            <a:r>
              <a:rPr lang="en-US" sz="2800" dirty="0"/>
              <a:t>growth</a:t>
            </a:r>
            <a:r>
              <a:rPr lang="en-US" sz="2800" dirty="0" smtClean="0"/>
              <a:t>.</a:t>
            </a:r>
          </a:p>
          <a:p>
            <a:pPr eaLnBrk="1" fontAlgn="auto" hangingPunct="1">
              <a:spcAft>
                <a:spcPts val="0"/>
              </a:spcAft>
              <a:buFont typeface="Arial" pitchFamily="34" charset="0"/>
              <a:buChar char="•"/>
              <a:defRPr/>
            </a:pPr>
            <a:r>
              <a:rPr lang="en-US" sz="2800" dirty="0" smtClean="0"/>
              <a:t>Fail to bond and form early attachments. </a:t>
            </a:r>
          </a:p>
          <a:p>
            <a:pPr eaLnBrk="1" fontAlgn="auto" hangingPunct="1">
              <a:spcAft>
                <a:spcPts val="0"/>
              </a:spcAft>
              <a:buFont typeface="Arial" pitchFamily="34" charset="0"/>
              <a:buChar char="•"/>
              <a:defRPr/>
            </a:pPr>
            <a:endParaRPr lang="en-US" sz="2800" dirty="0"/>
          </a:p>
          <a:p>
            <a:pPr marL="0" indent="0" algn="r" eaLnBrk="1" fontAlgn="auto" hangingPunct="1">
              <a:spcAft>
                <a:spcPts val="0"/>
              </a:spcAft>
              <a:buNone/>
              <a:defRPr/>
            </a:pPr>
            <a:r>
              <a:rPr lang="en-US" sz="1000" b="1" dirty="0"/>
              <a:t>P. </a:t>
            </a:r>
            <a:r>
              <a:rPr lang="en-US" sz="1000" b="1" dirty="0" smtClean="0"/>
              <a:t>15</a:t>
            </a:r>
            <a:endParaRPr lang="en-US" sz="1000" b="1" dirty="0"/>
          </a:p>
          <a:p>
            <a:pPr marL="0" indent="0" eaLnBrk="1" fontAlgn="auto" hangingPunct="1">
              <a:spcAft>
                <a:spcPts val="0"/>
              </a:spcAft>
              <a:buNone/>
              <a:defRPr/>
            </a:pPr>
            <a:endParaRPr lang="en-US" sz="2800" dirty="0"/>
          </a:p>
          <a:p>
            <a:endParaRPr lang="en-US" dirty="0"/>
          </a:p>
        </p:txBody>
      </p:sp>
    </p:spTree>
    <p:extLst>
      <p:ext uri="{BB962C8B-B14F-4D97-AF65-F5344CB8AC3E}">
        <p14:creationId xmlns:p14="http://schemas.microsoft.com/office/powerpoint/2010/main" val="718088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Tragic Results of Child Abuse and Neglect</a:t>
            </a:r>
            <a:endParaRPr lang="en-US" sz="3600" dirty="0">
              <a:solidFill>
                <a:srgbClr val="FF0000"/>
              </a:solidFill>
            </a:endParaRPr>
          </a:p>
        </p:txBody>
      </p:sp>
      <p:sp>
        <p:nvSpPr>
          <p:cNvPr id="4" name="Content Placeholder 2"/>
          <p:cNvSpPr>
            <a:spLocks noGrp="1"/>
          </p:cNvSpPr>
          <p:nvPr>
            <p:ph idx="1"/>
          </p:nvPr>
        </p:nvSpPr>
        <p:spPr>
          <a:xfrm>
            <a:off x="457200" y="1600200"/>
            <a:ext cx="8229600" cy="4876800"/>
          </a:xfrm>
        </p:spPr>
        <p:txBody>
          <a:bodyPr/>
          <a:lstStyle/>
          <a:p>
            <a:pPr eaLnBrk="1" hangingPunct="1"/>
            <a:r>
              <a:rPr lang="en-US" sz="2800" dirty="0">
                <a:solidFill>
                  <a:srgbClr val="002060"/>
                </a:solidFill>
                <a:latin typeface="Arial" charset="0"/>
              </a:rPr>
              <a:t>Child maltreatment results in over 1,700 deaths each </a:t>
            </a:r>
            <a:r>
              <a:rPr lang="en-US" sz="2800" dirty="0" smtClean="0">
                <a:solidFill>
                  <a:srgbClr val="002060"/>
                </a:solidFill>
                <a:latin typeface="Arial" charset="0"/>
              </a:rPr>
              <a:t>year. </a:t>
            </a:r>
            <a:r>
              <a:rPr lang="en-US" sz="2800" dirty="0" smtClean="0">
                <a:solidFill>
                  <a:srgbClr val="139D41"/>
                </a:solidFill>
                <a:latin typeface="Arial" charset="0"/>
              </a:rPr>
              <a:t>It </a:t>
            </a:r>
            <a:r>
              <a:rPr lang="en-US" sz="2800" dirty="0">
                <a:solidFill>
                  <a:srgbClr val="139D41"/>
                </a:solidFill>
                <a:latin typeface="Arial" charset="0"/>
              </a:rPr>
              <a:t>is estimated that five children die </a:t>
            </a:r>
            <a:r>
              <a:rPr lang="en-US" sz="2800" dirty="0" smtClean="0">
                <a:solidFill>
                  <a:srgbClr val="139D41"/>
                </a:solidFill>
                <a:latin typeface="Arial" charset="0"/>
              </a:rPr>
              <a:t>each day </a:t>
            </a:r>
            <a:r>
              <a:rPr lang="en-US" sz="2800" dirty="0">
                <a:solidFill>
                  <a:srgbClr val="139D41"/>
                </a:solidFill>
                <a:latin typeface="Arial" charset="0"/>
              </a:rPr>
              <a:t>from abuse and neglect</a:t>
            </a:r>
            <a:r>
              <a:rPr lang="en-US" sz="2800" dirty="0" smtClean="0">
                <a:solidFill>
                  <a:srgbClr val="139D41"/>
                </a:solidFill>
                <a:latin typeface="Arial" charset="0"/>
              </a:rPr>
              <a:t>.</a:t>
            </a:r>
          </a:p>
          <a:p>
            <a:pPr eaLnBrk="1" hangingPunct="1"/>
            <a:r>
              <a:rPr lang="en-US" sz="2800" dirty="0" smtClean="0">
                <a:solidFill>
                  <a:srgbClr val="139D41"/>
                </a:solidFill>
                <a:latin typeface="Arial" charset="0"/>
              </a:rPr>
              <a:t>Do the math:  5 children x 365 = 1,825 dead each year x 81 years (average lifespan of American female) = 147,825 children will die.</a:t>
            </a:r>
          </a:p>
          <a:p>
            <a:pPr eaLnBrk="1" hangingPunct="1"/>
            <a:r>
              <a:rPr lang="en-US" sz="2800" dirty="0" smtClean="0">
                <a:solidFill>
                  <a:srgbClr val="002060"/>
                </a:solidFill>
                <a:latin typeface="Arial" charset="0"/>
              </a:rPr>
              <a:t>The</a:t>
            </a:r>
            <a:r>
              <a:rPr lang="en-US" sz="2800" dirty="0" smtClean="0">
                <a:solidFill>
                  <a:srgbClr val="139D41"/>
                </a:solidFill>
                <a:latin typeface="Arial" charset="0"/>
              </a:rPr>
              <a:t> </a:t>
            </a:r>
            <a:r>
              <a:rPr lang="en-US" sz="2800" dirty="0" smtClean="0">
                <a:solidFill>
                  <a:srgbClr val="002060"/>
                </a:solidFill>
                <a:latin typeface="Arial" charset="0"/>
              </a:rPr>
              <a:t>negative </a:t>
            </a:r>
            <a:r>
              <a:rPr lang="en-US" sz="2800" dirty="0">
                <a:solidFill>
                  <a:srgbClr val="002060"/>
                </a:solidFill>
                <a:latin typeface="Arial" charset="0"/>
              </a:rPr>
              <a:t>health effects reach well beyond these fatalities. </a:t>
            </a:r>
            <a:endParaRPr lang="en-US" sz="2800" dirty="0" smtClean="0">
              <a:solidFill>
                <a:srgbClr val="002060"/>
              </a:solidFill>
              <a:latin typeface="Arial" charset="0"/>
            </a:endParaRPr>
          </a:p>
          <a:p>
            <a:pPr eaLnBrk="1" hangingPunct="1"/>
            <a:endParaRPr lang="en-US" sz="2800" dirty="0">
              <a:solidFill>
                <a:srgbClr val="002060"/>
              </a:solidFill>
              <a:latin typeface="Arial" charset="0"/>
            </a:endParaRPr>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r>
              <a:rPr lang="en-US" sz="1000" b="1" dirty="0" smtClean="0"/>
              <a:t>P.  </a:t>
            </a:r>
            <a:r>
              <a:rPr lang="en-US" sz="1000" b="1" dirty="0"/>
              <a:t>9</a:t>
            </a:r>
            <a:endParaRPr lang="en-US" sz="1000"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endParaRPr lang="en-US" sz="1000" b="1" dirty="0"/>
          </a:p>
          <a:p>
            <a:pPr eaLnBrk="1" hangingPunct="1"/>
            <a:endParaRPr lang="en-US" sz="2800" dirty="0">
              <a:solidFill>
                <a:srgbClr val="002060"/>
              </a:solidFill>
              <a:latin typeface="Arial" charset="0"/>
            </a:endParaRPr>
          </a:p>
          <a:p>
            <a:pPr marL="0" indent="0" eaLnBrk="1" hangingPunct="1">
              <a:buNone/>
            </a:pPr>
            <a:endParaRPr lang="en-US" sz="2800" dirty="0">
              <a:solidFill>
                <a:srgbClr val="139D41"/>
              </a:solidFill>
              <a:latin typeface="Arial" charset="0"/>
            </a:endParaRPr>
          </a:p>
          <a:p>
            <a:endParaRPr lang="en-US" sz="2800" dirty="0"/>
          </a:p>
        </p:txBody>
      </p:sp>
    </p:spTree>
    <p:extLst>
      <p:ext uri="{BB962C8B-B14F-4D97-AF65-F5344CB8AC3E}">
        <p14:creationId xmlns:p14="http://schemas.microsoft.com/office/powerpoint/2010/main" val="354946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Common Effects of</a:t>
            </a:r>
            <a:r>
              <a:rPr lang="en-US" dirty="0">
                <a:solidFill>
                  <a:srgbClr val="FF0000"/>
                </a:solidFill>
              </a:rPr>
              <a:t> L</a:t>
            </a:r>
            <a:r>
              <a:rPr lang="en-US" dirty="0" smtClean="0">
                <a:solidFill>
                  <a:srgbClr val="FF0000"/>
                </a:solidFill>
              </a:rPr>
              <a:t>ow </a:t>
            </a:r>
            <a:r>
              <a:rPr lang="en-US" dirty="0">
                <a:solidFill>
                  <a:srgbClr val="FF0000"/>
                </a:solidFill>
              </a:rPr>
              <a:t>Parental Empathy</a:t>
            </a:r>
            <a:endParaRPr lang="en-US" dirty="0"/>
          </a:p>
        </p:txBody>
      </p:sp>
      <p:sp>
        <p:nvSpPr>
          <p:cNvPr id="3" name="Content Placeholder 2"/>
          <p:cNvSpPr>
            <a:spLocks noGrp="1"/>
          </p:cNvSpPr>
          <p:nvPr>
            <p:ph idx="1"/>
          </p:nvPr>
        </p:nvSpPr>
        <p:spPr>
          <a:xfrm>
            <a:off x="457200" y="1600200"/>
            <a:ext cx="8229600" cy="4953000"/>
          </a:xfrm>
        </p:spPr>
        <p:txBody>
          <a:bodyPr/>
          <a:lstStyle/>
          <a:p>
            <a:pPr marL="0" indent="0" eaLnBrk="1" hangingPunct="1">
              <a:buNone/>
              <a:defRPr/>
            </a:pPr>
            <a:r>
              <a:rPr lang="en-US" sz="2000" dirty="0">
                <a:solidFill>
                  <a:srgbClr val="660066"/>
                </a:solidFill>
              </a:rPr>
              <a:t> </a:t>
            </a:r>
            <a:r>
              <a:rPr lang="en-US" sz="2000" dirty="0" smtClean="0">
                <a:solidFill>
                  <a:srgbClr val="660066"/>
                </a:solidFill>
              </a:rPr>
              <a:t>Children develop:</a:t>
            </a:r>
            <a:endParaRPr lang="en-US" sz="2000" dirty="0">
              <a:solidFill>
                <a:srgbClr val="660066"/>
              </a:solidFill>
            </a:endParaRPr>
          </a:p>
          <a:p>
            <a:pPr eaLnBrk="1" hangingPunct="1">
              <a:defRPr/>
            </a:pPr>
            <a:r>
              <a:rPr lang="en-US" sz="2800" dirty="0">
                <a:solidFill>
                  <a:srgbClr val="7030A0"/>
                </a:solidFill>
              </a:rPr>
              <a:t>Diminished ability to </a:t>
            </a:r>
            <a:r>
              <a:rPr lang="en-US" sz="2800" dirty="0" smtClean="0">
                <a:solidFill>
                  <a:srgbClr val="7030A0"/>
                </a:solidFill>
              </a:rPr>
              <a:t>trust with fears of abandonment</a:t>
            </a:r>
            <a:endParaRPr lang="en-US" sz="2800" dirty="0">
              <a:solidFill>
                <a:srgbClr val="7030A0"/>
              </a:solidFill>
            </a:endParaRPr>
          </a:p>
          <a:p>
            <a:pPr eaLnBrk="1" hangingPunct="1">
              <a:defRPr/>
            </a:pPr>
            <a:r>
              <a:rPr lang="en-US" sz="2800" dirty="0">
                <a:solidFill>
                  <a:srgbClr val="7030A0"/>
                </a:solidFill>
              </a:rPr>
              <a:t>Difficulty in taking care of one’s self</a:t>
            </a:r>
          </a:p>
          <a:p>
            <a:pPr eaLnBrk="1" hangingPunct="1">
              <a:defRPr/>
            </a:pPr>
            <a:r>
              <a:rPr lang="en-US" sz="2800" dirty="0" smtClean="0">
                <a:solidFill>
                  <a:srgbClr val="7030A0"/>
                </a:solidFill>
              </a:rPr>
              <a:t>Develop </a:t>
            </a:r>
            <a:r>
              <a:rPr lang="en-US" sz="2800" dirty="0">
                <a:solidFill>
                  <a:srgbClr val="7030A0"/>
                </a:solidFill>
              </a:rPr>
              <a:t>clingy relationships</a:t>
            </a:r>
          </a:p>
          <a:p>
            <a:pPr eaLnBrk="1" hangingPunct="1">
              <a:defRPr/>
            </a:pPr>
            <a:r>
              <a:rPr lang="en-US" sz="2800" dirty="0">
                <a:solidFill>
                  <a:srgbClr val="7030A0"/>
                </a:solidFill>
              </a:rPr>
              <a:t>Focus is on </a:t>
            </a:r>
            <a:r>
              <a:rPr lang="en-US" sz="2800" dirty="0" smtClean="0">
                <a:solidFill>
                  <a:srgbClr val="7030A0"/>
                </a:solidFill>
              </a:rPr>
              <a:t>self and easily led by others.</a:t>
            </a:r>
            <a:endParaRPr lang="en-US" sz="2800" dirty="0">
              <a:solidFill>
                <a:srgbClr val="7030A0"/>
              </a:solidFill>
            </a:endParaRPr>
          </a:p>
          <a:p>
            <a:pPr eaLnBrk="1" hangingPunct="1">
              <a:defRPr/>
            </a:pPr>
            <a:r>
              <a:rPr lang="en-US" sz="2800" dirty="0">
                <a:solidFill>
                  <a:srgbClr val="7030A0"/>
                </a:solidFill>
              </a:rPr>
              <a:t>Possessive and smothering </a:t>
            </a:r>
            <a:r>
              <a:rPr lang="en-US" sz="2800" dirty="0" smtClean="0">
                <a:solidFill>
                  <a:srgbClr val="7030A0"/>
                </a:solidFill>
              </a:rPr>
              <a:t>relationships</a:t>
            </a:r>
          </a:p>
          <a:p>
            <a:pPr eaLnBrk="1" hangingPunct="1">
              <a:defRPr/>
            </a:pPr>
            <a:r>
              <a:rPr lang="en-US" sz="2800" dirty="0" smtClean="0">
                <a:solidFill>
                  <a:srgbClr val="7030A0"/>
                </a:solidFill>
              </a:rPr>
              <a:t>Inability to communicate feelings in healthy ways</a:t>
            </a:r>
            <a:endParaRPr lang="en-US" sz="2800" dirty="0">
              <a:solidFill>
                <a:srgbClr val="7030A0"/>
              </a:solidFill>
            </a:endParaRPr>
          </a:p>
          <a:p>
            <a:pPr eaLnBrk="1" fontAlgn="auto" hangingPunct="1">
              <a:spcAft>
                <a:spcPts val="0"/>
              </a:spcAft>
              <a:buFont typeface="Arial" pitchFamily="34" charset="0"/>
              <a:buChar char="•"/>
              <a:defRPr/>
            </a:pPr>
            <a:r>
              <a:rPr lang="en-US" sz="2800" dirty="0" smtClean="0">
                <a:solidFill>
                  <a:srgbClr val="7030A0"/>
                </a:solidFill>
              </a:rPr>
              <a:t>Inability to bond  with others and to form </a:t>
            </a:r>
            <a:r>
              <a:rPr lang="en-US" sz="2800" dirty="0">
                <a:solidFill>
                  <a:srgbClr val="7030A0"/>
                </a:solidFill>
              </a:rPr>
              <a:t>positive </a:t>
            </a:r>
            <a:r>
              <a:rPr lang="en-US" sz="2800" dirty="0" smtClean="0">
                <a:solidFill>
                  <a:srgbClr val="7030A0"/>
                </a:solidFill>
              </a:rPr>
              <a:t>attachments </a:t>
            </a:r>
            <a:endParaRPr lang="en-US" sz="2800" dirty="0" smtClean="0">
              <a:solidFill>
                <a:srgbClr val="7030A0"/>
              </a:solidFill>
            </a:endParaRPr>
          </a:p>
          <a:p>
            <a:pPr marL="0" indent="0" algn="r" eaLnBrk="1" fontAlgn="auto" hangingPunct="1">
              <a:spcAft>
                <a:spcPts val="0"/>
              </a:spcAft>
              <a:buNone/>
              <a:defRPr/>
            </a:pPr>
            <a:r>
              <a:rPr lang="en-US" sz="1000" b="1" dirty="0" smtClean="0"/>
              <a:t>P</a:t>
            </a:r>
            <a:r>
              <a:rPr lang="en-US" sz="1000" b="1" dirty="0"/>
              <a:t>. </a:t>
            </a:r>
            <a:r>
              <a:rPr lang="en-US" sz="1000" b="1" dirty="0" smtClean="0"/>
              <a:t>15</a:t>
            </a:r>
            <a:endParaRPr lang="en-US" sz="1000" b="1" dirty="0"/>
          </a:p>
          <a:p>
            <a:pPr eaLnBrk="1" fontAlgn="auto" hangingPunct="1">
              <a:spcAft>
                <a:spcPts val="0"/>
              </a:spcAft>
              <a:buFont typeface="Arial" pitchFamily="34" charset="0"/>
              <a:buChar char="•"/>
              <a:defRPr/>
            </a:pPr>
            <a:endParaRPr lang="en-US" sz="2800" dirty="0">
              <a:solidFill>
                <a:srgbClr val="7030A0"/>
              </a:solidFill>
            </a:endParaRPr>
          </a:p>
          <a:p>
            <a:pPr marL="0" indent="0" algn="r" eaLnBrk="1" hangingPunct="1">
              <a:buNone/>
              <a:defRPr/>
            </a:pPr>
            <a:endParaRPr lang="en-US" sz="1000" b="1" dirty="0" smtClean="0"/>
          </a:p>
          <a:p>
            <a:pPr marL="0" indent="0" algn="r" eaLnBrk="1" hangingPunct="1">
              <a:buNone/>
              <a:defRPr/>
            </a:pPr>
            <a:endParaRPr lang="en-US" sz="1000" b="1" dirty="0"/>
          </a:p>
          <a:p>
            <a:pPr marL="0" indent="0" algn="r" eaLnBrk="1" hangingPunct="1">
              <a:buNone/>
              <a:defRPr/>
            </a:pPr>
            <a:endParaRPr lang="en-US" sz="1000" b="1" dirty="0" smtClean="0"/>
          </a:p>
          <a:p>
            <a:pPr marL="0" indent="0" eaLnBrk="1" hangingPunct="1">
              <a:buNone/>
              <a:defRPr/>
            </a:pPr>
            <a:endParaRPr lang="en-US" sz="2800" b="1" dirty="0">
              <a:solidFill>
                <a:srgbClr val="660066"/>
              </a:solidFill>
            </a:endParaRPr>
          </a:p>
          <a:p>
            <a:pPr eaLnBrk="1" hangingPunct="1">
              <a:defRPr/>
            </a:pPr>
            <a:endParaRPr lang="en-US" sz="2800" dirty="0">
              <a:solidFill>
                <a:srgbClr val="660066"/>
              </a:solidFill>
            </a:endParaRPr>
          </a:p>
          <a:p>
            <a:endParaRPr lang="en-US" sz="2800" dirty="0"/>
          </a:p>
        </p:txBody>
      </p:sp>
    </p:spTree>
    <p:extLst>
      <p:ext uri="{BB962C8B-B14F-4D97-AF65-F5344CB8AC3E}">
        <p14:creationId xmlns:p14="http://schemas.microsoft.com/office/powerpoint/2010/main" val="2902810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Bonding and Attachment</a:t>
            </a:r>
            <a:endParaRPr lang="en-US" dirty="0"/>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Char char=""/>
              <a:defRPr/>
            </a:pPr>
            <a:r>
              <a:rPr lang="en-US" sz="2400" dirty="0"/>
              <a:t>Bonding: an intense feeling of closeness between the mother and her baby; father and his child</a:t>
            </a:r>
            <a:r>
              <a:rPr lang="en-US" sz="2400" dirty="0" smtClean="0"/>
              <a:t>.</a:t>
            </a:r>
            <a:endParaRPr lang="en-US" sz="2400" dirty="0"/>
          </a:p>
          <a:p>
            <a:pPr marL="365760" indent="-256032" eaLnBrk="1" fontAlgn="auto" hangingPunct="1">
              <a:spcAft>
                <a:spcPts val="0"/>
              </a:spcAft>
              <a:buFont typeface="Wingdings 3"/>
              <a:buChar char=""/>
              <a:defRPr/>
            </a:pPr>
            <a:r>
              <a:rPr lang="en-US" sz="2400" dirty="0"/>
              <a:t>Bonding begins at conception and carries through birth and early childhood that leads to a healthy attachment.</a:t>
            </a:r>
          </a:p>
          <a:p>
            <a:pPr marL="365760" indent="-256032" eaLnBrk="1" fontAlgn="auto" hangingPunct="1">
              <a:spcAft>
                <a:spcPts val="0"/>
              </a:spcAft>
              <a:buFont typeface="Wingdings 3"/>
              <a:buChar char=""/>
              <a:defRPr/>
            </a:pPr>
            <a:r>
              <a:rPr lang="en-US" sz="2400" dirty="0">
                <a:solidFill>
                  <a:srgbClr val="002060"/>
                </a:solidFill>
              </a:rPr>
              <a:t>Mothers and babies often seek out each others eyes after birth</a:t>
            </a:r>
            <a:r>
              <a:rPr lang="en-US" sz="2400" dirty="0" smtClean="0">
                <a:solidFill>
                  <a:srgbClr val="002060"/>
                </a:solidFill>
              </a:rPr>
              <a:t>.</a:t>
            </a:r>
            <a:endParaRPr lang="en-US" sz="2400" dirty="0"/>
          </a:p>
          <a:p>
            <a:pPr marL="365760" indent="-256032" eaLnBrk="1" fontAlgn="auto" hangingPunct="1">
              <a:spcAft>
                <a:spcPts val="0"/>
              </a:spcAft>
              <a:buFont typeface="Wingdings 3"/>
              <a:buChar char=""/>
              <a:defRPr/>
            </a:pPr>
            <a:r>
              <a:rPr lang="en-US" sz="2400" dirty="0"/>
              <a:t>Perry (2008): Bonding is the process of forming an attachment that involves a set of </a:t>
            </a:r>
            <a:r>
              <a:rPr lang="en-US" sz="2400" dirty="0" smtClean="0"/>
              <a:t>behaviors:</a:t>
            </a:r>
            <a:r>
              <a:rPr lang="en-US" sz="2400" dirty="0"/>
              <a:t> </a:t>
            </a:r>
            <a:r>
              <a:rPr lang="en-US" sz="2400" dirty="0" smtClean="0"/>
              <a:t> holding</a:t>
            </a:r>
            <a:r>
              <a:rPr lang="en-US" sz="2400" dirty="0"/>
              <a:t>, rocking, feeding, gazing, kissing, laughing, time together, eye-contact, face-to-face interactions, physical proximity</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15</a:t>
            </a:r>
            <a:endParaRPr lang="en-US" sz="1000" b="1" dirty="0"/>
          </a:p>
          <a:p>
            <a:pPr marL="0" indent="0">
              <a:buNone/>
            </a:pPr>
            <a:endParaRPr lang="en-US" dirty="0"/>
          </a:p>
        </p:txBody>
      </p:sp>
    </p:spTree>
    <p:extLst>
      <p:ext uri="{BB962C8B-B14F-4D97-AF65-F5344CB8AC3E}">
        <p14:creationId xmlns:p14="http://schemas.microsoft.com/office/powerpoint/2010/main" val="1300582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Years for Bonding</a:t>
            </a:r>
          </a:p>
        </p:txBody>
      </p:sp>
      <p:sp>
        <p:nvSpPr>
          <p:cNvPr id="3" name="Content Placeholder 2"/>
          <p:cNvSpPr>
            <a:spLocks noGrp="1"/>
          </p:cNvSpPr>
          <p:nvPr>
            <p:ph idx="1"/>
          </p:nvPr>
        </p:nvSpPr>
        <p:spPr>
          <a:xfrm>
            <a:off x="457200" y="1600200"/>
            <a:ext cx="8229600" cy="4953000"/>
          </a:xfrm>
        </p:spPr>
        <p:txBody>
          <a:bodyPr/>
          <a:lstStyle/>
          <a:p>
            <a:pPr eaLnBrk="1" hangingPunct="1"/>
            <a:r>
              <a:rPr lang="en-US" sz="2000" dirty="0"/>
              <a:t>Bonding experiences lead to healthy attachments which lead to increased </a:t>
            </a:r>
            <a:r>
              <a:rPr lang="en-US" sz="2000" dirty="0" smtClean="0"/>
              <a:t>capabilities</a:t>
            </a:r>
          </a:p>
          <a:p>
            <a:pPr eaLnBrk="1" hangingPunct="1"/>
            <a:r>
              <a:rPr lang="en-US" sz="2000" dirty="0">
                <a:solidFill>
                  <a:srgbClr val="00B050"/>
                </a:solidFill>
              </a:rPr>
              <a:t>At birth, the baby’s brain is 25% - 30% of it’s adult size and only 20% to 30% functional. (nature)</a:t>
            </a:r>
          </a:p>
          <a:p>
            <a:pPr marL="109537" indent="0" eaLnBrk="1" fontAlgn="auto" hangingPunct="1">
              <a:spcAft>
                <a:spcPts val="0"/>
              </a:spcAft>
              <a:buFont typeface="Wingdings 3"/>
              <a:buNone/>
              <a:defRPr/>
            </a:pPr>
            <a:r>
              <a:rPr lang="en-US" sz="2000" dirty="0">
                <a:solidFill>
                  <a:srgbClr val="EB3D94"/>
                </a:solidFill>
              </a:rPr>
              <a:t>The baby’s brain is taking in experiences (nurture) through it’s senses (nature):</a:t>
            </a:r>
          </a:p>
          <a:p>
            <a:pPr marL="109537" indent="0" eaLnBrk="1" fontAlgn="auto" hangingPunct="1">
              <a:spcAft>
                <a:spcPts val="0"/>
              </a:spcAft>
              <a:buFont typeface="Wingdings 3"/>
              <a:buNone/>
              <a:defRPr/>
            </a:pPr>
            <a:r>
              <a:rPr lang="en-US" sz="2000" dirty="0">
                <a:solidFill>
                  <a:srgbClr val="EB3D94"/>
                </a:solidFill>
              </a:rPr>
              <a:t>        Sight, Hearing, Taste, Touch, Smell</a:t>
            </a:r>
          </a:p>
          <a:p>
            <a:pPr eaLnBrk="1" hangingPunct="1"/>
            <a:r>
              <a:rPr lang="en-US" sz="2000" dirty="0">
                <a:solidFill>
                  <a:srgbClr val="002060"/>
                </a:solidFill>
              </a:rPr>
              <a:t>Marshall Klaus (1998) described the newborn’s capacity moments after birth to crawl towards </a:t>
            </a:r>
            <a:r>
              <a:rPr lang="en-US" sz="2000" dirty="0" smtClean="0">
                <a:solidFill>
                  <a:srgbClr val="002060"/>
                </a:solidFill>
              </a:rPr>
              <a:t>it</a:t>
            </a:r>
            <a:r>
              <a:rPr lang="en-US" sz="2000" dirty="0">
                <a:solidFill>
                  <a:srgbClr val="002060"/>
                </a:solidFill>
              </a:rPr>
              <a:t>s</a:t>
            </a:r>
            <a:r>
              <a:rPr lang="en-US" sz="2000" dirty="0" smtClean="0">
                <a:solidFill>
                  <a:srgbClr val="002060"/>
                </a:solidFill>
              </a:rPr>
              <a:t> </a:t>
            </a:r>
            <a:r>
              <a:rPr lang="en-US" sz="2000" dirty="0">
                <a:solidFill>
                  <a:srgbClr val="002060"/>
                </a:solidFill>
              </a:rPr>
              <a:t>mother’s breast and find the nipple inching forward with its legs.</a:t>
            </a:r>
          </a:p>
          <a:p>
            <a:pPr eaLnBrk="1" hangingPunct="1"/>
            <a:r>
              <a:rPr lang="en-US" sz="2000" i="1" dirty="0" smtClean="0"/>
              <a:t>Under-developed</a:t>
            </a:r>
            <a:r>
              <a:rPr lang="en-US" sz="2000" dirty="0" smtClean="0"/>
              <a:t> cognitive neurological functioning prohibits understanding cause and effect.</a:t>
            </a:r>
            <a:endParaRPr lang="en-US" sz="1000" b="1" dirty="0" smtClean="0"/>
          </a:p>
          <a:p>
            <a:pPr marL="0" indent="0" algn="r">
              <a:buNone/>
            </a:pPr>
            <a:endParaRPr lang="en-US" sz="800" b="1" dirty="0"/>
          </a:p>
          <a:p>
            <a:pPr marL="0" indent="0" algn="r">
              <a:buNone/>
            </a:pPr>
            <a:endParaRPr lang="en-US" sz="800" b="1" dirty="0" smtClean="0"/>
          </a:p>
          <a:p>
            <a:pPr marL="0" indent="0" algn="r">
              <a:buNone/>
            </a:pPr>
            <a:endParaRPr lang="en-US" sz="800" b="1" dirty="0"/>
          </a:p>
          <a:p>
            <a:pPr marL="0" indent="0" algn="r">
              <a:buNone/>
            </a:pPr>
            <a:endParaRPr lang="en-US" sz="1000" b="1" dirty="0" smtClean="0"/>
          </a:p>
          <a:p>
            <a:pPr marL="0" indent="0" algn="r">
              <a:buNone/>
            </a:pPr>
            <a:r>
              <a:rPr lang="en-US" sz="1000" b="1" dirty="0" smtClean="0"/>
              <a:t>P</a:t>
            </a:r>
            <a:r>
              <a:rPr lang="en-US" sz="1000" b="1" dirty="0" smtClean="0"/>
              <a:t>. </a:t>
            </a:r>
            <a:r>
              <a:rPr lang="en-US" sz="1000" b="1" dirty="0" smtClean="0"/>
              <a:t>15-16</a:t>
            </a:r>
            <a:endParaRPr lang="en-US" sz="1000" b="1" dirty="0"/>
          </a:p>
        </p:txBody>
      </p:sp>
    </p:spTree>
    <p:extLst>
      <p:ext uri="{BB962C8B-B14F-4D97-AF65-F5344CB8AC3E}">
        <p14:creationId xmlns:p14="http://schemas.microsoft.com/office/powerpoint/2010/main" val="2295284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Bonding and Brain Development</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r>
              <a:rPr lang="en-US" dirty="0"/>
              <a:t>First year of life: </a:t>
            </a:r>
          </a:p>
          <a:p>
            <a:pPr marL="0" indent="0" eaLnBrk="1" hangingPunct="1">
              <a:buNone/>
            </a:pPr>
            <a:r>
              <a:rPr lang="en-US" dirty="0"/>
              <a:t>    *  the human brain develops to 90% of adult size  </a:t>
            </a:r>
          </a:p>
          <a:p>
            <a:pPr marL="0" indent="0" eaLnBrk="1" hangingPunct="1">
              <a:buNone/>
            </a:pPr>
            <a:r>
              <a:rPr lang="en-US" dirty="0"/>
              <a:t>    *  the majority of the systems and structures responsible for all future emotional, behavioral, social and physiological functioning will be put in place.</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16</a:t>
            </a:r>
            <a:endParaRPr lang="en-US" sz="1000" b="1" dirty="0"/>
          </a:p>
          <a:p>
            <a:pPr marL="0" indent="0">
              <a:buNone/>
            </a:pPr>
            <a:endParaRPr lang="en-US" dirty="0"/>
          </a:p>
        </p:txBody>
      </p:sp>
    </p:spTree>
    <p:extLst>
      <p:ext uri="{BB962C8B-B14F-4D97-AF65-F5344CB8AC3E}">
        <p14:creationId xmlns:p14="http://schemas.microsoft.com/office/powerpoint/2010/main" val="1576937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on Attachment</a:t>
            </a:r>
            <a:endParaRPr lang="en-US" dirty="0"/>
          </a:p>
        </p:txBody>
      </p:sp>
      <p:sp>
        <p:nvSpPr>
          <p:cNvPr id="3" name="Content Placeholder 2"/>
          <p:cNvSpPr>
            <a:spLocks noGrp="1"/>
          </p:cNvSpPr>
          <p:nvPr>
            <p:ph idx="1"/>
          </p:nvPr>
        </p:nvSpPr>
        <p:spPr>
          <a:xfrm>
            <a:off x="457200" y="1600200"/>
            <a:ext cx="8229600" cy="4800600"/>
          </a:xfrm>
        </p:spPr>
        <p:txBody>
          <a:bodyPr/>
          <a:lstStyle/>
          <a:p>
            <a:pPr marL="365760" indent="-256032" eaLnBrk="1" fontAlgn="auto" hangingPunct="1">
              <a:spcAft>
                <a:spcPts val="0"/>
              </a:spcAft>
              <a:buFont typeface="Wingdings 3"/>
              <a:buChar char=""/>
              <a:defRPr/>
            </a:pPr>
            <a:r>
              <a:rPr lang="en-US" dirty="0">
                <a:solidFill>
                  <a:srgbClr val="00B050"/>
                </a:solidFill>
              </a:rPr>
              <a:t>John Bowlby (1965) and Mary Ainsworth (1978) found that in the first year, infants adopt one of three ways of relating:</a:t>
            </a:r>
          </a:p>
          <a:p>
            <a:pPr marL="859473" lvl="2" indent="-256032" eaLnBrk="1" fontAlgn="auto" hangingPunct="1">
              <a:spcAft>
                <a:spcPts val="0"/>
              </a:spcAft>
              <a:buFont typeface="Wingdings 3"/>
              <a:buChar char=""/>
              <a:defRPr/>
            </a:pPr>
            <a:r>
              <a:rPr lang="en-US" b="1" i="1" dirty="0" smtClean="0">
                <a:solidFill>
                  <a:schemeClr val="accent4">
                    <a:lumMod val="75000"/>
                  </a:schemeClr>
                </a:solidFill>
              </a:rPr>
              <a:t>Secure</a:t>
            </a:r>
            <a:r>
              <a:rPr lang="en-US" b="1" i="1" dirty="0">
                <a:solidFill>
                  <a:schemeClr val="accent4">
                    <a:lumMod val="75000"/>
                  </a:schemeClr>
                </a:solidFill>
              </a:rPr>
              <a:t>: </a:t>
            </a:r>
            <a:r>
              <a:rPr lang="en-US" dirty="0">
                <a:solidFill>
                  <a:schemeClr val="accent4">
                    <a:lumMod val="75000"/>
                  </a:schemeClr>
                </a:solidFill>
              </a:rPr>
              <a:t>sees mother as supportive and feels free to explore the world;</a:t>
            </a:r>
          </a:p>
          <a:p>
            <a:pPr marL="859473" lvl="2" indent="-256032" eaLnBrk="1" fontAlgn="auto" hangingPunct="1">
              <a:spcAft>
                <a:spcPts val="0"/>
              </a:spcAft>
              <a:buFont typeface="Wingdings 3"/>
              <a:buChar char=""/>
              <a:defRPr/>
            </a:pPr>
            <a:r>
              <a:rPr lang="en-US" b="1" i="1" dirty="0">
                <a:solidFill>
                  <a:srgbClr val="0070C0"/>
                </a:solidFill>
              </a:rPr>
              <a:t>Anxious: </a:t>
            </a:r>
            <a:r>
              <a:rPr lang="en-US" dirty="0">
                <a:solidFill>
                  <a:srgbClr val="0070C0"/>
                </a:solidFill>
              </a:rPr>
              <a:t>views mother as an unpredictable caregiver and commits her life to earning mother’s love.</a:t>
            </a:r>
          </a:p>
          <a:p>
            <a:pPr marL="859473" lvl="2" indent="-256032" eaLnBrk="1" fontAlgn="auto" hangingPunct="1">
              <a:spcAft>
                <a:spcPts val="0"/>
              </a:spcAft>
              <a:buFont typeface="Wingdings 3"/>
              <a:buChar char=""/>
              <a:defRPr/>
            </a:pPr>
            <a:r>
              <a:rPr lang="en-US" b="1" i="1" dirty="0">
                <a:solidFill>
                  <a:srgbClr val="7030A0"/>
                </a:solidFill>
              </a:rPr>
              <a:t>Avoidant: </a:t>
            </a:r>
            <a:r>
              <a:rPr lang="en-US" dirty="0">
                <a:solidFill>
                  <a:srgbClr val="7030A0"/>
                </a:solidFill>
              </a:rPr>
              <a:t>sees mother as rejecting and consequently discounts his or her own needs</a:t>
            </a:r>
            <a:r>
              <a:rPr lang="en-US" dirty="0"/>
              <a:t>.</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smtClean="0"/>
              <a:t>. </a:t>
            </a:r>
            <a:r>
              <a:rPr lang="en-US" sz="1000" b="1" dirty="0" smtClean="0"/>
              <a:t>16</a:t>
            </a:r>
            <a:endParaRPr lang="en-US" sz="1000" b="1" dirty="0"/>
          </a:p>
        </p:txBody>
      </p:sp>
    </p:spTree>
    <p:extLst>
      <p:ext uri="{BB962C8B-B14F-4D97-AF65-F5344CB8AC3E}">
        <p14:creationId xmlns:p14="http://schemas.microsoft.com/office/powerpoint/2010/main" val="402312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Strong Belief in Physical Punishment    </a:t>
            </a:r>
            <a:br>
              <a:rPr lang="en-US" sz="3600" dirty="0">
                <a:solidFill>
                  <a:srgbClr val="FF0000"/>
                </a:solidFill>
              </a:rPr>
            </a:br>
            <a:r>
              <a:rPr lang="en-US" sz="3600" dirty="0">
                <a:solidFill>
                  <a:srgbClr val="FF0000"/>
                </a:solidFill>
              </a:rPr>
              <a:t>Construct C of the AAPI </a:t>
            </a:r>
            <a:endParaRPr lang="en-US" sz="3600" dirty="0"/>
          </a:p>
        </p:txBody>
      </p:sp>
      <p:sp>
        <p:nvSpPr>
          <p:cNvPr id="3" name="Content Placeholder 2"/>
          <p:cNvSpPr>
            <a:spLocks noGrp="1"/>
          </p:cNvSpPr>
          <p:nvPr>
            <p:ph idx="1"/>
          </p:nvPr>
        </p:nvSpPr>
        <p:spPr>
          <a:xfrm>
            <a:off x="457200" y="1600200"/>
            <a:ext cx="8229600" cy="4953000"/>
          </a:xfrm>
        </p:spPr>
        <p:txBody>
          <a:bodyPr/>
          <a:lstStyle/>
          <a:p>
            <a:pPr eaLnBrk="1" hangingPunct="1">
              <a:buFont typeface="Wingdings 3" pitchFamily="18" charset="2"/>
              <a:buNone/>
            </a:pPr>
            <a:r>
              <a:rPr lang="en-US" sz="1800" dirty="0">
                <a:solidFill>
                  <a:srgbClr val="7030A0"/>
                </a:solidFill>
              </a:rPr>
              <a:t>Process: </a:t>
            </a:r>
          </a:p>
          <a:p>
            <a:pPr eaLnBrk="1" hangingPunct="1">
              <a:buFont typeface="Wingdings 3" pitchFamily="18" charset="2"/>
              <a:buNone/>
            </a:pPr>
            <a:r>
              <a:rPr lang="en-US" dirty="0">
                <a:solidFill>
                  <a:srgbClr val="7030A0"/>
                </a:solidFill>
              </a:rPr>
              <a:t>Physical punishment is generally the preferred</a:t>
            </a:r>
          </a:p>
          <a:p>
            <a:pPr eaLnBrk="1" hangingPunct="1">
              <a:buFont typeface="Wingdings 3" pitchFamily="18" charset="2"/>
              <a:buNone/>
            </a:pPr>
            <a:r>
              <a:rPr lang="en-US" dirty="0">
                <a:solidFill>
                  <a:srgbClr val="7030A0"/>
                </a:solidFill>
              </a:rPr>
              <a:t>means of discipline used by abusive parents</a:t>
            </a:r>
            <a:r>
              <a:rPr lang="en-US" dirty="0" smtClean="0">
                <a:solidFill>
                  <a:srgbClr val="7030A0"/>
                </a:solidFill>
              </a:rPr>
              <a:t>.</a:t>
            </a:r>
          </a:p>
          <a:p>
            <a:pPr eaLnBrk="1" hangingPunct="1"/>
            <a:r>
              <a:rPr lang="en-US" dirty="0" smtClean="0">
                <a:solidFill>
                  <a:srgbClr val="7030A0"/>
                </a:solidFill>
              </a:rPr>
              <a:t>Spanking</a:t>
            </a:r>
            <a:r>
              <a:rPr lang="en-US" dirty="0">
                <a:solidFill>
                  <a:srgbClr val="7030A0"/>
                </a:solidFill>
              </a:rPr>
              <a:t>, hitting, whooping, beating, popping </a:t>
            </a:r>
            <a:r>
              <a:rPr lang="en-US" dirty="0" smtClean="0">
                <a:solidFill>
                  <a:srgbClr val="7030A0"/>
                </a:solidFill>
              </a:rPr>
              <a:t>are all </a:t>
            </a:r>
            <a:r>
              <a:rPr lang="en-US" dirty="0">
                <a:solidFill>
                  <a:srgbClr val="7030A0"/>
                </a:solidFill>
              </a:rPr>
              <a:t>variations of the same theme: physical </a:t>
            </a:r>
            <a:r>
              <a:rPr lang="en-US" dirty="0" smtClean="0">
                <a:solidFill>
                  <a:srgbClr val="7030A0"/>
                </a:solidFill>
              </a:rPr>
              <a:t>pain</a:t>
            </a:r>
            <a:r>
              <a:rPr lang="en-US" dirty="0">
                <a:solidFill>
                  <a:srgbClr val="7030A0"/>
                </a:solidFill>
              </a:rPr>
              <a:t> </a:t>
            </a:r>
            <a:r>
              <a:rPr lang="en-US" dirty="0" smtClean="0">
                <a:solidFill>
                  <a:srgbClr val="7030A0"/>
                </a:solidFill>
              </a:rPr>
              <a:t>caused by hitting.</a:t>
            </a:r>
          </a:p>
          <a:p>
            <a:pPr eaLnBrk="1" hangingPunct="1"/>
            <a:r>
              <a:rPr lang="en-US" dirty="0" smtClean="0">
                <a:solidFill>
                  <a:srgbClr val="7030A0"/>
                </a:solidFill>
              </a:rPr>
              <a:t>Corporal punishment has been documented  as a practice during  the ancient times when infanticide was allowed.</a:t>
            </a:r>
          </a:p>
          <a:p>
            <a:pPr marL="0" indent="0" algn="r" eaLnBrk="1" hangingPunct="1">
              <a:buNone/>
            </a:pPr>
            <a:r>
              <a:rPr lang="en-US" sz="1000" b="1" dirty="0" smtClean="0"/>
              <a:t>P</a:t>
            </a:r>
            <a:r>
              <a:rPr lang="en-US" sz="1000" b="1" dirty="0" smtClean="0"/>
              <a:t>. </a:t>
            </a:r>
            <a:r>
              <a:rPr lang="en-US" sz="1000" b="1" dirty="0" smtClean="0"/>
              <a:t>16</a:t>
            </a:r>
            <a:endParaRPr lang="en-US" sz="1000" b="1" dirty="0" smtClean="0"/>
          </a:p>
          <a:p>
            <a:pPr eaLnBrk="1" hangingPunct="1">
              <a:buFont typeface="Wingdings 3" pitchFamily="18" charset="2"/>
              <a:buNone/>
            </a:pPr>
            <a:endParaRPr lang="en-US" dirty="0">
              <a:solidFill>
                <a:srgbClr val="7030A0"/>
              </a:solidFill>
            </a:endParaRPr>
          </a:p>
          <a:p>
            <a:endParaRPr lang="en-US" dirty="0"/>
          </a:p>
        </p:txBody>
      </p:sp>
    </p:spTree>
    <p:extLst>
      <p:ext uri="{BB962C8B-B14F-4D97-AF65-F5344CB8AC3E}">
        <p14:creationId xmlns:p14="http://schemas.microsoft.com/office/powerpoint/2010/main" val="2921730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Why Parents Hit their Children</a:t>
            </a:r>
            <a:endParaRPr lang="en-US" dirty="0"/>
          </a:p>
        </p:txBody>
      </p:sp>
      <p:sp>
        <p:nvSpPr>
          <p:cNvPr id="3" name="Content Placeholder 2"/>
          <p:cNvSpPr>
            <a:spLocks noGrp="1"/>
          </p:cNvSpPr>
          <p:nvPr>
            <p:ph idx="1"/>
          </p:nvPr>
        </p:nvSpPr>
        <p:spPr>
          <a:xfrm>
            <a:off x="457200" y="1600200"/>
            <a:ext cx="8229600" cy="4953000"/>
          </a:xfrm>
        </p:spPr>
        <p:txBody>
          <a:bodyPr/>
          <a:lstStyle/>
          <a:p>
            <a:pPr marL="457200" indent="-457200" eaLnBrk="1" hangingPunct="1">
              <a:lnSpc>
                <a:spcPct val="90000"/>
              </a:lnSpc>
              <a:buFont typeface="Wingdings" pitchFamily="2" charset="2"/>
              <a:buNone/>
              <a:defRPr/>
            </a:pPr>
            <a:r>
              <a:rPr lang="en-US" sz="2800" dirty="0"/>
              <a:t>Process:</a:t>
            </a:r>
          </a:p>
          <a:p>
            <a:pPr marL="457200" indent="-457200" eaLnBrk="1" hangingPunct="1">
              <a:lnSpc>
                <a:spcPct val="90000"/>
              </a:lnSpc>
              <a:defRPr/>
            </a:pPr>
            <a:r>
              <a:rPr lang="en-US" sz="2800" dirty="0"/>
              <a:t>Parents hit children to</a:t>
            </a:r>
            <a:r>
              <a:rPr lang="en-US" sz="2800" b="1" dirty="0"/>
              <a:t> </a:t>
            </a:r>
            <a:r>
              <a:rPr lang="en-US" sz="2800" b="1" dirty="0">
                <a:solidFill>
                  <a:srgbClr val="002060"/>
                </a:solidFill>
              </a:rPr>
              <a:t>teach them right from wrong.</a:t>
            </a:r>
            <a:r>
              <a:rPr lang="en-US" sz="2800" dirty="0">
                <a:solidFill>
                  <a:srgbClr val="002060"/>
                </a:solidFill>
              </a:rPr>
              <a:t> </a:t>
            </a:r>
          </a:p>
          <a:p>
            <a:pPr marL="457200" indent="-457200" eaLnBrk="1" hangingPunct="1">
              <a:lnSpc>
                <a:spcPct val="90000"/>
              </a:lnSpc>
              <a:defRPr/>
            </a:pPr>
            <a:r>
              <a:rPr lang="en-US" sz="2800" dirty="0"/>
              <a:t>Parents hit children as a</a:t>
            </a:r>
            <a:r>
              <a:rPr lang="en-US" sz="2800" b="1" dirty="0"/>
              <a:t> </a:t>
            </a:r>
            <a:r>
              <a:rPr lang="en-US" sz="2800" b="1" dirty="0">
                <a:solidFill>
                  <a:srgbClr val="002060"/>
                </a:solidFill>
              </a:rPr>
              <a:t>form of punishment.</a:t>
            </a:r>
            <a:endParaRPr lang="en-US" sz="2800" dirty="0"/>
          </a:p>
          <a:p>
            <a:pPr marL="457200" indent="-457200" eaLnBrk="1" hangingPunct="1">
              <a:lnSpc>
                <a:spcPct val="90000"/>
              </a:lnSpc>
              <a:defRPr/>
            </a:pPr>
            <a:r>
              <a:rPr lang="en-US" sz="2800" dirty="0"/>
              <a:t>Parents hit children</a:t>
            </a:r>
            <a:r>
              <a:rPr lang="en-US" sz="2800" b="1" dirty="0"/>
              <a:t> </a:t>
            </a:r>
            <a:r>
              <a:rPr lang="en-US" sz="2800" b="1" dirty="0">
                <a:solidFill>
                  <a:srgbClr val="002060"/>
                </a:solidFill>
              </a:rPr>
              <a:t>based on religious writings.</a:t>
            </a:r>
            <a:r>
              <a:rPr lang="en-US" sz="2800" dirty="0">
                <a:solidFill>
                  <a:srgbClr val="002060"/>
                </a:solidFill>
              </a:rPr>
              <a:t> </a:t>
            </a:r>
            <a:endParaRPr lang="en-US" sz="2800" dirty="0"/>
          </a:p>
          <a:p>
            <a:pPr marL="457200" indent="-457200" eaLnBrk="1" hangingPunct="1">
              <a:lnSpc>
                <a:spcPct val="90000"/>
              </a:lnSpc>
              <a:defRPr/>
            </a:pPr>
            <a:r>
              <a:rPr lang="en-US" sz="2800" dirty="0"/>
              <a:t>Parents hit children as an</a:t>
            </a:r>
            <a:r>
              <a:rPr lang="en-US" sz="2800" b="1" dirty="0"/>
              <a:t> </a:t>
            </a:r>
            <a:r>
              <a:rPr lang="en-US" sz="2800" b="1" dirty="0">
                <a:solidFill>
                  <a:srgbClr val="002060"/>
                </a:solidFill>
              </a:rPr>
              <a:t>“act of love.”</a:t>
            </a:r>
            <a:r>
              <a:rPr lang="en-US" sz="2800" dirty="0">
                <a:solidFill>
                  <a:srgbClr val="002060"/>
                </a:solidFill>
              </a:rPr>
              <a:t> </a:t>
            </a:r>
            <a:endParaRPr lang="en-US" sz="2800" dirty="0"/>
          </a:p>
          <a:p>
            <a:pPr marL="457200" indent="-457200" eaLnBrk="1" hangingPunct="1">
              <a:lnSpc>
                <a:spcPct val="90000"/>
              </a:lnSpc>
              <a:defRPr/>
            </a:pPr>
            <a:r>
              <a:rPr lang="en-US" sz="2800" dirty="0"/>
              <a:t>Parents hit children because</a:t>
            </a:r>
            <a:r>
              <a:rPr lang="en-US" sz="2800" b="1" dirty="0"/>
              <a:t> </a:t>
            </a:r>
            <a:r>
              <a:rPr lang="en-US" sz="2800" b="1" dirty="0">
                <a:solidFill>
                  <a:srgbClr val="002060"/>
                </a:solidFill>
              </a:rPr>
              <a:t>it’s a cultural practice.</a:t>
            </a:r>
            <a:r>
              <a:rPr lang="en-US" sz="2800" dirty="0">
                <a:solidFill>
                  <a:srgbClr val="002060"/>
                </a:solidFill>
              </a:rPr>
              <a:t> </a:t>
            </a:r>
          </a:p>
          <a:p>
            <a:pPr marL="457200" indent="-457200" eaLnBrk="1" hangingPunct="1">
              <a:lnSpc>
                <a:spcPct val="90000"/>
              </a:lnSpc>
              <a:defRPr/>
            </a:pPr>
            <a:r>
              <a:rPr lang="en-US" sz="2800" dirty="0"/>
              <a:t>Parents hit children</a:t>
            </a:r>
            <a:r>
              <a:rPr lang="en-US" sz="2800" b="1" dirty="0"/>
              <a:t> </a:t>
            </a:r>
            <a:r>
              <a:rPr lang="en-US" sz="2800" b="1" dirty="0">
                <a:solidFill>
                  <a:srgbClr val="002060"/>
                </a:solidFill>
              </a:rPr>
              <a:t>to prepare them for the real world.</a:t>
            </a:r>
            <a:endParaRPr lang="en-US" sz="2800" dirty="0">
              <a:solidFill>
                <a:srgbClr val="002060"/>
              </a:solidFill>
            </a:endParaRPr>
          </a:p>
          <a:p>
            <a:pPr marL="0" indent="0">
              <a:buNone/>
            </a:pPr>
            <a:endParaRPr lang="en-US" dirty="0"/>
          </a:p>
          <a:p>
            <a:pPr marL="0" indent="0" algn="r">
              <a:buNone/>
            </a:pPr>
            <a:endParaRPr lang="en-US" sz="1000" b="1" dirty="0" smtClean="0"/>
          </a:p>
          <a:p>
            <a:pPr marL="0" indent="0" algn="r">
              <a:buNone/>
            </a:pPr>
            <a:r>
              <a:rPr lang="en-US" sz="1000" b="1" dirty="0" smtClean="0"/>
              <a:t>P. </a:t>
            </a:r>
            <a:r>
              <a:rPr lang="en-US" sz="1000" b="1" dirty="0" smtClean="0"/>
              <a:t>16</a:t>
            </a:r>
            <a:endParaRPr lang="en-US" sz="1000" b="1" dirty="0"/>
          </a:p>
        </p:txBody>
      </p:sp>
    </p:spTree>
    <p:extLst>
      <p:ext uri="{BB962C8B-B14F-4D97-AF65-F5344CB8AC3E}">
        <p14:creationId xmlns:p14="http://schemas.microsoft.com/office/powerpoint/2010/main" val="2624727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1295400"/>
          </a:xfrm>
        </p:spPr>
        <p:txBody>
          <a:bodyPr/>
          <a:lstStyle/>
          <a:p>
            <a:r>
              <a:rPr lang="en-US" sz="3600" dirty="0" smtClean="0">
                <a:solidFill>
                  <a:schemeClr val="accent6">
                    <a:lumMod val="75000"/>
                  </a:schemeClr>
                </a:solidFill>
              </a:rPr>
              <a:t/>
            </a:r>
            <a:br>
              <a:rPr lang="en-US" sz="3600" dirty="0" smtClean="0">
                <a:solidFill>
                  <a:schemeClr val="accent6">
                    <a:lumMod val="75000"/>
                  </a:schemeClr>
                </a:solidFill>
              </a:rPr>
            </a:br>
            <a:r>
              <a:rPr lang="en-US" sz="3600" dirty="0" smtClean="0">
                <a:solidFill>
                  <a:srgbClr val="008000"/>
                </a:solidFill>
              </a:rPr>
              <a:t>Common Effects </a:t>
            </a:r>
            <a:r>
              <a:rPr lang="en-US" sz="3600" dirty="0">
                <a:solidFill>
                  <a:srgbClr val="008000"/>
                </a:solidFill>
              </a:rPr>
              <a:t>of using </a:t>
            </a:r>
            <a:r>
              <a:rPr lang="en-US" sz="3600" dirty="0" smtClean="0">
                <a:solidFill>
                  <a:srgbClr val="008000"/>
                </a:solidFill>
              </a:rPr>
              <a:t>Physical Punishment </a:t>
            </a:r>
            <a:r>
              <a:rPr lang="en-US" sz="3600" dirty="0">
                <a:solidFill>
                  <a:srgbClr val="008000"/>
                </a:solidFill>
              </a:rPr>
              <a:t>on </a:t>
            </a:r>
            <a:r>
              <a:rPr lang="en-US" sz="3600" dirty="0" smtClean="0">
                <a:solidFill>
                  <a:srgbClr val="008000"/>
                </a:solidFill>
              </a:rPr>
              <a:t>Children</a:t>
            </a:r>
            <a:r>
              <a:rPr lang="en-US" sz="3600" dirty="0">
                <a:solidFill>
                  <a:srgbClr val="008000"/>
                </a:solidFill>
              </a:rPr>
              <a:t>:</a:t>
            </a:r>
            <a:r>
              <a:rPr lang="en-US" dirty="0">
                <a:solidFill>
                  <a:schemeClr val="accent6">
                    <a:lumMod val="75000"/>
                  </a:schemeClr>
                </a:solidFill>
              </a:rPr>
              <a:t/>
            </a:r>
            <a:br>
              <a:rPr lang="en-US" dirty="0">
                <a:solidFill>
                  <a:schemeClr val="accent6">
                    <a:lumMod val="75000"/>
                  </a:schemeClr>
                </a:solidFill>
              </a:rPr>
            </a:br>
            <a:r>
              <a:rPr lang="en-US" dirty="0" smtClean="0">
                <a:solidFill>
                  <a:srgbClr val="FF0000"/>
                </a:solidFill>
              </a:rPr>
              <a:t> </a:t>
            </a:r>
            <a:endParaRPr lang="en-US" dirty="0"/>
          </a:p>
        </p:txBody>
      </p:sp>
      <p:sp>
        <p:nvSpPr>
          <p:cNvPr id="3" name="Content Placeholder 2"/>
          <p:cNvSpPr>
            <a:spLocks noGrp="1"/>
          </p:cNvSpPr>
          <p:nvPr>
            <p:ph idx="1"/>
          </p:nvPr>
        </p:nvSpPr>
        <p:spPr>
          <a:xfrm>
            <a:off x="457200" y="1600200"/>
            <a:ext cx="8229600" cy="4953000"/>
          </a:xfrm>
        </p:spPr>
        <p:txBody>
          <a:bodyPr/>
          <a:lstStyle/>
          <a:p>
            <a:pPr marL="624078" indent="-514350" eaLnBrk="1" fontAlgn="auto" hangingPunct="1">
              <a:spcAft>
                <a:spcPts val="0"/>
              </a:spcAft>
              <a:buFont typeface="+mj-lt"/>
              <a:buAutoNum type="arabicPeriod"/>
              <a:defRPr/>
            </a:pPr>
            <a:r>
              <a:rPr lang="en-US" sz="2800" dirty="0" smtClean="0">
                <a:solidFill>
                  <a:schemeClr val="accent6">
                    <a:lumMod val="75000"/>
                  </a:schemeClr>
                </a:solidFill>
              </a:rPr>
              <a:t>Children </a:t>
            </a:r>
            <a:r>
              <a:rPr lang="en-US" sz="2800" dirty="0">
                <a:solidFill>
                  <a:schemeClr val="accent6">
                    <a:lumMod val="75000"/>
                  </a:schemeClr>
                </a:solidFill>
              </a:rPr>
              <a:t>identify with </a:t>
            </a:r>
            <a:r>
              <a:rPr lang="en-US" sz="2800" dirty="0" smtClean="0">
                <a:solidFill>
                  <a:schemeClr val="accent6">
                    <a:lumMod val="75000"/>
                  </a:schemeClr>
                </a:solidFill>
              </a:rPr>
              <a:t>the act of spanking as an act caring.</a:t>
            </a:r>
          </a:p>
          <a:p>
            <a:pPr marL="624078" indent="-514350" eaLnBrk="1" fontAlgn="auto" hangingPunct="1">
              <a:spcAft>
                <a:spcPts val="0"/>
              </a:spcAft>
              <a:buFont typeface="+mj-lt"/>
              <a:buAutoNum type="arabicPeriod"/>
              <a:defRPr/>
            </a:pPr>
            <a:r>
              <a:rPr lang="en-US" sz="2800" dirty="0" smtClean="0">
                <a:solidFill>
                  <a:schemeClr val="accent6">
                    <a:lumMod val="75000"/>
                  </a:schemeClr>
                </a:solidFill>
              </a:rPr>
              <a:t>Children hold repressed anger towards the one doing the hitting.</a:t>
            </a:r>
            <a:endParaRPr lang="en-US" sz="2800" dirty="0">
              <a:solidFill>
                <a:schemeClr val="accent6">
                  <a:lumMod val="75000"/>
                </a:schemeClr>
              </a:solidFill>
            </a:endParaRPr>
          </a:p>
          <a:p>
            <a:pPr marL="624078" indent="-514350" eaLnBrk="1" fontAlgn="auto" hangingPunct="1">
              <a:spcAft>
                <a:spcPts val="0"/>
              </a:spcAft>
              <a:buFont typeface="+mj-lt"/>
              <a:buAutoNum type="arabicPeriod"/>
              <a:defRPr/>
            </a:pPr>
            <a:r>
              <a:rPr lang="en-US" sz="2800" dirty="0">
                <a:solidFill>
                  <a:schemeClr val="accent6">
                    <a:lumMod val="75000"/>
                  </a:schemeClr>
                </a:solidFill>
              </a:rPr>
              <a:t>Children </a:t>
            </a:r>
            <a:r>
              <a:rPr lang="en-US" sz="2800" dirty="0" smtClean="0">
                <a:solidFill>
                  <a:schemeClr val="accent6">
                    <a:lumMod val="75000"/>
                  </a:schemeClr>
                </a:solidFill>
              </a:rPr>
              <a:t>develop </a:t>
            </a:r>
            <a:r>
              <a:rPr lang="en-US" sz="2800" dirty="0">
                <a:solidFill>
                  <a:schemeClr val="accent6">
                    <a:lumMod val="75000"/>
                  </a:schemeClr>
                </a:solidFill>
              </a:rPr>
              <a:t>anxious and angry </a:t>
            </a:r>
            <a:r>
              <a:rPr lang="en-US" sz="2800" dirty="0" smtClean="0">
                <a:solidFill>
                  <a:schemeClr val="accent6">
                    <a:lumMod val="75000"/>
                  </a:schemeClr>
                </a:solidFill>
              </a:rPr>
              <a:t>attachments.</a:t>
            </a:r>
            <a:endParaRPr lang="en-US" sz="2800" dirty="0">
              <a:solidFill>
                <a:schemeClr val="accent6">
                  <a:lumMod val="75000"/>
                </a:schemeClr>
              </a:solidFill>
            </a:endParaRPr>
          </a:p>
          <a:p>
            <a:pPr marL="624078" indent="-514350" eaLnBrk="1" fontAlgn="auto" hangingPunct="1">
              <a:spcAft>
                <a:spcPts val="0"/>
              </a:spcAft>
              <a:buFont typeface="+mj-lt"/>
              <a:buAutoNum type="arabicPeriod"/>
              <a:defRPr/>
            </a:pPr>
            <a:r>
              <a:rPr lang="en-US" sz="2800" dirty="0">
                <a:solidFill>
                  <a:schemeClr val="accent6">
                    <a:lumMod val="75000"/>
                  </a:schemeClr>
                </a:solidFill>
              </a:rPr>
              <a:t>Children use violence as a way of solving problems and replicate the CP as parent.</a:t>
            </a:r>
          </a:p>
          <a:p>
            <a:pPr marL="624078" indent="-514350" eaLnBrk="1" fontAlgn="auto" hangingPunct="1">
              <a:spcAft>
                <a:spcPts val="0"/>
              </a:spcAft>
              <a:buFont typeface="+mj-lt"/>
              <a:buAutoNum type="arabicPeriod"/>
              <a:defRPr/>
            </a:pPr>
            <a:r>
              <a:rPr lang="en-US" sz="2800" dirty="0">
                <a:solidFill>
                  <a:schemeClr val="accent6">
                    <a:lumMod val="75000"/>
                  </a:schemeClr>
                </a:solidFill>
              </a:rPr>
              <a:t>Children learn CP is </a:t>
            </a:r>
            <a:r>
              <a:rPr lang="en-US" sz="2800" dirty="0" smtClean="0">
                <a:solidFill>
                  <a:schemeClr val="accent6">
                    <a:lumMod val="75000"/>
                  </a:schemeClr>
                </a:solidFill>
              </a:rPr>
              <a:t>normative</a:t>
            </a:r>
            <a:r>
              <a:rPr lang="en-US" sz="2800" dirty="0">
                <a:solidFill>
                  <a:schemeClr val="accent6">
                    <a:lumMod val="75000"/>
                  </a:schemeClr>
                </a:solidFill>
              </a:rPr>
              <a:t> </a:t>
            </a:r>
            <a:r>
              <a:rPr lang="en-US" sz="2800" dirty="0" smtClean="0">
                <a:solidFill>
                  <a:schemeClr val="accent6">
                    <a:lumMod val="75000"/>
                  </a:schemeClr>
                </a:solidFill>
              </a:rPr>
              <a:t>and pass the act on to another generation.</a:t>
            </a:r>
            <a:endParaRPr lang="en-US" sz="2800" dirty="0">
              <a:solidFill>
                <a:schemeClr val="accent6">
                  <a:lumMod val="75000"/>
                </a:schemeClr>
              </a:solidFill>
            </a:endParaRPr>
          </a:p>
          <a:p>
            <a:pPr marL="0" indent="0">
              <a:buNone/>
            </a:pPr>
            <a:endParaRPr lang="en-US" sz="2800" dirty="0" smtClean="0"/>
          </a:p>
          <a:p>
            <a:pPr marL="0" indent="0" algn="r">
              <a:buNone/>
            </a:pPr>
            <a:r>
              <a:rPr lang="en-US" sz="1000" b="1" dirty="0"/>
              <a:t>P. </a:t>
            </a:r>
            <a:r>
              <a:rPr lang="en-US" sz="1000" b="1" dirty="0" smtClean="0"/>
              <a:t>16</a:t>
            </a:r>
            <a:endParaRPr lang="en-US" sz="1000" b="1" dirty="0"/>
          </a:p>
          <a:p>
            <a:pPr marL="0" indent="0">
              <a:buNone/>
            </a:pPr>
            <a:endParaRPr lang="en-US" sz="2800" dirty="0"/>
          </a:p>
        </p:txBody>
      </p:sp>
    </p:spTree>
    <p:extLst>
      <p:ext uri="{BB962C8B-B14F-4D97-AF65-F5344CB8AC3E}">
        <p14:creationId xmlns:p14="http://schemas.microsoft.com/office/powerpoint/2010/main" val="10246235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Research </a:t>
            </a:r>
            <a:r>
              <a:rPr lang="en-US" dirty="0" smtClean="0">
                <a:solidFill>
                  <a:srgbClr val="FF0000"/>
                </a:solidFill>
              </a:rPr>
              <a:t>Related </a:t>
            </a:r>
            <a:r>
              <a:rPr lang="en-US" dirty="0">
                <a:solidFill>
                  <a:srgbClr val="FF0000"/>
                </a:solidFill>
              </a:rPr>
              <a:t>to Physical Punishment</a:t>
            </a:r>
            <a:endParaRPr lang="en-US" dirty="0"/>
          </a:p>
        </p:txBody>
      </p:sp>
      <p:sp>
        <p:nvSpPr>
          <p:cNvPr id="3" name="Content Placeholder 2"/>
          <p:cNvSpPr>
            <a:spLocks noGrp="1"/>
          </p:cNvSpPr>
          <p:nvPr>
            <p:ph idx="1"/>
          </p:nvPr>
        </p:nvSpPr>
        <p:spPr>
          <a:xfrm>
            <a:off x="457200" y="1600200"/>
            <a:ext cx="8229600" cy="4953000"/>
          </a:xfrm>
        </p:spPr>
        <p:txBody>
          <a:bodyPr/>
          <a:lstStyle/>
          <a:p>
            <a:pPr marL="624078" indent="-514350" eaLnBrk="1" fontAlgn="auto" hangingPunct="1">
              <a:spcAft>
                <a:spcPts val="0"/>
              </a:spcAft>
              <a:buFont typeface="+mj-lt"/>
              <a:buAutoNum type="arabicPeriod"/>
              <a:defRPr/>
            </a:pPr>
            <a:r>
              <a:rPr lang="en-US" sz="2800" dirty="0">
                <a:solidFill>
                  <a:schemeClr val="accent6">
                    <a:lumMod val="75000"/>
                  </a:schemeClr>
                </a:solidFill>
              </a:rPr>
              <a:t>CP is related to time spent with the child: more time less likely to spank; less time more likely to spank.</a:t>
            </a:r>
          </a:p>
          <a:p>
            <a:pPr marL="624078" indent="-514350" eaLnBrk="1" fontAlgn="auto" hangingPunct="1">
              <a:spcAft>
                <a:spcPts val="0"/>
              </a:spcAft>
              <a:buFont typeface="+mj-lt"/>
              <a:buAutoNum type="arabicPeriod"/>
              <a:defRPr/>
            </a:pPr>
            <a:endParaRPr lang="en-US" sz="2800" dirty="0">
              <a:solidFill>
                <a:schemeClr val="accent6">
                  <a:lumMod val="75000"/>
                </a:schemeClr>
              </a:solidFill>
            </a:endParaRPr>
          </a:p>
          <a:p>
            <a:pPr marL="624078" indent="-514350" eaLnBrk="1" fontAlgn="auto" hangingPunct="1">
              <a:spcAft>
                <a:spcPts val="0"/>
              </a:spcAft>
              <a:buFont typeface="+mj-lt"/>
              <a:buAutoNum type="arabicPeriod"/>
              <a:defRPr/>
            </a:pPr>
            <a:r>
              <a:rPr lang="en-US" sz="2800" dirty="0">
                <a:solidFill>
                  <a:schemeClr val="accent6">
                    <a:lumMod val="75000"/>
                  </a:schemeClr>
                </a:solidFill>
              </a:rPr>
              <a:t>CP is negatively correlated with the cognitive stimulation the parents provided the child.</a:t>
            </a:r>
          </a:p>
          <a:p>
            <a:pPr marL="624078" indent="-514350" eaLnBrk="1" fontAlgn="auto" hangingPunct="1">
              <a:spcAft>
                <a:spcPts val="0"/>
              </a:spcAft>
              <a:buFont typeface="+mj-lt"/>
              <a:buAutoNum type="arabicPeriod"/>
              <a:defRPr/>
            </a:pPr>
            <a:endParaRPr lang="en-US" sz="2800" dirty="0">
              <a:solidFill>
                <a:schemeClr val="accent6">
                  <a:lumMod val="75000"/>
                </a:schemeClr>
              </a:solidFill>
            </a:endParaRPr>
          </a:p>
          <a:p>
            <a:pPr marL="624078" indent="-514350" eaLnBrk="1" fontAlgn="auto" hangingPunct="1">
              <a:spcAft>
                <a:spcPts val="0"/>
              </a:spcAft>
              <a:buFont typeface="+mj-lt"/>
              <a:buAutoNum type="arabicPeriod"/>
              <a:defRPr/>
            </a:pPr>
            <a:r>
              <a:rPr lang="en-US" sz="2800" dirty="0">
                <a:solidFill>
                  <a:schemeClr val="accent6">
                    <a:lumMod val="75000"/>
                  </a:schemeClr>
                </a:solidFill>
              </a:rPr>
              <a:t>Although parents of all races and ethnicities use CP, Black parents use CP at a higher rate.</a:t>
            </a:r>
          </a:p>
          <a:p>
            <a:pPr marL="0" indent="0">
              <a:buNone/>
            </a:pPr>
            <a:endParaRPr lang="en-US" sz="1000" dirty="0" smtClean="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16-17</a:t>
            </a:r>
            <a:endParaRPr lang="en-US" sz="1000" b="1" dirty="0"/>
          </a:p>
          <a:p>
            <a:pPr marL="0" indent="0">
              <a:buNone/>
            </a:pPr>
            <a:endParaRPr lang="en-US" sz="2800" dirty="0"/>
          </a:p>
        </p:txBody>
      </p:sp>
    </p:spTree>
    <p:extLst>
      <p:ext uri="{BB962C8B-B14F-4D97-AF65-F5344CB8AC3E}">
        <p14:creationId xmlns:p14="http://schemas.microsoft.com/office/powerpoint/2010/main" val="17242191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Parent-Child Role Reversal</a:t>
            </a:r>
            <a:br>
              <a:rPr lang="en-US" dirty="0">
                <a:solidFill>
                  <a:srgbClr val="FF0000"/>
                </a:solidFill>
              </a:rPr>
            </a:br>
            <a:r>
              <a:rPr lang="en-US" sz="3600" dirty="0">
                <a:solidFill>
                  <a:srgbClr val="FF0000"/>
                </a:solidFill>
              </a:rPr>
              <a:t>Construct D of the AAPI</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eaLnBrk="1" fontAlgn="auto" hangingPunct="1">
              <a:spcAft>
                <a:spcPts val="0"/>
              </a:spcAft>
              <a:buFont typeface="Wingdings" pitchFamily="2" charset="2"/>
              <a:buNone/>
              <a:defRPr/>
            </a:pPr>
            <a:r>
              <a:rPr lang="en-US" sz="2800" dirty="0"/>
              <a:t>Process: </a:t>
            </a:r>
          </a:p>
          <a:p>
            <a:pPr marL="0" indent="0" eaLnBrk="1" fontAlgn="auto" hangingPunct="1">
              <a:spcAft>
                <a:spcPts val="0"/>
              </a:spcAft>
              <a:buFont typeface="Wingdings" pitchFamily="2" charset="2"/>
              <a:buNone/>
              <a:defRPr/>
            </a:pPr>
            <a:r>
              <a:rPr lang="en-US" sz="2800" dirty="0" smtClean="0">
                <a:solidFill>
                  <a:schemeClr val="accent6">
                    <a:lumMod val="50000"/>
                  </a:schemeClr>
                </a:solidFill>
              </a:rPr>
              <a:t>Parent-child </a:t>
            </a:r>
            <a:r>
              <a:rPr lang="en-US" sz="2800" dirty="0">
                <a:solidFill>
                  <a:schemeClr val="accent6">
                    <a:lumMod val="50000"/>
                  </a:schemeClr>
                </a:solidFill>
              </a:rPr>
              <a:t>role reversal is an interchanging of traditional role behaviors between a parent </a:t>
            </a:r>
            <a:r>
              <a:rPr lang="en-US" sz="2800" dirty="0" smtClean="0">
                <a:solidFill>
                  <a:schemeClr val="accent6">
                    <a:lumMod val="50000"/>
                  </a:schemeClr>
                </a:solidFill>
              </a:rPr>
              <a:t>and child.</a:t>
            </a:r>
          </a:p>
          <a:p>
            <a:pPr eaLnBrk="1" fontAlgn="auto" hangingPunct="1">
              <a:spcAft>
                <a:spcPts val="0"/>
              </a:spcAft>
              <a:defRPr/>
            </a:pPr>
            <a:r>
              <a:rPr lang="en-US" sz="2800" dirty="0">
                <a:solidFill>
                  <a:schemeClr val="accent6">
                    <a:lumMod val="50000"/>
                  </a:schemeClr>
                </a:solidFill>
              </a:rPr>
              <a:t>C</a:t>
            </a:r>
            <a:r>
              <a:rPr lang="en-US" sz="2800" dirty="0" smtClean="0">
                <a:solidFill>
                  <a:schemeClr val="accent6">
                    <a:lumMod val="50000"/>
                  </a:schemeClr>
                </a:solidFill>
              </a:rPr>
              <a:t>hild </a:t>
            </a:r>
            <a:r>
              <a:rPr lang="en-US" sz="2800" dirty="0">
                <a:solidFill>
                  <a:schemeClr val="accent6">
                    <a:lumMod val="50000"/>
                  </a:schemeClr>
                </a:solidFill>
              </a:rPr>
              <a:t>adopts some of the behaviors traditionally associated with </a:t>
            </a:r>
            <a:r>
              <a:rPr lang="en-US" sz="2800" dirty="0" smtClean="0">
                <a:solidFill>
                  <a:schemeClr val="accent6">
                    <a:lumMod val="50000"/>
                  </a:schemeClr>
                </a:solidFill>
              </a:rPr>
              <a:t>parents</a:t>
            </a:r>
            <a:r>
              <a:rPr lang="en-US" sz="2800" dirty="0">
                <a:solidFill>
                  <a:schemeClr val="accent6">
                    <a:lumMod val="50000"/>
                  </a:schemeClr>
                </a:solidFill>
              </a:rPr>
              <a:t>;</a:t>
            </a:r>
            <a:endParaRPr lang="en-US" sz="2800" dirty="0" smtClean="0">
              <a:solidFill>
                <a:schemeClr val="accent6">
                  <a:lumMod val="50000"/>
                </a:schemeClr>
              </a:solidFill>
            </a:endParaRPr>
          </a:p>
          <a:p>
            <a:pPr eaLnBrk="1" fontAlgn="auto" hangingPunct="1">
              <a:spcAft>
                <a:spcPts val="0"/>
              </a:spcAft>
              <a:defRPr/>
            </a:pPr>
            <a:r>
              <a:rPr lang="en-US" sz="2800" dirty="0" smtClean="0">
                <a:solidFill>
                  <a:schemeClr val="accent6">
                    <a:lumMod val="50000"/>
                  </a:schemeClr>
                </a:solidFill>
              </a:rPr>
              <a:t>Common </a:t>
            </a:r>
            <a:r>
              <a:rPr lang="en-US" sz="2800" dirty="0">
                <a:solidFill>
                  <a:schemeClr val="accent6">
                    <a:lumMod val="50000"/>
                  </a:schemeClr>
                </a:solidFill>
              </a:rPr>
              <a:t>occurrence when parents lack the support of a </a:t>
            </a:r>
            <a:r>
              <a:rPr lang="en-US" sz="2800" dirty="0" smtClean="0">
                <a:solidFill>
                  <a:schemeClr val="accent6">
                    <a:lumMod val="50000"/>
                  </a:schemeClr>
                </a:solidFill>
              </a:rPr>
              <a:t>partner;</a:t>
            </a:r>
          </a:p>
          <a:p>
            <a:pPr eaLnBrk="1" fontAlgn="auto" hangingPunct="1">
              <a:spcAft>
                <a:spcPts val="0"/>
              </a:spcAft>
              <a:defRPr/>
            </a:pPr>
            <a:r>
              <a:rPr lang="en-US" sz="2800" dirty="0" smtClean="0">
                <a:solidFill>
                  <a:schemeClr val="accent6">
                    <a:lumMod val="50000"/>
                  </a:schemeClr>
                </a:solidFill>
              </a:rPr>
              <a:t>Common among </a:t>
            </a:r>
            <a:r>
              <a:rPr lang="en-US" sz="2800" dirty="0">
                <a:solidFill>
                  <a:schemeClr val="accent6">
                    <a:lumMod val="50000"/>
                  </a:schemeClr>
                </a:solidFill>
              </a:rPr>
              <a:t>single </a:t>
            </a:r>
            <a:r>
              <a:rPr lang="en-US" sz="2800" dirty="0" smtClean="0">
                <a:solidFill>
                  <a:schemeClr val="accent6">
                    <a:lumMod val="50000"/>
                  </a:schemeClr>
                </a:solidFill>
              </a:rPr>
              <a:t>parents;</a:t>
            </a:r>
          </a:p>
          <a:p>
            <a:pPr eaLnBrk="1" fontAlgn="auto" hangingPunct="1">
              <a:spcAft>
                <a:spcPts val="0"/>
              </a:spcAft>
              <a:defRPr/>
            </a:pPr>
            <a:r>
              <a:rPr lang="en-US" sz="2800" dirty="0" smtClean="0">
                <a:solidFill>
                  <a:schemeClr val="accent6">
                    <a:lumMod val="50000"/>
                  </a:schemeClr>
                </a:solidFill>
              </a:rPr>
              <a:t>Common parents </a:t>
            </a:r>
            <a:r>
              <a:rPr lang="en-US" sz="2800" dirty="0">
                <a:solidFill>
                  <a:schemeClr val="accent6">
                    <a:lumMod val="50000"/>
                  </a:schemeClr>
                </a:solidFill>
              </a:rPr>
              <a:t>who are very needy themselves. </a:t>
            </a:r>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smtClean="0"/>
              <a:t>. </a:t>
            </a:r>
            <a:r>
              <a:rPr lang="en-US" sz="1000" b="1" dirty="0" smtClean="0"/>
              <a:t>17</a:t>
            </a:r>
            <a:endParaRPr lang="en-US" sz="1000" b="1" dirty="0"/>
          </a:p>
        </p:txBody>
      </p:sp>
    </p:spTree>
    <p:extLst>
      <p:ext uri="{BB962C8B-B14F-4D97-AF65-F5344CB8AC3E}">
        <p14:creationId xmlns:p14="http://schemas.microsoft.com/office/powerpoint/2010/main" val="3313128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Tragic Results of Child Abuse and Neglect</a:t>
            </a:r>
            <a:endParaRPr lang="en-US" sz="3600" dirty="0"/>
          </a:p>
        </p:txBody>
      </p:sp>
      <p:sp>
        <p:nvSpPr>
          <p:cNvPr id="4" name="Content Placeholder 2"/>
          <p:cNvSpPr>
            <a:spLocks noGrp="1"/>
          </p:cNvSpPr>
          <p:nvPr>
            <p:ph idx="1"/>
          </p:nvPr>
        </p:nvSpPr>
        <p:spPr>
          <a:xfrm>
            <a:off x="457200" y="1600200"/>
            <a:ext cx="8229600" cy="4800600"/>
          </a:xfrm>
        </p:spPr>
        <p:txBody>
          <a:bodyPr/>
          <a:lstStyle/>
          <a:p>
            <a:pPr eaLnBrk="1" hangingPunct="1"/>
            <a:r>
              <a:rPr lang="en-US" dirty="0">
                <a:solidFill>
                  <a:srgbClr val="0070C0"/>
                </a:solidFill>
                <a:latin typeface="Arial" charset="0"/>
              </a:rPr>
              <a:t>Children who are maltreated are at higher risk for adult health problems such as:</a:t>
            </a:r>
          </a:p>
          <a:p>
            <a:pPr eaLnBrk="1" hangingPunct="1"/>
            <a:r>
              <a:rPr lang="en-US" dirty="0">
                <a:solidFill>
                  <a:srgbClr val="002060"/>
                </a:solidFill>
                <a:latin typeface="Arial" charset="0"/>
              </a:rPr>
              <a:t> alcoholism,    smoking, </a:t>
            </a:r>
          </a:p>
          <a:p>
            <a:pPr eaLnBrk="1" hangingPunct="1"/>
            <a:r>
              <a:rPr lang="en-US" dirty="0">
                <a:solidFill>
                  <a:srgbClr val="002060"/>
                </a:solidFill>
                <a:latin typeface="Arial" charset="0"/>
              </a:rPr>
              <a:t>depression,     drug abuse, </a:t>
            </a:r>
          </a:p>
          <a:p>
            <a:pPr eaLnBrk="1" hangingPunct="1"/>
            <a:r>
              <a:rPr lang="en-US" dirty="0">
                <a:solidFill>
                  <a:srgbClr val="002060"/>
                </a:solidFill>
                <a:latin typeface="Arial" charset="0"/>
              </a:rPr>
              <a:t>obesity,           high-risk sexual behaviors,</a:t>
            </a:r>
          </a:p>
          <a:p>
            <a:pPr eaLnBrk="1" hangingPunct="1"/>
            <a:r>
              <a:rPr lang="en-US" dirty="0">
                <a:solidFill>
                  <a:srgbClr val="002060"/>
                </a:solidFill>
                <a:latin typeface="Arial" charset="0"/>
              </a:rPr>
              <a:t>suicide,           certain chronic diseases</a:t>
            </a:r>
            <a:r>
              <a:rPr lang="en-US" dirty="0" smtClean="0">
                <a:solidFill>
                  <a:srgbClr val="002060"/>
                </a:solidFill>
                <a:latin typeface="Arial" charset="0"/>
              </a:rPr>
              <a:t>.</a:t>
            </a:r>
          </a:p>
          <a:p>
            <a:pPr eaLnBrk="1" hangingPunct="1"/>
            <a:r>
              <a:rPr lang="en-US" dirty="0" smtClean="0">
                <a:solidFill>
                  <a:srgbClr val="002060"/>
                </a:solidFill>
                <a:latin typeface="Arial" charset="0"/>
              </a:rPr>
              <a:t>“</a:t>
            </a:r>
            <a:r>
              <a:rPr lang="en-US" sz="2800" dirty="0" smtClean="0">
                <a:solidFill>
                  <a:srgbClr val="002060"/>
                </a:solidFill>
                <a:latin typeface="Arial" charset="0"/>
              </a:rPr>
              <a:t>The history of childhood has been bloody, dirty </a:t>
            </a:r>
          </a:p>
          <a:p>
            <a:pPr marL="0" indent="0" eaLnBrk="1" hangingPunct="1">
              <a:buNone/>
            </a:pPr>
            <a:r>
              <a:rPr lang="en-US" sz="2800" dirty="0">
                <a:solidFill>
                  <a:srgbClr val="002060"/>
                </a:solidFill>
                <a:latin typeface="Arial" charset="0"/>
              </a:rPr>
              <a:t> </a:t>
            </a:r>
            <a:r>
              <a:rPr lang="en-US" sz="2800" dirty="0" smtClean="0">
                <a:solidFill>
                  <a:srgbClr val="002060"/>
                </a:solidFill>
                <a:latin typeface="Arial" charset="0"/>
              </a:rPr>
              <a:t>     and mean.”  </a:t>
            </a:r>
            <a:r>
              <a:rPr lang="en-US" sz="1400" dirty="0" smtClean="0">
                <a:solidFill>
                  <a:srgbClr val="002060"/>
                </a:solidFill>
                <a:latin typeface="Arial" charset="0"/>
              </a:rPr>
              <a:t>Lloyd </a:t>
            </a:r>
            <a:r>
              <a:rPr lang="en-US" sz="1400" dirty="0" err="1" smtClean="0">
                <a:solidFill>
                  <a:srgbClr val="002060"/>
                </a:solidFill>
                <a:latin typeface="Arial" charset="0"/>
              </a:rPr>
              <a:t>DeMause</a:t>
            </a:r>
            <a:r>
              <a:rPr lang="en-US" sz="1400" dirty="0" smtClean="0">
                <a:solidFill>
                  <a:srgbClr val="002060"/>
                </a:solidFill>
                <a:latin typeface="Arial" charset="0"/>
              </a:rPr>
              <a:t>: History of Childhood</a:t>
            </a:r>
            <a:r>
              <a:rPr lang="en-US" sz="1400" dirty="0" smtClean="0">
                <a:solidFill>
                  <a:srgbClr val="002060"/>
                </a:solidFill>
                <a:latin typeface="Arial" charset="0"/>
              </a:rPr>
              <a:t>.</a:t>
            </a:r>
          </a:p>
          <a:p>
            <a:pPr marL="0" indent="0" algn="r" eaLnBrk="1" hangingPunct="1">
              <a:buNone/>
            </a:pPr>
            <a:endParaRPr lang="en-US" sz="1000" b="1" dirty="0" smtClean="0"/>
          </a:p>
          <a:p>
            <a:pPr marL="0" indent="0" algn="r" eaLnBrk="1" hangingPunct="1">
              <a:buNone/>
            </a:pPr>
            <a:r>
              <a:rPr lang="en-US" sz="1000" b="1" dirty="0" smtClean="0"/>
              <a:t>P.  9</a:t>
            </a:r>
            <a:endParaRPr lang="en-US" sz="1000" dirty="0"/>
          </a:p>
          <a:p>
            <a:pPr marL="0" indent="0" eaLnBrk="1" hangingPunct="1">
              <a:buNone/>
            </a:pPr>
            <a:endParaRPr lang="en-US" sz="1400" dirty="0">
              <a:solidFill>
                <a:srgbClr val="002060"/>
              </a:solidFill>
            </a:endParaRPr>
          </a:p>
          <a:p>
            <a:pPr marL="0" indent="0" algn="r">
              <a:buNone/>
            </a:pPr>
            <a:endParaRPr lang="en-US" sz="1000" b="1" dirty="0" smtClean="0"/>
          </a:p>
          <a:p>
            <a:pPr marL="0" indent="0" algn="r">
              <a:buNone/>
            </a:pPr>
            <a:endParaRPr lang="en-US" sz="1000" b="1" dirty="0"/>
          </a:p>
          <a:p>
            <a:endParaRPr lang="en-US" dirty="0"/>
          </a:p>
        </p:txBody>
      </p:sp>
    </p:spTree>
    <p:extLst>
      <p:ext uri="{BB962C8B-B14F-4D97-AF65-F5344CB8AC3E}">
        <p14:creationId xmlns:p14="http://schemas.microsoft.com/office/powerpoint/2010/main" val="25644986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z="3600" dirty="0">
                <a:solidFill>
                  <a:schemeClr val="accent6">
                    <a:lumMod val="50000"/>
                  </a:schemeClr>
                </a:solidFill>
              </a:rPr>
              <a:t>Common effects of role reversal on children:</a:t>
            </a:r>
            <a:endParaRPr lang="en-US" sz="3600" dirty="0"/>
          </a:p>
        </p:txBody>
      </p:sp>
      <p:sp>
        <p:nvSpPr>
          <p:cNvPr id="3" name="Content Placeholder 2"/>
          <p:cNvSpPr>
            <a:spLocks noGrp="1"/>
          </p:cNvSpPr>
          <p:nvPr>
            <p:ph idx="1"/>
          </p:nvPr>
        </p:nvSpPr>
        <p:spPr>
          <a:xfrm>
            <a:off x="457200" y="1600200"/>
            <a:ext cx="8229600" cy="5029200"/>
          </a:xfrm>
        </p:spPr>
        <p:txBody>
          <a:bodyPr/>
          <a:lstStyle/>
          <a:p>
            <a:pPr marL="624078" indent="-514350" eaLnBrk="1" fontAlgn="auto" hangingPunct="1">
              <a:spcAft>
                <a:spcPts val="0"/>
              </a:spcAft>
              <a:buFont typeface="+mj-lt"/>
              <a:buAutoNum type="arabicPeriod"/>
              <a:defRPr/>
            </a:pPr>
            <a:r>
              <a:rPr lang="en-US" sz="2800" dirty="0" smtClean="0">
                <a:solidFill>
                  <a:schemeClr val="accent6">
                    <a:lumMod val="50000"/>
                  </a:schemeClr>
                </a:solidFill>
              </a:rPr>
              <a:t>Children </a:t>
            </a:r>
            <a:r>
              <a:rPr lang="en-US" sz="2800" dirty="0">
                <a:solidFill>
                  <a:schemeClr val="accent6">
                    <a:lumMod val="50000"/>
                  </a:schemeClr>
                </a:solidFill>
              </a:rPr>
              <a:t>fail to negotiate the  developmental tasks of childhood.</a:t>
            </a:r>
          </a:p>
          <a:p>
            <a:pPr marL="624078" indent="-514350" eaLnBrk="1" fontAlgn="auto" hangingPunct="1">
              <a:spcAft>
                <a:spcPts val="0"/>
              </a:spcAft>
              <a:buFont typeface="+mj-lt"/>
              <a:buAutoNum type="arabicPeriod"/>
              <a:defRPr/>
            </a:pPr>
            <a:r>
              <a:rPr lang="en-US" sz="2800" dirty="0">
                <a:solidFill>
                  <a:schemeClr val="accent6">
                    <a:lumMod val="50000"/>
                  </a:schemeClr>
                </a:solidFill>
              </a:rPr>
              <a:t>Develop feelings of inadequacy.</a:t>
            </a:r>
          </a:p>
          <a:p>
            <a:pPr marL="624078" indent="-514350" eaLnBrk="1" fontAlgn="auto" hangingPunct="1">
              <a:spcAft>
                <a:spcPts val="0"/>
              </a:spcAft>
              <a:buFont typeface="+mj-lt"/>
              <a:buAutoNum type="arabicPeriod"/>
              <a:defRPr/>
            </a:pPr>
            <a:r>
              <a:rPr lang="en-US" sz="2800" dirty="0">
                <a:solidFill>
                  <a:schemeClr val="accent6">
                    <a:lumMod val="50000"/>
                  </a:schemeClr>
                </a:solidFill>
              </a:rPr>
              <a:t>Lag behind in social and emotional development.</a:t>
            </a:r>
          </a:p>
          <a:p>
            <a:pPr marL="624078" indent="-514350" eaLnBrk="1" fontAlgn="auto" hangingPunct="1">
              <a:spcAft>
                <a:spcPts val="0"/>
              </a:spcAft>
              <a:buFont typeface="+mj-lt"/>
              <a:buAutoNum type="arabicPeriod"/>
              <a:defRPr/>
            </a:pPr>
            <a:r>
              <a:rPr lang="en-US" sz="2800" dirty="0">
                <a:solidFill>
                  <a:schemeClr val="accent6">
                    <a:lumMod val="50000"/>
                  </a:schemeClr>
                </a:solidFill>
              </a:rPr>
              <a:t>Often view themselves as existing to meet the needs of others.</a:t>
            </a:r>
          </a:p>
          <a:p>
            <a:pPr marL="624078" indent="-514350" eaLnBrk="1" fontAlgn="auto" hangingPunct="1">
              <a:spcAft>
                <a:spcPts val="0"/>
              </a:spcAft>
              <a:buFont typeface="+mj-lt"/>
              <a:buAutoNum type="arabicPeriod"/>
              <a:defRPr/>
            </a:pPr>
            <a:r>
              <a:rPr lang="en-US" sz="2800" dirty="0">
                <a:solidFill>
                  <a:schemeClr val="accent6">
                    <a:lumMod val="50000"/>
                  </a:schemeClr>
                </a:solidFill>
              </a:rPr>
              <a:t>Develop a “role-based” identity.</a:t>
            </a:r>
          </a:p>
          <a:p>
            <a:pPr marL="624078" indent="-514350" eaLnBrk="1" fontAlgn="auto" hangingPunct="1">
              <a:spcAft>
                <a:spcPts val="0"/>
              </a:spcAft>
              <a:buFont typeface="+mj-lt"/>
              <a:buAutoNum type="arabicPeriod"/>
              <a:defRPr/>
            </a:pPr>
            <a:r>
              <a:rPr lang="en-US" sz="2800" dirty="0">
                <a:solidFill>
                  <a:schemeClr val="accent6">
                    <a:lumMod val="50000"/>
                  </a:schemeClr>
                </a:solidFill>
              </a:rPr>
              <a:t>Have a limited sense of self</a:t>
            </a:r>
            <a:r>
              <a:rPr lang="en-US" sz="2800" dirty="0" smtClean="0">
                <a:solidFill>
                  <a:schemeClr val="accent6">
                    <a:lumMod val="50000"/>
                  </a:schemeClr>
                </a:solidFill>
              </a:rPr>
              <a:t>.</a:t>
            </a:r>
          </a:p>
          <a:p>
            <a:pPr marL="624078" indent="-514350" eaLnBrk="1" fontAlgn="auto" hangingPunct="1">
              <a:spcAft>
                <a:spcPts val="0"/>
              </a:spcAft>
              <a:buFont typeface="+mj-lt"/>
              <a:buAutoNum type="arabicPeriod"/>
              <a:defRPr/>
            </a:pPr>
            <a:r>
              <a:rPr lang="en-US" sz="2800" dirty="0" smtClean="0">
                <a:solidFill>
                  <a:schemeClr val="accent6">
                    <a:lumMod val="50000"/>
                  </a:schemeClr>
                </a:solidFill>
              </a:rPr>
              <a:t>Have difficulty relating to children; play is acting foolish</a:t>
            </a:r>
            <a:r>
              <a:rPr lang="en-US" sz="2800" dirty="0" smtClean="0">
                <a:solidFill>
                  <a:schemeClr val="accent6">
                    <a:lumMod val="50000"/>
                  </a:schemeClr>
                </a:solidFill>
              </a:rPr>
              <a:t>.</a:t>
            </a:r>
            <a:r>
              <a:rPr lang="en-US" sz="2800" b="1" dirty="0"/>
              <a:t> </a:t>
            </a:r>
            <a:endParaRPr lang="en-US" sz="2800" b="1" dirty="0" smtClean="0"/>
          </a:p>
          <a:p>
            <a:pPr marL="109728" indent="0" algn="r" eaLnBrk="1" fontAlgn="auto" hangingPunct="1">
              <a:spcAft>
                <a:spcPts val="0"/>
              </a:spcAft>
              <a:buNone/>
              <a:defRPr/>
            </a:pPr>
            <a:r>
              <a:rPr lang="en-US" sz="1000" b="1" dirty="0" smtClean="0"/>
              <a:t>P</a:t>
            </a:r>
            <a:r>
              <a:rPr lang="en-US" sz="1000" b="1" dirty="0"/>
              <a:t>. </a:t>
            </a:r>
            <a:r>
              <a:rPr lang="en-US" sz="1000" b="1" dirty="0" smtClean="0"/>
              <a:t>17</a:t>
            </a:r>
            <a:endParaRPr lang="en-US" sz="1000" b="1" dirty="0"/>
          </a:p>
          <a:p>
            <a:pPr marL="624078" indent="-514350" eaLnBrk="1" fontAlgn="auto" hangingPunct="1">
              <a:spcAft>
                <a:spcPts val="0"/>
              </a:spcAft>
              <a:buFont typeface="+mj-lt"/>
              <a:buAutoNum type="arabicPeriod"/>
              <a:defRPr/>
            </a:pPr>
            <a:endParaRPr lang="en-US" sz="2800" dirty="0" smtClean="0">
              <a:solidFill>
                <a:schemeClr val="accent6">
                  <a:lumMod val="50000"/>
                </a:schemeClr>
              </a:solidFill>
            </a:endParaRPr>
          </a:p>
          <a:p>
            <a:pPr marL="624078" indent="-514350" eaLnBrk="1" fontAlgn="auto" hangingPunct="1">
              <a:spcAft>
                <a:spcPts val="0"/>
              </a:spcAft>
              <a:buFont typeface="+mj-lt"/>
              <a:buAutoNum type="arabicPeriod"/>
              <a:defRPr/>
            </a:pPr>
            <a:endParaRPr lang="en-US" sz="2800" dirty="0">
              <a:solidFill>
                <a:schemeClr val="accent6">
                  <a:lumMod val="50000"/>
                </a:schemeClr>
              </a:solidFill>
            </a:endParaRPr>
          </a:p>
          <a:p>
            <a:endParaRPr lang="en-US" sz="2800" dirty="0"/>
          </a:p>
        </p:txBody>
      </p:sp>
    </p:spTree>
    <p:extLst>
      <p:ext uri="{BB962C8B-B14F-4D97-AF65-F5344CB8AC3E}">
        <p14:creationId xmlns:p14="http://schemas.microsoft.com/office/powerpoint/2010/main" val="619814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Oppressing Power &amp; Independence</a:t>
            </a:r>
            <a:br>
              <a:rPr lang="en-US" dirty="0">
                <a:solidFill>
                  <a:srgbClr val="FF0000"/>
                </a:solidFill>
              </a:rPr>
            </a:br>
            <a:r>
              <a:rPr lang="en-US" sz="3200" dirty="0">
                <a:solidFill>
                  <a:srgbClr val="FF0000"/>
                </a:solidFill>
              </a:rPr>
              <a:t>Construct E of the AAPI</a:t>
            </a:r>
            <a:endParaRPr lang="en-US" dirty="0"/>
          </a:p>
        </p:txBody>
      </p:sp>
      <p:sp>
        <p:nvSpPr>
          <p:cNvPr id="3" name="Content Placeholder 2"/>
          <p:cNvSpPr>
            <a:spLocks noGrp="1"/>
          </p:cNvSpPr>
          <p:nvPr>
            <p:ph idx="1"/>
          </p:nvPr>
        </p:nvSpPr>
        <p:spPr>
          <a:xfrm>
            <a:off x="457200" y="1447800"/>
            <a:ext cx="8229600" cy="5029200"/>
          </a:xfrm>
        </p:spPr>
        <p:txBody>
          <a:bodyPr/>
          <a:lstStyle/>
          <a:p>
            <a:pPr marL="0" indent="0" eaLnBrk="1" fontAlgn="auto" hangingPunct="1">
              <a:spcAft>
                <a:spcPts val="0"/>
              </a:spcAft>
              <a:buFont typeface="Wingdings" pitchFamily="2" charset="2"/>
              <a:buNone/>
              <a:defRPr/>
            </a:pPr>
            <a:r>
              <a:rPr lang="en-US" sz="2400" dirty="0"/>
              <a:t>Process</a:t>
            </a:r>
            <a:r>
              <a:rPr lang="en-US" sz="2400" dirty="0" smtClean="0"/>
              <a:t>:</a:t>
            </a:r>
            <a:endParaRPr lang="en-US" sz="2400" dirty="0">
              <a:solidFill>
                <a:srgbClr val="008000"/>
              </a:solidFill>
            </a:endParaRPr>
          </a:p>
          <a:p>
            <a:pPr eaLnBrk="1" fontAlgn="auto" hangingPunct="1">
              <a:spcAft>
                <a:spcPts val="0"/>
              </a:spcAft>
              <a:defRPr/>
            </a:pPr>
            <a:r>
              <a:rPr lang="en-US" sz="2400" dirty="0" smtClean="0">
                <a:solidFill>
                  <a:srgbClr val="008000"/>
                </a:solidFill>
              </a:rPr>
              <a:t>Children </a:t>
            </a:r>
            <a:r>
              <a:rPr lang="en-US" sz="2400" dirty="0">
                <a:solidFill>
                  <a:srgbClr val="008000"/>
                </a:solidFill>
              </a:rPr>
              <a:t>are not allowed to challenge, to voice opinions, or to have </a:t>
            </a:r>
            <a:r>
              <a:rPr lang="en-US" sz="2400" dirty="0" smtClean="0">
                <a:solidFill>
                  <a:srgbClr val="008000"/>
                </a:solidFill>
              </a:rPr>
              <a:t>choices.</a:t>
            </a:r>
          </a:p>
          <a:p>
            <a:pPr eaLnBrk="1" fontAlgn="auto" hangingPunct="1">
              <a:spcAft>
                <a:spcPts val="0"/>
              </a:spcAft>
              <a:defRPr/>
            </a:pPr>
            <a:r>
              <a:rPr lang="en-US" sz="2400" dirty="0" smtClean="0">
                <a:solidFill>
                  <a:srgbClr val="008000"/>
                </a:solidFill>
              </a:rPr>
              <a:t>Children </a:t>
            </a:r>
            <a:r>
              <a:rPr lang="en-US" sz="2400" dirty="0">
                <a:solidFill>
                  <a:srgbClr val="008000"/>
                </a:solidFill>
              </a:rPr>
              <a:t>are told to “do what they are told to do” without </a:t>
            </a:r>
            <a:r>
              <a:rPr lang="en-US" sz="2400" dirty="0" smtClean="0">
                <a:solidFill>
                  <a:srgbClr val="008000"/>
                </a:solidFill>
              </a:rPr>
              <a:t>question;  “ are better </a:t>
            </a:r>
            <a:r>
              <a:rPr lang="en-US" sz="2400" dirty="0">
                <a:solidFill>
                  <a:srgbClr val="008000"/>
                </a:solidFill>
              </a:rPr>
              <a:t>seen and not </a:t>
            </a:r>
            <a:r>
              <a:rPr lang="en-US" sz="2400" dirty="0" smtClean="0">
                <a:solidFill>
                  <a:srgbClr val="008000"/>
                </a:solidFill>
              </a:rPr>
              <a:t>heard”; “are </a:t>
            </a:r>
            <a:r>
              <a:rPr lang="en-US" sz="2400" dirty="0">
                <a:solidFill>
                  <a:srgbClr val="008000"/>
                </a:solidFill>
              </a:rPr>
              <a:t>too smart for their own </a:t>
            </a:r>
            <a:r>
              <a:rPr lang="en-US" sz="2400" dirty="0" smtClean="0">
                <a:solidFill>
                  <a:srgbClr val="008000"/>
                </a:solidFill>
              </a:rPr>
              <a:t>good”; </a:t>
            </a:r>
            <a:r>
              <a:rPr lang="en-US" sz="2400" dirty="0">
                <a:solidFill>
                  <a:srgbClr val="008000"/>
                </a:solidFill>
              </a:rPr>
              <a:t>are too big for their britches.”</a:t>
            </a:r>
          </a:p>
          <a:p>
            <a:pPr eaLnBrk="1" fontAlgn="auto" hangingPunct="1">
              <a:spcAft>
                <a:spcPts val="0"/>
              </a:spcAft>
              <a:defRPr/>
            </a:pPr>
            <a:r>
              <a:rPr lang="en-US" sz="2400" dirty="0">
                <a:solidFill>
                  <a:srgbClr val="008000"/>
                </a:solidFill>
              </a:rPr>
              <a:t> </a:t>
            </a:r>
            <a:r>
              <a:rPr lang="en-US" sz="2400" dirty="0" smtClean="0">
                <a:solidFill>
                  <a:srgbClr val="008000"/>
                </a:solidFill>
              </a:rPr>
              <a:t>Children have little to no voice in family activities.</a:t>
            </a:r>
          </a:p>
          <a:p>
            <a:pPr eaLnBrk="1" fontAlgn="auto" hangingPunct="1">
              <a:spcAft>
                <a:spcPts val="0"/>
              </a:spcAft>
              <a:defRPr/>
            </a:pPr>
            <a:r>
              <a:rPr lang="en-US" sz="2400" dirty="0" smtClean="0">
                <a:solidFill>
                  <a:srgbClr val="008000"/>
                </a:solidFill>
              </a:rPr>
              <a:t>Are consistently told “no” without the obligatory “yes”</a:t>
            </a:r>
          </a:p>
          <a:p>
            <a:pPr eaLnBrk="1" fontAlgn="auto" hangingPunct="1">
              <a:spcAft>
                <a:spcPts val="0"/>
              </a:spcAft>
              <a:defRPr/>
            </a:pPr>
            <a:r>
              <a:rPr lang="en-US" sz="2400" dirty="0" smtClean="0">
                <a:solidFill>
                  <a:srgbClr val="008000"/>
                </a:solidFill>
              </a:rPr>
              <a:t>Fail to learn the art and science of negotiating, compromise;</a:t>
            </a:r>
          </a:p>
          <a:p>
            <a:pPr eaLnBrk="1" fontAlgn="auto" hangingPunct="1">
              <a:spcAft>
                <a:spcPts val="0"/>
              </a:spcAft>
              <a:defRPr/>
            </a:pPr>
            <a:r>
              <a:rPr lang="en-US" sz="2400" dirty="0">
                <a:solidFill>
                  <a:srgbClr val="008000"/>
                </a:solidFill>
              </a:rPr>
              <a:t>Are </a:t>
            </a:r>
            <a:r>
              <a:rPr lang="en-US" sz="2400" dirty="0" smtClean="0">
                <a:solidFill>
                  <a:srgbClr val="008000"/>
                </a:solidFill>
              </a:rPr>
              <a:t>told “don’t make waves; and do what the others are doing”</a:t>
            </a:r>
          </a:p>
          <a:p>
            <a:pPr marL="0" indent="0" algn="r" eaLnBrk="1" fontAlgn="auto" hangingPunct="1">
              <a:spcAft>
                <a:spcPts val="0"/>
              </a:spcAft>
              <a:buNone/>
              <a:defRPr/>
            </a:pPr>
            <a:endParaRPr lang="en-US" sz="1000" b="1" dirty="0" smtClean="0"/>
          </a:p>
          <a:p>
            <a:pPr marL="0" indent="0" algn="r" eaLnBrk="1" fontAlgn="auto" hangingPunct="1">
              <a:spcAft>
                <a:spcPts val="0"/>
              </a:spcAft>
              <a:buNone/>
              <a:defRPr/>
            </a:pPr>
            <a:endParaRPr lang="en-US" sz="1000" b="1" dirty="0" smtClean="0"/>
          </a:p>
          <a:p>
            <a:pPr marL="0" indent="0" algn="r" eaLnBrk="1" fontAlgn="auto" hangingPunct="1">
              <a:spcAft>
                <a:spcPts val="0"/>
              </a:spcAft>
              <a:buNone/>
              <a:defRPr/>
            </a:pPr>
            <a:r>
              <a:rPr lang="en-US" sz="1000" b="1" dirty="0" smtClean="0"/>
              <a:t>P</a:t>
            </a:r>
            <a:r>
              <a:rPr lang="en-US" sz="1000" b="1" dirty="0" smtClean="0"/>
              <a:t>. </a:t>
            </a:r>
            <a:r>
              <a:rPr lang="en-US" sz="1000" b="1" dirty="0" smtClean="0"/>
              <a:t>17</a:t>
            </a:r>
            <a:endParaRPr lang="en-US" sz="1000" b="1" dirty="0"/>
          </a:p>
          <a:p>
            <a:endParaRPr lang="en-US" sz="2800" dirty="0"/>
          </a:p>
        </p:txBody>
      </p:sp>
    </p:spTree>
    <p:extLst>
      <p:ext uri="{BB962C8B-B14F-4D97-AF65-F5344CB8AC3E}">
        <p14:creationId xmlns:p14="http://schemas.microsoft.com/office/powerpoint/2010/main" val="3940469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
            </a:r>
            <a:br>
              <a:rPr lang="en-US" sz="2800" dirty="0" smtClean="0"/>
            </a:br>
            <a:r>
              <a:rPr lang="en-US" sz="3600" dirty="0" smtClean="0"/>
              <a:t>Common </a:t>
            </a:r>
            <a:r>
              <a:rPr lang="en-US" sz="3600" dirty="0"/>
              <a:t>effects of oppressing children’s power and </a:t>
            </a:r>
            <a:r>
              <a:rPr lang="en-US" sz="3600" dirty="0" smtClean="0"/>
              <a:t>independence</a:t>
            </a:r>
            <a:r>
              <a:rPr lang="en-US" sz="2800" dirty="0"/>
              <a:t/>
            </a:r>
            <a:br>
              <a:rPr lang="en-US" sz="2800" dirty="0"/>
            </a:br>
            <a:endParaRPr lang="en-US" sz="2800" dirty="0"/>
          </a:p>
        </p:txBody>
      </p:sp>
      <p:sp>
        <p:nvSpPr>
          <p:cNvPr id="3" name="Content Placeholder 2"/>
          <p:cNvSpPr>
            <a:spLocks noGrp="1"/>
          </p:cNvSpPr>
          <p:nvPr>
            <p:ph idx="1"/>
          </p:nvPr>
        </p:nvSpPr>
        <p:spPr>
          <a:xfrm>
            <a:off x="457200" y="1600200"/>
            <a:ext cx="8229600" cy="4876800"/>
          </a:xfrm>
        </p:spPr>
        <p:txBody>
          <a:bodyPr/>
          <a:lstStyle/>
          <a:p>
            <a:pPr marL="234950" indent="0" eaLnBrk="1" fontAlgn="auto" hangingPunct="1">
              <a:spcAft>
                <a:spcPts val="0"/>
              </a:spcAft>
              <a:buFont typeface="Wingdings" pitchFamily="2" charset="2"/>
              <a:buNone/>
              <a:defRPr/>
            </a:pPr>
            <a:r>
              <a:rPr lang="en-US" sz="2800" dirty="0" smtClean="0">
                <a:solidFill>
                  <a:srgbClr val="660066"/>
                </a:solidFill>
              </a:rPr>
              <a:t>This </a:t>
            </a:r>
            <a:r>
              <a:rPr lang="en-US" sz="2800" dirty="0">
                <a:solidFill>
                  <a:srgbClr val="660066"/>
                </a:solidFill>
              </a:rPr>
              <a:t>demand for compliance to parental authority has many limitations:</a:t>
            </a:r>
          </a:p>
          <a:p>
            <a:pPr marL="234950" indent="0" eaLnBrk="1" fontAlgn="auto" hangingPunct="1">
              <a:spcAft>
                <a:spcPts val="0"/>
              </a:spcAft>
              <a:buFont typeface="Wingdings" pitchFamily="2" charset="2"/>
              <a:buNone/>
              <a:defRPr/>
            </a:pPr>
            <a:endParaRPr lang="en-US" sz="900" dirty="0">
              <a:solidFill>
                <a:srgbClr val="660066"/>
              </a:solidFill>
            </a:endParaRPr>
          </a:p>
          <a:p>
            <a:pPr marL="234950" indent="0" eaLnBrk="1" fontAlgn="auto" hangingPunct="1">
              <a:spcAft>
                <a:spcPts val="0"/>
              </a:spcAft>
              <a:buFont typeface="Wingdings" pitchFamily="2" charset="2"/>
              <a:buAutoNum type="arabicPeriod"/>
              <a:defRPr/>
            </a:pPr>
            <a:r>
              <a:rPr lang="en-US" sz="2800" dirty="0">
                <a:solidFill>
                  <a:srgbClr val="660066"/>
                </a:solidFill>
              </a:rPr>
              <a:t>    Obedience breeds powerlessness. </a:t>
            </a:r>
          </a:p>
          <a:p>
            <a:pPr marL="234950" indent="0" eaLnBrk="1" fontAlgn="auto" hangingPunct="1">
              <a:spcAft>
                <a:spcPts val="0"/>
              </a:spcAft>
              <a:buFont typeface="Wingdings" pitchFamily="2" charset="2"/>
              <a:buAutoNum type="arabicPeriod"/>
              <a:defRPr/>
            </a:pPr>
            <a:r>
              <a:rPr lang="en-US" sz="2800" dirty="0">
                <a:solidFill>
                  <a:srgbClr val="660066"/>
                </a:solidFill>
              </a:rPr>
              <a:t>    Obedience breeds inadequacy. </a:t>
            </a:r>
          </a:p>
          <a:p>
            <a:pPr marL="234950" indent="0" eaLnBrk="1" fontAlgn="auto" hangingPunct="1">
              <a:spcAft>
                <a:spcPts val="0"/>
              </a:spcAft>
              <a:buFont typeface="Wingdings" pitchFamily="2" charset="2"/>
              <a:buAutoNum type="arabicPeriod"/>
              <a:defRPr/>
            </a:pPr>
            <a:r>
              <a:rPr lang="en-US" sz="2800" dirty="0">
                <a:solidFill>
                  <a:srgbClr val="660066"/>
                </a:solidFill>
              </a:rPr>
              <a:t>    Obedience also breeds rebelliousness.</a:t>
            </a:r>
          </a:p>
          <a:p>
            <a:pPr marL="234950" indent="0" eaLnBrk="1" fontAlgn="auto" hangingPunct="1">
              <a:spcAft>
                <a:spcPts val="0"/>
              </a:spcAft>
              <a:buFont typeface="Wingdings" pitchFamily="2" charset="2"/>
              <a:buAutoNum type="arabicPeriod"/>
              <a:defRPr/>
            </a:pPr>
            <a:r>
              <a:rPr lang="en-US" sz="2800" dirty="0">
                <a:solidFill>
                  <a:srgbClr val="660066"/>
                </a:solidFill>
              </a:rPr>
              <a:t>    Obedience breeds compliance — to all. </a:t>
            </a:r>
          </a:p>
          <a:p>
            <a:pPr marL="234950" indent="0" eaLnBrk="1" fontAlgn="auto" hangingPunct="1">
              <a:spcAft>
                <a:spcPts val="0"/>
              </a:spcAft>
              <a:buFont typeface="Wingdings" pitchFamily="2" charset="2"/>
              <a:buAutoNum type="arabicPeriod"/>
              <a:defRPr/>
            </a:pPr>
            <a:r>
              <a:rPr lang="en-US" sz="2800" dirty="0">
                <a:solidFill>
                  <a:srgbClr val="660066"/>
                </a:solidFill>
              </a:rPr>
              <a:t>    Obedience breeds followers, not leaders.  </a:t>
            </a:r>
          </a:p>
          <a:p>
            <a:pPr marL="0" indent="0">
              <a:buNone/>
            </a:pPr>
            <a:r>
              <a:rPr lang="en-US" sz="2800" dirty="0">
                <a:solidFill>
                  <a:srgbClr val="7030A0"/>
                </a:solidFill>
              </a:rPr>
              <a:t> </a:t>
            </a:r>
            <a:r>
              <a:rPr lang="en-US" sz="2800" dirty="0" smtClean="0">
                <a:solidFill>
                  <a:srgbClr val="7030A0"/>
                </a:solidFill>
              </a:rPr>
              <a:t>  </a:t>
            </a:r>
            <a:r>
              <a:rPr lang="en-US" sz="2800" dirty="0" smtClean="0">
                <a:solidFill>
                  <a:srgbClr val="660066"/>
                </a:solidFill>
              </a:rPr>
              <a:t>6. </a:t>
            </a:r>
            <a:r>
              <a:rPr lang="en-US" sz="2800" dirty="0">
                <a:solidFill>
                  <a:srgbClr val="660066"/>
                </a:solidFill>
              </a:rPr>
              <a:t> </a:t>
            </a:r>
            <a:r>
              <a:rPr lang="en-US" sz="2800" dirty="0" smtClean="0">
                <a:solidFill>
                  <a:srgbClr val="660066"/>
                </a:solidFill>
              </a:rPr>
              <a:t>  Are very vulnerable to peer group pressure.</a:t>
            </a:r>
          </a:p>
          <a:p>
            <a:pPr marL="0" indent="0">
              <a:buNone/>
            </a:pPr>
            <a:endParaRPr lang="en-US" sz="1000" dirty="0">
              <a:solidFill>
                <a:srgbClr val="660066"/>
              </a:solidFill>
            </a:endParaRPr>
          </a:p>
          <a:p>
            <a:pPr marL="0" indent="0" algn="r">
              <a:buNone/>
            </a:pPr>
            <a:endParaRPr lang="en-US" sz="1000" b="1" dirty="0" smtClean="0"/>
          </a:p>
          <a:p>
            <a:pPr marL="0" indent="0" algn="r">
              <a:buNone/>
            </a:pPr>
            <a:endParaRPr lang="en-US" sz="1000" b="1" dirty="0" smtClean="0"/>
          </a:p>
          <a:p>
            <a:pPr marL="0" indent="0" algn="r">
              <a:buNone/>
            </a:pPr>
            <a:r>
              <a:rPr lang="en-US" sz="1000" b="1" dirty="0" smtClean="0"/>
              <a:t>P</a:t>
            </a:r>
            <a:r>
              <a:rPr lang="en-US" sz="1000" b="1" dirty="0" smtClean="0"/>
              <a:t>. </a:t>
            </a:r>
            <a:r>
              <a:rPr lang="en-US" sz="1000" b="1" dirty="0" smtClean="0"/>
              <a:t>17</a:t>
            </a:r>
            <a:endParaRPr lang="en-US" sz="1000" b="1" dirty="0"/>
          </a:p>
        </p:txBody>
      </p:sp>
    </p:spTree>
    <p:extLst>
      <p:ext uri="{BB962C8B-B14F-4D97-AF65-F5344CB8AC3E}">
        <p14:creationId xmlns:p14="http://schemas.microsoft.com/office/powerpoint/2010/main" val="219873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Chapter 4</a:t>
            </a:r>
            <a:endParaRPr lang="en-US" dirty="0"/>
          </a:p>
        </p:txBody>
      </p:sp>
      <p:sp>
        <p:nvSpPr>
          <p:cNvPr id="10" name="Content Placeholder 9"/>
          <p:cNvSpPr>
            <a:spLocks noGrp="1"/>
          </p:cNvSpPr>
          <p:nvPr>
            <p:ph idx="1"/>
          </p:nvPr>
        </p:nvSpPr>
        <p:spPr>
          <a:xfrm>
            <a:off x="457200" y="1600200"/>
            <a:ext cx="8229600" cy="4953000"/>
          </a:xfrm>
        </p:spPr>
        <p:txBody>
          <a:bodyPr/>
          <a:lstStyle/>
          <a:p>
            <a:pPr marL="0" indent="0" algn="ctr">
              <a:buNone/>
            </a:pPr>
            <a:r>
              <a:rPr lang="en-US" sz="4400" dirty="0" smtClean="0"/>
              <a:t>Positive and Negative Nurturing and the Development of Four Distinct Personality Traits</a:t>
            </a:r>
          </a:p>
          <a:p>
            <a:pPr marL="0" indent="0" algn="ctr">
              <a:buNone/>
            </a:pPr>
            <a:endParaRPr lang="en-US" sz="4400" dirty="0"/>
          </a:p>
          <a:p>
            <a:pPr marL="0" indent="0" algn="ctr">
              <a:buNone/>
            </a:pPr>
            <a:endParaRPr lang="en-US" sz="4400" dirty="0" smtClean="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800" b="1" dirty="0"/>
          </a:p>
          <a:p>
            <a:pPr marL="0" indent="0" algn="r">
              <a:buNone/>
            </a:pPr>
            <a:endParaRPr lang="en-US" sz="800" b="1" dirty="0" smtClean="0"/>
          </a:p>
          <a:p>
            <a:pPr marL="0" indent="0" algn="r">
              <a:buNone/>
            </a:pPr>
            <a:endParaRPr lang="en-US" sz="1000" b="1" dirty="0" smtClean="0"/>
          </a:p>
          <a:p>
            <a:pPr marL="0" indent="0" algn="r">
              <a:buNone/>
            </a:pPr>
            <a:r>
              <a:rPr lang="en-US" sz="1000" b="1" dirty="0" smtClean="0"/>
              <a:t>P</a:t>
            </a:r>
            <a:r>
              <a:rPr lang="en-US" sz="1000" b="1" dirty="0" smtClean="0"/>
              <a:t>. </a:t>
            </a:r>
            <a:r>
              <a:rPr lang="en-US" sz="1000" b="1" dirty="0" smtClean="0"/>
              <a:t>18</a:t>
            </a:r>
            <a:endParaRPr lang="en-US" sz="1000" b="1" dirty="0"/>
          </a:p>
        </p:txBody>
      </p:sp>
    </p:spTree>
    <p:extLst>
      <p:ext uri="{BB962C8B-B14F-4D97-AF65-F5344CB8AC3E}">
        <p14:creationId xmlns:p14="http://schemas.microsoft.com/office/powerpoint/2010/main" val="41659599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Development</a:t>
            </a:r>
          </a:p>
        </p:txBody>
      </p:sp>
      <p:sp>
        <p:nvSpPr>
          <p:cNvPr id="3" name="Content Placeholder 2"/>
          <p:cNvSpPr>
            <a:spLocks noGrp="1"/>
          </p:cNvSpPr>
          <p:nvPr>
            <p:ph idx="1"/>
          </p:nvPr>
        </p:nvSpPr>
        <p:spPr>
          <a:xfrm>
            <a:off x="457200" y="1600200"/>
            <a:ext cx="8229600" cy="4953000"/>
          </a:xfrm>
        </p:spPr>
        <p:txBody>
          <a:bodyPr/>
          <a:lstStyle/>
          <a:p>
            <a:pPr marL="365760" indent="-256032" eaLnBrk="1" fontAlgn="auto" hangingPunct="1">
              <a:spcAft>
                <a:spcPts val="0"/>
              </a:spcAft>
              <a:buFont typeface="Wingdings 3"/>
              <a:buChar char=""/>
              <a:defRPr/>
            </a:pPr>
            <a:r>
              <a:rPr lang="en-US" dirty="0">
                <a:solidFill>
                  <a:srgbClr val="139D41"/>
                </a:solidFill>
              </a:rPr>
              <a:t>Personality is the composite of our perceptions, knowledge, feelings and beliefs generated from experiences and manifested in our behavior. (nurture)</a:t>
            </a:r>
          </a:p>
          <a:p>
            <a:pPr marL="109537"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r>
              <a:rPr lang="en-US" dirty="0">
                <a:solidFill>
                  <a:srgbClr val="C00000"/>
                </a:solidFill>
              </a:rPr>
              <a:t>Personality: the emotional DNA of an individual. (nurture</a:t>
            </a:r>
            <a:r>
              <a:rPr lang="en-US" dirty="0" smtClean="0">
                <a:solidFill>
                  <a:srgbClr val="C00000"/>
                </a:solidFill>
              </a:rPr>
              <a:t>)</a:t>
            </a:r>
          </a:p>
          <a:p>
            <a:pPr marL="109728" indent="0" eaLnBrk="1" fontAlgn="auto" hangingPunct="1">
              <a:spcAft>
                <a:spcPts val="0"/>
              </a:spcAft>
              <a:buNone/>
              <a:defRPr/>
            </a:pPr>
            <a:endParaRPr lang="en-US" dirty="0">
              <a:solidFill>
                <a:srgbClr val="C00000"/>
              </a:solidFill>
            </a:endParaRP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r>
              <a:rPr lang="en-US" sz="1000" b="1" dirty="0" smtClean="0"/>
              <a:t>P</a:t>
            </a:r>
            <a:r>
              <a:rPr lang="en-US" sz="1000" b="1" dirty="0" smtClean="0"/>
              <a:t>. </a:t>
            </a:r>
            <a:r>
              <a:rPr lang="en-US" sz="1000" b="1" dirty="0" smtClean="0"/>
              <a:t>18</a:t>
            </a:r>
            <a:endParaRPr lang="en-US" sz="1000" b="1" dirty="0"/>
          </a:p>
          <a:p>
            <a:endParaRPr lang="en-US" dirty="0"/>
          </a:p>
        </p:txBody>
      </p:sp>
    </p:spTree>
    <p:extLst>
      <p:ext uri="{BB962C8B-B14F-4D97-AF65-F5344CB8AC3E}">
        <p14:creationId xmlns:p14="http://schemas.microsoft.com/office/powerpoint/2010/main" val="2571716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Development</a:t>
            </a:r>
          </a:p>
        </p:txBody>
      </p:sp>
      <p:sp>
        <p:nvSpPr>
          <p:cNvPr id="3" name="Content Placeholder 2"/>
          <p:cNvSpPr>
            <a:spLocks noGrp="1"/>
          </p:cNvSpPr>
          <p:nvPr>
            <p:ph idx="1"/>
          </p:nvPr>
        </p:nvSpPr>
        <p:spPr>
          <a:xfrm>
            <a:off x="457200" y="1600200"/>
            <a:ext cx="8229600" cy="4800600"/>
          </a:xfrm>
        </p:spPr>
        <p:txBody>
          <a:bodyPr/>
          <a:lstStyle/>
          <a:p>
            <a:pPr eaLnBrk="1" fontAlgn="auto" hangingPunct="1">
              <a:spcAft>
                <a:spcPts val="0"/>
              </a:spcAft>
              <a:buFont typeface="Wingdings 3" pitchFamily="18" charset="2"/>
              <a:buNone/>
              <a:defRPr/>
            </a:pPr>
            <a:r>
              <a:rPr lang="en-US" dirty="0"/>
              <a:t>Events develop our </a:t>
            </a:r>
            <a:r>
              <a:rPr lang="en-US" b="1" dirty="0">
                <a:solidFill>
                  <a:srgbClr val="00B050"/>
                </a:solidFill>
              </a:rPr>
              <a:t>personality</a:t>
            </a:r>
            <a:r>
              <a:rPr lang="en-US" dirty="0"/>
              <a:t> </a:t>
            </a:r>
            <a:r>
              <a:rPr lang="en-US" b="1" dirty="0">
                <a:solidFill>
                  <a:srgbClr val="00B050"/>
                </a:solidFill>
              </a:rPr>
              <a:t>characteristics</a:t>
            </a:r>
            <a:r>
              <a:rPr lang="en-US" dirty="0">
                <a:solidFill>
                  <a:srgbClr val="00B050"/>
                </a:solidFill>
              </a:rPr>
              <a:t>. </a:t>
            </a:r>
          </a:p>
          <a:p>
            <a:pPr eaLnBrk="1" fontAlgn="auto" hangingPunct="1">
              <a:spcAft>
                <a:spcPts val="0"/>
              </a:spcAft>
              <a:buFont typeface="Wingdings 3" pitchFamily="18" charset="2"/>
              <a:buNone/>
              <a:defRPr/>
            </a:pPr>
            <a:r>
              <a:rPr lang="en-US" dirty="0">
                <a:solidFill>
                  <a:srgbClr val="FF0000"/>
                </a:solidFill>
              </a:rPr>
              <a:t>(prevention)</a:t>
            </a:r>
            <a:endParaRPr lang="en-US" dirty="0"/>
          </a:p>
          <a:p>
            <a:pPr eaLnBrk="1" fontAlgn="auto" hangingPunct="1">
              <a:spcAft>
                <a:spcPts val="0"/>
              </a:spcAft>
              <a:buFont typeface="Wingdings 3" pitchFamily="18" charset="2"/>
              <a:buNone/>
              <a:defRPr/>
            </a:pPr>
            <a:r>
              <a:rPr lang="en-US" dirty="0"/>
              <a:t>Personality characteristics lead to the </a:t>
            </a:r>
          </a:p>
          <a:p>
            <a:pPr eaLnBrk="1" fontAlgn="auto" hangingPunct="1">
              <a:spcAft>
                <a:spcPts val="0"/>
              </a:spcAft>
              <a:buFont typeface="Wingdings 3" pitchFamily="18" charset="2"/>
              <a:buNone/>
              <a:defRPr/>
            </a:pPr>
            <a:r>
              <a:rPr lang="en-US" dirty="0"/>
              <a:t>development of </a:t>
            </a:r>
            <a:r>
              <a:rPr lang="en-US" b="1" dirty="0">
                <a:solidFill>
                  <a:srgbClr val="00B050"/>
                </a:solidFill>
              </a:rPr>
              <a:t>personality traits. </a:t>
            </a:r>
          </a:p>
          <a:p>
            <a:pPr eaLnBrk="1" fontAlgn="auto" hangingPunct="1">
              <a:spcAft>
                <a:spcPts val="0"/>
              </a:spcAft>
              <a:buFont typeface="Wingdings 3" pitchFamily="18" charset="2"/>
              <a:buNone/>
              <a:defRPr/>
            </a:pPr>
            <a:r>
              <a:rPr lang="en-US" dirty="0">
                <a:solidFill>
                  <a:srgbClr val="FF0000"/>
                </a:solidFill>
              </a:rPr>
              <a:t>(intervention)</a:t>
            </a:r>
          </a:p>
          <a:p>
            <a:pPr eaLnBrk="1" fontAlgn="auto" hangingPunct="1">
              <a:spcAft>
                <a:spcPts val="0"/>
              </a:spcAft>
              <a:buFont typeface="Wingdings 3" pitchFamily="18" charset="2"/>
              <a:buNone/>
              <a:defRPr/>
            </a:pPr>
            <a:r>
              <a:rPr lang="en-US" dirty="0"/>
              <a:t>Over time, personality traits lead to</a:t>
            </a:r>
            <a:r>
              <a:rPr lang="en-US" dirty="0">
                <a:solidFill>
                  <a:srgbClr val="00B050"/>
                </a:solidFill>
              </a:rPr>
              <a:t> full blown </a:t>
            </a:r>
          </a:p>
          <a:p>
            <a:pPr eaLnBrk="1" fontAlgn="auto" hangingPunct="1">
              <a:spcAft>
                <a:spcPts val="0"/>
              </a:spcAft>
              <a:buFont typeface="Wingdings 3" pitchFamily="18" charset="2"/>
              <a:buNone/>
              <a:defRPr/>
            </a:pPr>
            <a:r>
              <a:rPr lang="en-US" dirty="0">
                <a:solidFill>
                  <a:srgbClr val="00B050"/>
                </a:solidFill>
              </a:rPr>
              <a:t>personalities. </a:t>
            </a:r>
            <a:r>
              <a:rPr lang="en-US" dirty="0">
                <a:solidFill>
                  <a:srgbClr val="FF0000"/>
                </a:solidFill>
              </a:rPr>
              <a:t>(treatment</a:t>
            </a:r>
            <a:r>
              <a:rPr lang="en-US" dirty="0" smtClean="0">
                <a:solidFill>
                  <a:srgbClr val="FF0000"/>
                </a:solidFill>
              </a:rPr>
              <a:t>)</a:t>
            </a:r>
          </a:p>
          <a:p>
            <a:pPr eaLnBrk="1" fontAlgn="auto" hangingPunct="1">
              <a:spcAft>
                <a:spcPts val="0"/>
              </a:spcAft>
              <a:buFont typeface="Wingdings 3" pitchFamily="18" charset="2"/>
              <a:buNone/>
              <a:defRPr/>
            </a:pPr>
            <a:endParaRPr lang="en-US" dirty="0">
              <a:solidFill>
                <a:srgbClr val="FF0000"/>
              </a:solidFill>
            </a:endParaRPr>
          </a:p>
          <a:p>
            <a:pPr algn="r" eaLnBrk="1" fontAlgn="auto" hangingPunct="1">
              <a:spcAft>
                <a:spcPts val="0"/>
              </a:spcAft>
              <a:buNone/>
              <a:defRPr/>
            </a:pPr>
            <a:r>
              <a:rPr lang="en-US" sz="1000" b="1" dirty="0" smtClean="0"/>
              <a:t>P</a:t>
            </a:r>
            <a:r>
              <a:rPr lang="en-US" sz="1000" b="1" dirty="0"/>
              <a:t>. </a:t>
            </a:r>
            <a:r>
              <a:rPr lang="en-US" sz="1000" b="1" dirty="0" smtClean="0"/>
              <a:t>18</a:t>
            </a:r>
            <a:endParaRPr lang="en-US" sz="1000" b="1" dirty="0"/>
          </a:p>
          <a:p>
            <a:pPr eaLnBrk="1" fontAlgn="auto" hangingPunct="1">
              <a:spcAft>
                <a:spcPts val="0"/>
              </a:spcAft>
              <a:buFont typeface="Wingdings 3" pitchFamily="18" charset="2"/>
              <a:buNone/>
              <a:defRPr/>
            </a:pPr>
            <a:endParaRPr lang="en-US" dirty="0"/>
          </a:p>
          <a:p>
            <a:endParaRPr lang="en-US" dirty="0"/>
          </a:p>
        </p:txBody>
      </p:sp>
    </p:spTree>
    <p:extLst>
      <p:ext uri="{BB962C8B-B14F-4D97-AF65-F5344CB8AC3E}">
        <p14:creationId xmlns:p14="http://schemas.microsoft.com/office/powerpoint/2010/main" val="1502296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Continuum of Nurturing</a:t>
            </a:r>
            <a:endParaRPr lang="en-US" dirty="0"/>
          </a:p>
        </p:txBody>
      </p:sp>
      <p:sp>
        <p:nvSpPr>
          <p:cNvPr id="3" name="Content Placeholder 2"/>
          <p:cNvSpPr>
            <a:spLocks noGrp="1"/>
          </p:cNvSpPr>
          <p:nvPr>
            <p:ph idx="1"/>
          </p:nvPr>
        </p:nvSpPr>
        <p:spPr>
          <a:xfrm>
            <a:off x="457200" y="1600200"/>
            <a:ext cx="8229600" cy="4953000"/>
          </a:xfrm>
        </p:spPr>
        <p:txBody>
          <a:bodyPr/>
          <a:lstStyle/>
          <a:p>
            <a:pPr marL="365760" indent="-256032" eaLnBrk="1" fontAlgn="auto" hangingPunct="1">
              <a:spcAft>
                <a:spcPts val="0"/>
              </a:spcAft>
              <a:buFont typeface="Wingdings 3" pitchFamily="18" charset="2"/>
              <a:buNone/>
              <a:defRPr/>
            </a:pPr>
            <a:r>
              <a:rPr lang="en-US" sz="1800" b="1" dirty="0" smtClean="0"/>
              <a:t>                                            </a:t>
            </a:r>
            <a:r>
              <a:rPr lang="en-US" sz="1800" b="1" dirty="0">
                <a:solidFill>
                  <a:srgbClr val="00B050"/>
                </a:solidFill>
              </a:rPr>
              <a:t>Positive Nurturing (Empathy)</a:t>
            </a:r>
            <a:endParaRPr lang="en-US" sz="1800" dirty="0">
              <a:solidFill>
                <a:srgbClr val="00B050"/>
              </a:solidFill>
            </a:endParaRPr>
          </a:p>
          <a:p>
            <a:pPr marL="365760" indent="-256032" eaLnBrk="1" fontAlgn="auto" hangingPunct="1">
              <a:spcAft>
                <a:spcPts val="0"/>
              </a:spcAft>
              <a:buFont typeface="Wingdings 3" pitchFamily="18" charset="2"/>
              <a:buNone/>
              <a:defRPr/>
            </a:pPr>
            <a:r>
              <a:rPr lang="en-US" sz="1800" dirty="0"/>
              <a:t> </a:t>
            </a:r>
          </a:p>
          <a:p>
            <a:pPr marL="365760" indent="-256032" eaLnBrk="1" fontAlgn="auto" hangingPunct="1">
              <a:spcAft>
                <a:spcPts val="0"/>
              </a:spcAft>
              <a:buFont typeface="Wingdings 3" pitchFamily="18" charset="2"/>
              <a:buNone/>
              <a:defRPr/>
            </a:pPr>
            <a:r>
              <a:rPr lang="en-US" sz="1800" b="1" dirty="0"/>
              <a:t>   Frequency </a:t>
            </a:r>
            <a:r>
              <a:rPr lang="en-US" sz="1800" dirty="0"/>
              <a:t>        Always          Frequent       Sometimes      Infrequent           Never         </a:t>
            </a:r>
          </a:p>
          <a:p>
            <a:pPr marL="365760" indent="-256032" eaLnBrk="1" fontAlgn="auto" hangingPunct="1">
              <a:spcAft>
                <a:spcPts val="0"/>
              </a:spcAft>
              <a:buFont typeface="Wingdings 3" pitchFamily="18" charset="2"/>
              <a:buNone/>
              <a:defRPr/>
            </a:pPr>
            <a:r>
              <a:rPr lang="en-US" sz="1800" b="1" dirty="0"/>
              <a:t>     Intensity</a:t>
            </a:r>
            <a:r>
              <a:rPr lang="en-US" sz="1800" dirty="0"/>
              <a:t>         Very High         High             Average          </a:t>
            </a:r>
            <a:r>
              <a:rPr lang="en-US" sz="1800" dirty="0" smtClean="0"/>
              <a:t>   </a:t>
            </a:r>
            <a:r>
              <a:rPr lang="en-US" sz="1800" dirty="0"/>
              <a:t>Low          </a:t>
            </a:r>
            <a:r>
              <a:rPr lang="en-US" sz="1800" dirty="0" smtClean="0"/>
              <a:t>    </a:t>
            </a:r>
            <a:r>
              <a:rPr lang="en-US" sz="1800" dirty="0"/>
              <a:t>Not Present</a:t>
            </a:r>
          </a:p>
          <a:p>
            <a:pPr marL="365760" indent="-256032" eaLnBrk="1" fontAlgn="auto" hangingPunct="1">
              <a:spcAft>
                <a:spcPts val="0"/>
              </a:spcAft>
              <a:buFont typeface="Wingdings 3" pitchFamily="18" charset="2"/>
              <a:buNone/>
              <a:defRPr/>
            </a:pPr>
            <a:r>
              <a:rPr lang="en-US" sz="1800" dirty="0"/>
              <a:t>                                 10               9   8   7            6   5   4       </a:t>
            </a:r>
            <a:r>
              <a:rPr lang="en-US" sz="1800" dirty="0" smtClean="0"/>
              <a:t>      </a:t>
            </a:r>
            <a:r>
              <a:rPr lang="en-US" sz="1800" dirty="0"/>
              <a:t>3   2   1                </a:t>
            </a:r>
            <a:r>
              <a:rPr lang="en-US" sz="1800" dirty="0" smtClean="0"/>
              <a:t>    0</a:t>
            </a:r>
            <a:endParaRPr lang="en-US" sz="2800" dirty="0"/>
          </a:p>
          <a:p>
            <a:pPr marL="365760" indent="-256032" eaLnBrk="1" fontAlgn="auto" hangingPunct="1">
              <a:spcAft>
                <a:spcPts val="0"/>
              </a:spcAft>
              <a:buFont typeface="Wingdings 3" pitchFamily="18" charset="2"/>
              <a:buNone/>
              <a:defRPr/>
            </a:pPr>
            <a:r>
              <a:rPr lang="en-US" sz="2000" b="1" dirty="0"/>
              <a:t>        </a:t>
            </a:r>
            <a:r>
              <a:rPr lang="en-US" sz="2000" b="1" dirty="0" smtClean="0"/>
              <a:t>                      </a:t>
            </a:r>
            <a:r>
              <a:rPr lang="en-US" sz="2000" b="1" dirty="0" smtClean="0">
                <a:solidFill>
                  <a:srgbClr val="FF0000"/>
                </a:solidFill>
              </a:rPr>
              <a:t>Negative </a:t>
            </a:r>
            <a:r>
              <a:rPr lang="en-US" sz="2000" b="1" dirty="0">
                <a:solidFill>
                  <a:srgbClr val="FF0000"/>
                </a:solidFill>
              </a:rPr>
              <a:t>Nurturing (Abuse and Neglect)</a:t>
            </a:r>
            <a:endParaRPr lang="en-US" sz="2000" dirty="0">
              <a:solidFill>
                <a:srgbClr val="FF0000"/>
              </a:solidFill>
            </a:endParaRPr>
          </a:p>
          <a:p>
            <a:pPr marL="365760" indent="-256032" eaLnBrk="1" fontAlgn="auto" hangingPunct="1">
              <a:spcAft>
                <a:spcPts val="0"/>
              </a:spcAft>
              <a:buFont typeface="Wingdings 3" pitchFamily="18" charset="2"/>
              <a:buNone/>
              <a:defRPr/>
            </a:pPr>
            <a:r>
              <a:rPr lang="en-US" sz="2000" dirty="0"/>
              <a:t>                                                                                            </a:t>
            </a:r>
          </a:p>
          <a:p>
            <a:pPr marL="365760" indent="-256032" eaLnBrk="1" fontAlgn="auto" hangingPunct="1">
              <a:spcAft>
                <a:spcPts val="0"/>
              </a:spcAft>
              <a:buFont typeface="Wingdings 3" pitchFamily="18" charset="2"/>
              <a:buNone/>
              <a:defRPr/>
            </a:pPr>
            <a:r>
              <a:rPr lang="en-US" sz="2000" b="1" dirty="0"/>
              <a:t>    </a:t>
            </a:r>
            <a:r>
              <a:rPr lang="en-US" sz="1800" b="1" dirty="0"/>
              <a:t>Frequency</a:t>
            </a:r>
            <a:r>
              <a:rPr lang="en-US" sz="1800" dirty="0"/>
              <a:t> </a:t>
            </a:r>
            <a:r>
              <a:rPr lang="en-US" sz="1800" dirty="0" smtClean="0"/>
              <a:t>       Always         </a:t>
            </a:r>
            <a:r>
              <a:rPr lang="en-US" sz="1800" dirty="0"/>
              <a:t>Never </a:t>
            </a:r>
            <a:r>
              <a:rPr lang="en-US" sz="1800" dirty="0" smtClean="0"/>
              <a:t>        </a:t>
            </a:r>
            <a:r>
              <a:rPr lang="en-US" sz="1800" dirty="0"/>
              <a:t>Infrequent    </a:t>
            </a:r>
            <a:r>
              <a:rPr lang="en-US" sz="1800" dirty="0" smtClean="0"/>
              <a:t>    </a:t>
            </a:r>
            <a:r>
              <a:rPr lang="en-US" sz="1800" dirty="0"/>
              <a:t>Sometimes    </a:t>
            </a:r>
            <a:r>
              <a:rPr lang="en-US" sz="1800" dirty="0" smtClean="0"/>
              <a:t>     </a:t>
            </a:r>
            <a:r>
              <a:rPr lang="en-US" sz="1800" dirty="0"/>
              <a:t>Frequent         </a:t>
            </a:r>
          </a:p>
          <a:p>
            <a:pPr marL="365760" indent="-256032" eaLnBrk="1" fontAlgn="auto" hangingPunct="1">
              <a:spcAft>
                <a:spcPts val="0"/>
              </a:spcAft>
              <a:buFont typeface="Wingdings 3" pitchFamily="18" charset="2"/>
              <a:buNone/>
              <a:defRPr/>
            </a:pPr>
            <a:r>
              <a:rPr lang="en-US" sz="1800" b="1" dirty="0"/>
              <a:t>    </a:t>
            </a:r>
            <a:r>
              <a:rPr lang="en-US" sz="1800" b="1" dirty="0" smtClean="0"/>
              <a:t>Intensity</a:t>
            </a:r>
            <a:r>
              <a:rPr lang="en-US" sz="1800" dirty="0" smtClean="0"/>
              <a:t>      </a:t>
            </a:r>
            <a:r>
              <a:rPr lang="en-US" sz="1800" dirty="0"/>
              <a:t>Not Present  </a:t>
            </a:r>
            <a:r>
              <a:rPr lang="en-US" sz="1800" dirty="0" smtClean="0"/>
              <a:t>       </a:t>
            </a:r>
            <a:r>
              <a:rPr lang="en-US" sz="1800" dirty="0"/>
              <a:t>Low             Average          </a:t>
            </a:r>
            <a:r>
              <a:rPr lang="en-US" sz="1800" dirty="0" smtClean="0"/>
              <a:t>      </a:t>
            </a:r>
            <a:r>
              <a:rPr lang="en-US" sz="1800" dirty="0"/>
              <a:t>High          </a:t>
            </a:r>
            <a:r>
              <a:rPr lang="en-US" sz="1800" dirty="0" smtClean="0"/>
              <a:t>     </a:t>
            </a:r>
            <a:r>
              <a:rPr lang="en-US" sz="1800" dirty="0"/>
              <a:t>Very High      </a:t>
            </a:r>
          </a:p>
          <a:p>
            <a:pPr marL="365760" indent="-256032" eaLnBrk="1" fontAlgn="auto" hangingPunct="1">
              <a:spcAft>
                <a:spcPts val="0"/>
              </a:spcAft>
              <a:buFont typeface="Wingdings 3" pitchFamily="18" charset="2"/>
              <a:buNone/>
              <a:defRPr/>
            </a:pPr>
            <a:r>
              <a:rPr lang="en-US" sz="1800" dirty="0"/>
              <a:t>                               0           </a:t>
            </a:r>
            <a:r>
              <a:rPr lang="en-US" sz="1800" dirty="0" smtClean="0"/>
              <a:t>       1   </a:t>
            </a:r>
            <a:r>
              <a:rPr lang="en-US" sz="1800" dirty="0"/>
              <a:t>2    3          4   5   6        </a:t>
            </a:r>
            <a:r>
              <a:rPr lang="en-US" sz="1800" dirty="0" smtClean="0"/>
              <a:t>       </a:t>
            </a:r>
            <a:r>
              <a:rPr lang="en-US" sz="1800" dirty="0"/>
              <a:t>7   8   9             </a:t>
            </a:r>
            <a:r>
              <a:rPr lang="en-US" sz="1800" dirty="0" smtClean="0"/>
              <a:t>      10</a:t>
            </a:r>
          </a:p>
          <a:p>
            <a:pPr marL="365760" indent="-256032" eaLnBrk="1" fontAlgn="auto" hangingPunct="1">
              <a:spcAft>
                <a:spcPts val="0"/>
              </a:spcAft>
              <a:buFont typeface="Wingdings 3" pitchFamily="18" charset="2"/>
              <a:buNone/>
              <a:defRPr/>
            </a:pPr>
            <a:endParaRPr lang="en-US" sz="1800" dirty="0"/>
          </a:p>
          <a:p>
            <a:pPr marL="365760" indent="-256032" eaLnBrk="1" fontAlgn="auto" hangingPunct="1">
              <a:spcAft>
                <a:spcPts val="0"/>
              </a:spcAft>
              <a:buFont typeface="Wingdings 3" pitchFamily="18" charset="2"/>
              <a:buNone/>
              <a:defRPr/>
            </a:pPr>
            <a:endParaRPr lang="en-US" sz="1800" dirty="0" smtClean="0"/>
          </a:p>
          <a:p>
            <a:pPr marL="365760" indent="-256032" eaLnBrk="1" fontAlgn="auto" hangingPunct="1">
              <a:spcAft>
                <a:spcPts val="0"/>
              </a:spcAft>
              <a:buFont typeface="Wingdings 3" pitchFamily="18" charset="2"/>
              <a:buNone/>
              <a:defRPr/>
            </a:pPr>
            <a:endParaRPr lang="en-US" sz="1800" dirty="0"/>
          </a:p>
          <a:p>
            <a:pPr marL="365760" indent="-256032" eaLnBrk="1" fontAlgn="auto" hangingPunct="1">
              <a:spcAft>
                <a:spcPts val="0"/>
              </a:spcAft>
              <a:buFont typeface="Wingdings 3" pitchFamily="18" charset="2"/>
              <a:buNone/>
              <a:defRPr/>
            </a:pPr>
            <a:endParaRPr lang="en-US" sz="1800" dirty="0" smtClean="0"/>
          </a:p>
          <a:p>
            <a:pPr marL="365760" indent="-256032" algn="r" eaLnBrk="1" fontAlgn="auto" hangingPunct="1">
              <a:spcAft>
                <a:spcPts val="0"/>
              </a:spcAft>
              <a:buFont typeface="Wingdings 3" pitchFamily="18" charset="2"/>
              <a:buNone/>
              <a:defRPr/>
            </a:pPr>
            <a:r>
              <a:rPr lang="en-US" sz="1000" b="1" dirty="0" smtClean="0"/>
              <a:t>P. </a:t>
            </a:r>
            <a:r>
              <a:rPr lang="en-US" sz="1000" b="1" dirty="0" smtClean="0"/>
              <a:t>18</a:t>
            </a:r>
            <a:endParaRPr lang="en-US" sz="1000" b="1" dirty="0"/>
          </a:p>
        </p:txBody>
      </p:sp>
    </p:spTree>
    <p:extLst>
      <p:ext uri="{BB962C8B-B14F-4D97-AF65-F5344CB8AC3E}">
        <p14:creationId xmlns:p14="http://schemas.microsoft.com/office/powerpoint/2010/main" val="1360855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 </a:t>
            </a:r>
            <a:endParaRPr lang="en-US" dirty="0"/>
          </a:p>
        </p:txBody>
      </p:sp>
      <p:sp>
        <p:nvSpPr>
          <p:cNvPr id="3" name="Content Placeholder 2"/>
          <p:cNvSpPr>
            <a:spLocks noGrp="1"/>
          </p:cNvSpPr>
          <p:nvPr>
            <p:ph idx="1"/>
          </p:nvPr>
        </p:nvSpPr>
        <p:spPr>
          <a:xfrm>
            <a:off x="457200" y="1600200"/>
            <a:ext cx="8229600" cy="4876800"/>
          </a:xfrm>
        </p:spPr>
        <p:txBody>
          <a:bodyPr/>
          <a:lstStyle/>
          <a:p>
            <a:pPr marL="0" indent="0" eaLnBrk="1" fontAlgn="auto" hangingPunct="1">
              <a:spcAft>
                <a:spcPts val="0"/>
              </a:spcAft>
              <a:buFont typeface="Wingdings 3" pitchFamily="18" charset="2"/>
              <a:buNone/>
              <a:defRPr/>
            </a:pPr>
            <a:r>
              <a:rPr lang="en-US" i="1" dirty="0">
                <a:solidFill>
                  <a:srgbClr val="139D41"/>
                </a:solidFill>
              </a:rPr>
              <a:t>Alice laughed, “There’s no use in trying,” she said.  “One can’t  believe in impossible things.” </a:t>
            </a:r>
          </a:p>
          <a:p>
            <a:pPr marL="0" indent="0" eaLnBrk="1" fontAlgn="auto" hangingPunct="1">
              <a:spcAft>
                <a:spcPts val="0"/>
              </a:spcAft>
              <a:buFont typeface="Wingdings 3" pitchFamily="18" charset="2"/>
              <a:buNone/>
              <a:defRPr/>
            </a:pPr>
            <a:r>
              <a:rPr lang="en-US" i="1" dirty="0">
                <a:solidFill>
                  <a:srgbClr val="139D41"/>
                </a:solidFill>
              </a:rPr>
              <a:t>“I daresay you haven’t had much practice,” said the queen.  “When I was your age I always did it for half an hour a day.  Why sometimes I’ve believed as many as six impossible things … before breakfast.”</a:t>
            </a:r>
          </a:p>
          <a:p>
            <a:pPr marL="0" indent="0" eaLnBrk="1" fontAlgn="auto" hangingPunct="1">
              <a:spcAft>
                <a:spcPts val="0"/>
              </a:spcAft>
              <a:buFont typeface="Wingdings 3" pitchFamily="18" charset="2"/>
              <a:buNone/>
              <a:defRPr/>
            </a:pPr>
            <a:r>
              <a:rPr lang="en-US" dirty="0"/>
              <a:t>                                                   </a:t>
            </a:r>
            <a:r>
              <a:rPr lang="en-US" sz="1800" dirty="0"/>
              <a:t>- Lewis Carroll</a:t>
            </a:r>
          </a:p>
          <a:p>
            <a:pPr marL="0" indent="0">
              <a:buNone/>
            </a:pPr>
            <a:endParaRPr lang="en-US" dirty="0" smtClean="0"/>
          </a:p>
          <a:p>
            <a:pPr marL="0" indent="0" algn="r">
              <a:buNone/>
            </a:pPr>
            <a:r>
              <a:rPr lang="en-US" sz="1000" b="1" dirty="0"/>
              <a:t>P. </a:t>
            </a:r>
            <a:r>
              <a:rPr lang="en-US" sz="1000" b="1" dirty="0" smtClean="0"/>
              <a:t>18</a:t>
            </a:r>
            <a:endParaRPr lang="en-US" sz="1000" b="1" dirty="0"/>
          </a:p>
          <a:p>
            <a:pPr marL="0" indent="0">
              <a:buNone/>
            </a:pPr>
            <a:endParaRPr lang="en-US" b="1" dirty="0"/>
          </a:p>
        </p:txBody>
      </p:sp>
    </p:spTree>
    <p:extLst>
      <p:ext uri="{BB962C8B-B14F-4D97-AF65-F5344CB8AC3E}">
        <p14:creationId xmlns:p14="http://schemas.microsoft.com/office/powerpoint/2010/main" val="33944461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305800" cy="5638800"/>
          </a:xfrm>
        </p:spPr>
        <p:txBody>
          <a:bodyPr/>
          <a:lstStyle/>
          <a:p>
            <a:pPr eaLnBrk="1" hangingPunct="1">
              <a:buFont typeface="Wingdings 3" pitchFamily="18" charset="2"/>
              <a:buNone/>
            </a:pPr>
            <a:r>
              <a:rPr lang="en-US" dirty="0">
                <a:solidFill>
                  <a:srgbClr val="002060"/>
                </a:solidFill>
              </a:rPr>
              <a:t>Medical, psychological and empirical evidence </a:t>
            </a:r>
          </a:p>
          <a:p>
            <a:pPr eaLnBrk="1" hangingPunct="1">
              <a:buFont typeface="Wingdings 3" pitchFamily="18" charset="2"/>
              <a:buNone/>
            </a:pPr>
            <a:r>
              <a:rPr lang="en-US" dirty="0">
                <a:solidFill>
                  <a:srgbClr val="002060"/>
                </a:solidFill>
              </a:rPr>
              <a:t>indicates that the </a:t>
            </a:r>
            <a:r>
              <a:rPr lang="en-US" b="1" dirty="0">
                <a:solidFill>
                  <a:srgbClr val="002060"/>
                </a:solidFill>
              </a:rPr>
              <a:t>frequency and intensity </a:t>
            </a:r>
            <a:r>
              <a:rPr lang="en-US" dirty="0" smtClean="0">
                <a:solidFill>
                  <a:srgbClr val="002060"/>
                </a:solidFill>
              </a:rPr>
              <a:t>of</a:t>
            </a:r>
            <a:r>
              <a:rPr lang="en-US" b="1" dirty="0" smtClean="0">
                <a:solidFill>
                  <a:srgbClr val="00B050"/>
                </a:solidFill>
              </a:rPr>
              <a:t> positive</a:t>
            </a:r>
            <a:r>
              <a:rPr lang="en-US" b="1" dirty="0" smtClean="0"/>
              <a:t> </a:t>
            </a:r>
            <a:r>
              <a:rPr lang="en-US" dirty="0"/>
              <a:t>and</a:t>
            </a:r>
            <a:r>
              <a:rPr lang="en-US" b="1" dirty="0"/>
              <a:t> </a:t>
            </a:r>
            <a:r>
              <a:rPr lang="en-US" b="1" dirty="0">
                <a:solidFill>
                  <a:srgbClr val="FF0000"/>
                </a:solidFill>
              </a:rPr>
              <a:t>negative </a:t>
            </a:r>
            <a:r>
              <a:rPr lang="en-US" b="1" dirty="0"/>
              <a:t> nurturing </a:t>
            </a:r>
            <a:r>
              <a:rPr lang="en-US" dirty="0"/>
              <a:t>experiences created in</a:t>
            </a:r>
          </a:p>
          <a:p>
            <a:pPr eaLnBrk="1" hangingPunct="1">
              <a:buFont typeface="Wingdings 3" pitchFamily="18" charset="2"/>
              <a:buNone/>
            </a:pPr>
            <a:r>
              <a:rPr lang="en-US" b="1" dirty="0"/>
              <a:t>                       </a:t>
            </a:r>
            <a:r>
              <a:rPr lang="en-US" b="1" dirty="0" smtClean="0"/>
              <a:t>    </a:t>
            </a:r>
            <a:r>
              <a:rPr lang="en-US" sz="4000" b="1" dirty="0" smtClean="0">
                <a:solidFill>
                  <a:srgbClr val="EB3D94"/>
                </a:solidFill>
              </a:rPr>
              <a:t>Childhood</a:t>
            </a:r>
            <a:r>
              <a:rPr lang="en-US" b="1" dirty="0" smtClean="0"/>
              <a:t>                         </a:t>
            </a:r>
            <a:endParaRPr lang="en-US" b="1" dirty="0"/>
          </a:p>
          <a:p>
            <a:pPr eaLnBrk="1" hangingPunct="1">
              <a:buFont typeface="Wingdings 3" pitchFamily="18" charset="2"/>
              <a:buNone/>
            </a:pPr>
            <a:r>
              <a:rPr lang="en-US" dirty="0"/>
              <a:t>influence our </a:t>
            </a:r>
            <a:r>
              <a:rPr lang="en-US" b="1" dirty="0">
                <a:solidFill>
                  <a:srgbClr val="FF0000"/>
                </a:solidFill>
              </a:rPr>
              <a:t>behavior</a:t>
            </a:r>
            <a:r>
              <a:rPr lang="en-US" b="1" dirty="0"/>
              <a:t> </a:t>
            </a:r>
            <a:r>
              <a:rPr lang="en-US" dirty="0"/>
              <a:t>and</a:t>
            </a:r>
            <a:r>
              <a:rPr lang="en-US" b="1" dirty="0"/>
              <a:t> </a:t>
            </a:r>
            <a:r>
              <a:rPr lang="en-US" b="1" dirty="0">
                <a:solidFill>
                  <a:srgbClr val="00B050"/>
                </a:solidFill>
              </a:rPr>
              <a:t>personality</a:t>
            </a:r>
            <a:r>
              <a:rPr lang="en-US" b="1" dirty="0"/>
              <a:t> </a:t>
            </a:r>
          </a:p>
          <a:p>
            <a:pPr eaLnBrk="1" hangingPunct="1">
              <a:buFont typeface="Wingdings 3" pitchFamily="18" charset="2"/>
              <a:buNone/>
            </a:pPr>
            <a:r>
              <a:rPr lang="en-US" dirty="0"/>
              <a:t>through</a:t>
            </a:r>
            <a:r>
              <a:rPr lang="en-US" b="1" dirty="0"/>
              <a:t> </a:t>
            </a:r>
            <a:r>
              <a:rPr lang="en-US" b="1" dirty="0">
                <a:solidFill>
                  <a:srgbClr val="00B0F0"/>
                </a:solidFill>
              </a:rPr>
              <a:t>neurological networks </a:t>
            </a:r>
            <a:r>
              <a:rPr lang="en-US" dirty="0"/>
              <a:t>and</a:t>
            </a:r>
            <a:r>
              <a:rPr lang="en-US" b="1" dirty="0"/>
              <a:t> </a:t>
            </a:r>
            <a:r>
              <a:rPr lang="en-US" b="1" dirty="0">
                <a:solidFill>
                  <a:srgbClr val="0070C0"/>
                </a:solidFill>
              </a:rPr>
              <a:t>pathways</a:t>
            </a:r>
            <a:r>
              <a:rPr lang="en-US" b="1" dirty="0" smtClean="0">
                <a:solidFill>
                  <a:srgbClr val="0070C0"/>
                </a:solidFill>
              </a:rPr>
              <a:t>.</a:t>
            </a:r>
          </a:p>
          <a:p>
            <a:pPr eaLnBrk="1" hangingPunct="1">
              <a:buFont typeface="Wingdings 3" pitchFamily="18" charset="2"/>
              <a:buNone/>
            </a:pPr>
            <a:endParaRPr lang="en-US" b="1" dirty="0">
              <a:solidFill>
                <a:srgbClr val="0070C0"/>
              </a:solidFill>
            </a:endParaRPr>
          </a:p>
          <a:p>
            <a:pPr eaLnBrk="1" hangingPunct="1">
              <a:buFont typeface="Wingdings 3" pitchFamily="18" charset="2"/>
              <a:buNone/>
            </a:pPr>
            <a:endParaRPr lang="en-US" b="1" dirty="0" smtClean="0">
              <a:solidFill>
                <a:srgbClr val="0070C0"/>
              </a:solidFill>
            </a:endParaRPr>
          </a:p>
          <a:p>
            <a:pPr algn="r" eaLnBrk="1" hangingPunct="1">
              <a:buNone/>
            </a:pPr>
            <a:endParaRPr lang="en-US" sz="1000" b="1" dirty="0" smtClean="0"/>
          </a:p>
          <a:p>
            <a:pPr algn="r" eaLnBrk="1" hangingPunct="1">
              <a:buNone/>
            </a:pPr>
            <a:endParaRPr lang="en-US" sz="1000" b="1" dirty="0" smtClean="0"/>
          </a:p>
          <a:p>
            <a:pPr algn="r" eaLnBrk="1" hangingPunct="1">
              <a:buNone/>
            </a:pPr>
            <a:r>
              <a:rPr lang="en-US" sz="1000" b="1" dirty="0" smtClean="0"/>
              <a:t>P</a:t>
            </a:r>
            <a:r>
              <a:rPr lang="en-US" sz="1000" b="1" dirty="0"/>
              <a:t>. </a:t>
            </a:r>
            <a:r>
              <a:rPr lang="en-US" sz="1000" b="1" dirty="0" smtClean="0"/>
              <a:t>18</a:t>
            </a:r>
            <a:endParaRPr lang="en-US" sz="1000" b="1" dirty="0"/>
          </a:p>
          <a:p>
            <a:pPr eaLnBrk="1" hangingPunct="1">
              <a:buFont typeface="Wingdings 3" pitchFamily="18" charset="2"/>
              <a:buNone/>
            </a:pPr>
            <a:endParaRPr lang="en-US" b="1" dirty="0">
              <a:solidFill>
                <a:srgbClr val="0070C0"/>
              </a:solidFill>
            </a:endParaRPr>
          </a:p>
          <a:p>
            <a:endParaRPr lang="en-US" dirty="0"/>
          </a:p>
        </p:txBody>
      </p:sp>
    </p:spTree>
    <p:extLst>
      <p:ext uri="{BB962C8B-B14F-4D97-AF65-F5344CB8AC3E}">
        <p14:creationId xmlns:p14="http://schemas.microsoft.com/office/powerpoint/2010/main" val="2699941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685800"/>
            <a:ext cx="8382000" cy="5867400"/>
          </a:xfrm>
        </p:spPr>
        <p:txBody>
          <a:bodyPr/>
          <a:lstStyle/>
          <a:p>
            <a:pPr eaLnBrk="1" hangingPunct="1">
              <a:buFont typeface="Wingdings 3" pitchFamily="18" charset="2"/>
              <a:buNone/>
            </a:pPr>
            <a:r>
              <a:rPr lang="en-US" dirty="0">
                <a:solidFill>
                  <a:srgbClr val="0070C0"/>
                </a:solidFill>
              </a:rPr>
              <a:t>The following chart displays how, neurological </a:t>
            </a:r>
          </a:p>
          <a:p>
            <a:pPr eaLnBrk="1" hangingPunct="1">
              <a:buFont typeface="Wingdings 3" pitchFamily="18" charset="2"/>
              <a:buNone/>
            </a:pPr>
            <a:r>
              <a:rPr lang="en-US" dirty="0">
                <a:solidFill>
                  <a:srgbClr val="0070C0"/>
                </a:solidFill>
              </a:rPr>
              <a:t>pathways, personalities and behavior patterns </a:t>
            </a:r>
          </a:p>
          <a:p>
            <a:pPr eaLnBrk="1" hangingPunct="1">
              <a:buFont typeface="Wingdings 3" pitchFamily="18" charset="2"/>
              <a:buNone/>
            </a:pPr>
            <a:r>
              <a:rPr lang="en-US" dirty="0">
                <a:solidFill>
                  <a:srgbClr val="0070C0"/>
                </a:solidFill>
              </a:rPr>
              <a:t>are influenced early in life based on the quality </a:t>
            </a:r>
          </a:p>
          <a:p>
            <a:pPr eaLnBrk="1" hangingPunct="1">
              <a:buFont typeface="Wingdings 3" pitchFamily="18" charset="2"/>
              <a:buNone/>
            </a:pPr>
            <a:r>
              <a:rPr lang="en-US" dirty="0">
                <a:solidFill>
                  <a:srgbClr val="0070C0"/>
                </a:solidFill>
              </a:rPr>
              <a:t>of life in childhood portrayed in hours.</a:t>
            </a:r>
          </a:p>
          <a:p>
            <a:pPr eaLnBrk="1" hangingPunct="1"/>
            <a:endParaRPr lang="en-US" sz="2400" dirty="0"/>
          </a:p>
          <a:p>
            <a:pPr eaLnBrk="1" hangingPunct="1">
              <a:buFont typeface="Wingdings 3" pitchFamily="18" charset="2"/>
              <a:buNone/>
            </a:pPr>
            <a:r>
              <a:rPr lang="en-US" sz="2400" dirty="0" smtClean="0"/>
              <a:t>          </a:t>
            </a:r>
            <a:r>
              <a:rPr lang="en-US" dirty="0" smtClean="0"/>
              <a:t>There </a:t>
            </a:r>
            <a:r>
              <a:rPr lang="en-US" dirty="0"/>
              <a:t>are approximately </a:t>
            </a:r>
          </a:p>
          <a:p>
            <a:pPr eaLnBrk="1" hangingPunct="1">
              <a:buFont typeface="Wingdings 3" pitchFamily="18" charset="2"/>
              <a:buNone/>
            </a:pPr>
            <a:r>
              <a:rPr lang="en-US" b="1" dirty="0"/>
              <a:t>                 </a:t>
            </a:r>
            <a:r>
              <a:rPr lang="en-US" b="1" dirty="0" smtClean="0"/>
              <a:t>              </a:t>
            </a:r>
            <a:r>
              <a:rPr lang="en-US" b="1" dirty="0" smtClean="0">
                <a:solidFill>
                  <a:srgbClr val="FFC000"/>
                </a:solidFill>
              </a:rPr>
              <a:t>157,776 </a:t>
            </a:r>
            <a:r>
              <a:rPr lang="en-US" b="1" dirty="0">
                <a:solidFill>
                  <a:srgbClr val="FFC000"/>
                </a:solidFill>
              </a:rPr>
              <a:t>hours </a:t>
            </a:r>
          </a:p>
          <a:p>
            <a:pPr eaLnBrk="1" hangingPunct="1">
              <a:buFont typeface="Wingdings 3" pitchFamily="18" charset="2"/>
              <a:buNone/>
            </a:pPr>
            <a:r>
              <a:rPr lang="en-US" dirty="0"/>
              <a:t>                           </a:t>
            </a:r>
            <a:r>
              <a:rPr lang="en-US" dirty="0" smtClean="0"/>
              <a:t>              </a:t>
            </a:r>
            <a:r>
              <a:rPr lang="en-US" dirty="0"/>
              <a:t>in the first 18 years of life</a:t>
            </a:r>
            <a:r>
              <a:rPr lang="en-US" dirty="0" smtClean="0"/>
              <a:t>.</a:t>
            </a:r>
          </a:p>
          <a:p>
            <a:pPr eaLnBrk="1" hangingPunct="1">
              <a:buFont typeface="Wingdings 3" pitchFamily="18" charset="2"/>
              <a:buNone/>
            </a:pPr>
            <a:endParaRPr lang="en-US" dirty="0"/>
          </a:p>
          <a:p>
            <a:pPr algn="r" eaLnBrk="1" hangingPunct="1">
              <a:buFont typeface="Wingdings 3" pitchFamily="18" charset="2"/>
              <a:buNone/>
            </a:pPr>
            <a:endParaRPr lang="en-US" sz="1000" b="1" dirty="0" smtClean="0"/>
          </a:p>
          <a:p>
            <a:pPr algn="r" eaLnBrk="1" hangingPunct="1">
              <a:buFont typeface="Wingdings 3" pitchFamily="18" charset="2"/>
              <a:buNone/>
            </a:pPr>
            <a:endParaRPr lang="en-US" sz="1000" b="1" dirty="0"/>
          </a:p>
          <a:p>
            <a:pPr algn="r" eaLnBrk="1" hangingPunct="1">
              <a:buFont typeface="Wingdings 3" pitchFamily="18" charset="2"/>
              <a:buNone/>
            </a:pPr>
            <a:endParaRPr lang="en-US" sz="1000" b="1" dirty="0" smtClean="0"/>
          </a:p>
          <a:p>
            <a:pPr algn="r" eaLnBrk="1" hangingPunct="1">
              <a:buFont typeface="Wingdings 3" pitchFamily="18" charset="2"/>
              <a:buNone/>
            </a:pPr>
            <a:r>
              <a:rPr lang="en-US" sz="1000" b="1" dirty="0" smtClean="0"/>
              <a:t>P</a:t>
            </a:r>
            <a:r>
              <a:rPr lang="en-US" sz="1000" b="1" dirty="0" smtClean="0"/>
              <a:t>. </a:t>
            </a:r>
            <a:r>
              <a:rPr lang="en-US" sz="1000" b="1" dirty="0" smtClean="0"/>
              <a:t>18</a:t>
            </a:r>
            <a:r>
              <a:rPr lang="en-US" sz="1000" b="1" dirty="0" smtClean="0"/>
              <a:t> </a:t>
            </a:r>
            <a:endParaRPr lang="en-US" sz="1000" b="1" dirty="0"/>
          </a:p>
          <a:p>
            <a:endParaRPr lang="en-US" sz="2400" dirty="0"/>
          </a:p>
        </p:txBody>
      </p:sp>
    </p:spTree>
    <p:extLst>
      <p:ext uri="{BB962C8B-B14F-4D97-AF65-F5344CB8AC3E}">
        <p14:creationId xmlns:p14="http://schemas.microsoft.com/office/powerpoint/2010/main" val="396664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33400"/>
            <a:ext cx="8305800" cy="1447800"/>
          </a:xfrm>
        </p:spPr>
        <p:txBody>
          <a:bodyPr/>
          <a:lstStyle/>
          <a:p>
            <a:r>
              <a:rPr lang="en-US" sz="3600" dirty="0" smtClean="0">
                <a:solidFill>
                  <a:srgbClr val="FF0000"/>
                </a:solidFill>
              </a:rPr>
              <a:t/>
            </a:r>
            <a:br>
              <a:rPr lang="en-US" sz="3600" dirty="0" smtClean="0">
                <a:solidFill>
                  <a:srgbClr val="FF0000"/>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Chapter 2</a:t>
            </a:r>
            <a:br>
              <a:rPr lang="en-US" sz="3600" dirty="0" smtClean="0">
                <a:solidFill>
                  <a:srgbClr val="FF0000"/>
                </a:solidFill>
              </a:rPr>
            </a:br>
            <a:r>
              <a:rPr lang="en-US" sz="3600" dirty="0" smtClean="0">
                <a:solidFill>
                  <a:srgbClr val="FF0000"/>
                </a:solidFill>
              </a:rPr>
              <a:t>Understanding Why Child Maltreatment Flourishes in the 21</a:t>
            </a:r>
            <a:r>
              <a:rPr lang="en-US" sz="3600" baseline="30000" dirty="0" smtClean="0">
                <a:solidFill>
                  <a:srgbClr val="FF0000"/>
                </a:solidFill>
              </a:rPr>
              <a:t>st</a:t>
            </a:r>
            <a:r>
              <a:rPr lang="en-US" sz="3600" dirty="0" smtClean="0">
                <a:solidFill>
                  <a:srgbClr val="FF0000"/>
                </a:solidFill>
              </a:rPr>
              <a:t> Century</a:t>
            </a:r>
            <a:r>
              <a:rPr lang="en-US" dirty="0" smtClean="0"/>
              <a:t/>
            </a:r>
            <a:br>
              <a:rPr lang="en-US" dirty="0" smtClean="0"/>
            </a:br>
            <a:r>
              <a:rPr lang="en-US" dirty="0" smtClean="0"/>
              <a:t/>
            </a:r>
            <a:br>
              <a:rPr lang="en-US" dirty="0" smtClean="0"/>
            </a:br>
            <a:endParaRPr lang="en-US" dirty="0"/>
          </a:p>
        </p:txBody>
      </p:sp>
      <p:sp>
        <p:nvSpPr>
          <p:cNvPr id="2" name="Content Placeholder 1"/>
          <p:cNvSpPr>
            <a:spLocks noGrp="1"/>
          </p:cNvSpPr>
          <p:nvPr>
            <p:ph idx="1"/>
          </p:nvPr>
        </p:nvSpPr>
        <p:spPr>
          <a:xfrm>
            <a:off x="457200" y="2133600"/>
            <a:ext cx="8229600" cy="4343400"/>
          </a:xfrm>
        </p:spPr>
        <p:txBody>
          <a:bodyPr/>
          <a:lstStyle/>
          <a:p>
            <a:pPr marL="0" indent="0">
              <a:buNone/>
            </a:pPr>
            <a:r>
              <a:rPr lang="en-US" dirty="0" smtClean="0"/>
              <a:t> </a:t>
            </a:r>
            <a:r>
              <a:rPr lang="en-US" dirty="0" smtClean="0">
                <a:solidFill>
                  <a:srgbClr val="00B050"/>
                </a:solidFill>
              </a:rPr>
              <a:t>What are the influences of Nature and Nurture in influencing or determining human behavior?</a:t>
            </a:r>
          </a:p>
          <a:p>
            <a:pPr marL="0" indent="0">
              <a:buNone/>
            </a:pPr>
            <a:r>
              <a:rPr lang="en-US" dirty="0" smtClean="0"/>
              <a:t>     </a:t>
            </a:r>
            <a:r>
              <a:rPr lang="en-US" dirty="0" smtClean="0">
                <a:solidFill>
                  <a:srgbClr val="0070C0"/>
                </a:solidFill>
              </a:rPr>
              <a:t>Are Humans Genetically Violent by Nature? </a:t>
            </a:r>
          </a:p>
          <a:p>
            <a:pPr marL="0" indent="0">
              <a:buNone/>
            </a:pPr>
            <a:r>
              <a:rPr lang="en-US" dirty="0" smtClean="0">
                <a:solidFill>
                  <a:srgbClr val="EB3D94"/>
                </a:solidFill>
              </a:rPr>
              <a:t>Is child maltreatment the result of human nature or nurture?                     </a:t>
            </a:r>
          </a:p>
          <a:p>
            <a:pPr marL="0" indent="0">
              <a:buNone/>
            </a:pPr>
            <a:r>
              <a:rPr lang="en-US" dirty="0" smtClean="0">
                <a:solidFill>
                  <a:schemeClr val="accent4">
                    <a:lumMod val="50000"/>
                  </a:schemeClr>
                </a:solidFill>
              </a:rPr>
              <a:t>        Can Nurture be both good and bad?</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a:t>. </a:t>
            </a:r>
            <a:r>
              <a:rPr lang="en-US" sz="1000" b="1" dirty="0" smtClean="0"/>
              <a:t> 10</a:t>
            </a:r>
            <a:endParaRPr lang="en-US" sz="1000" dirty="0"/>
          </a:p>
          <a:p>
            <a:pPr marL="0" indent="0" algn="r">
              <a:buNone/>
            </a:pPr>
            <a:endParaRPr lang="en-US" sz="1000" b="1" dirty="0"/>
          </a:p>
          <a:p>
            <a:pPr marL="0" indent="0" algn="r">
              <a:buNone/>
            </a:pPr>
            <a:endParaRPr lang="en-US" sz="1000" b="1" dirty="0" smtClean="0"/>
          </a:p>
        </p:txBody>
      </p:sp>
    </p:spTree>
    <p:extLst>
      <p:ext uri="{BB962C8B-B14F-4D97-AF65-F5344CB8AC3E}">
        <p14:creationId xmlns:p14="http://schemas.microsoft.com/office/powerpoint/2010/main" val="2689261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e-harmony?                </a:t>
            </a:r>
            <a:endParaRPr lang="en-US" dirty="0"/>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pitchFamily="18" charset="2"/>
              <a:buNone/>
              <a:defRPr/>
            </a:pPr>
            <a:r>
              <a:rPr lang="en-US" sz="2400" b="1" dirty="0">
                <a:solidFill>
                  <a:srgbClr val="00B0F0"/>
                </a:solidFill>
              </a:rPr>
              <a:t>Positive %    </a:t>
            </a:r>
            <a:r>
              <a:rPr lang="en-US" sz="2400" b="1" dirty="0">
                <a:solidFill>
                  <a:srgbClr val="FF0000"/>
                </a:solidFill>
              </a:rPr>
              <a:t>Negative %     </a:t>
            </a:r>
            <a:r>
              <a:rPr lang="en-US" sz="2400" b="1" dirty="0" smtClean="0">
                <a:solidFill>
                  <a:srgbClr val="FF0000"/>
                </a:solidFill>
              </a:rPr>
              <a:t>    </a:t>
            </a:r>
            <a:r>
              <a:rPr lang="en-US" sz="2400" b="1" dirty="0">
                <a:solidFill>
                  <a:srgbClr val="00B0F0"/>
                </a:solidFill>
              </a:rPr>
              <a:t>Pos Hours        </a:t>
            </a:r>
            <a:r>
              <a:rPr lang="en-US" sz="2400" b="1" dirty="0" smtClean="0">
                <a:solidFill>
                  <a:srgbClr val="00B0F0"/>
                </a:solidFill>
              </a:rPr>
              <a:t>   </a:t>
            </a:r>
            <a:r>
              <a:rPr lang="en-US" sz="2400" b="1" dirty="0">
                <a:solidFill>
                  <a:srgbClr val="FF0000"/>
                </a:solidFill>
              </a:rPr>
              <a:t>Neg Hours</a:t>
            </a:r>
            <a:endParaRPr lang="en-US" sz="2400" dirty="0">
              <a:solidFill>
                <a:srgbClr val="FF0000"/>
              </a:solidFill>
            </a:endParaRPr>
          </a:p>
          <a:p>
            <a:pPr marL="365760" indent="-256032" eaLnBrk="1" fontAlgn="auto" hangingPunct="1">
              <a:spcAft>
                <a:spcPts val="0"/>
              </a:spcAft>
              <a:buFont typeface="Wingdings 3"/>
              <a:buChar char=""/>
              <a:defRPr/>
            </a:pPr>
            <a:r>
              <a:rPr lang="en-US" sz="2400" dirty="0"/>
              <a:t>  </a:t>
            </a:r>
            <a:r>
              <a:rPr lang="en-US" sz="2400" dirty="0">
                <a:solidFill>
                  <a:srgbClr val="00B0F0"/>
                </a:solidFill>
              </a:rPr>
              <a:t>20%   </a:t>
            </a:r>
            <a:r>
              <a:rPr lang="en-US" sz="2400" dirty="0"/>
              <a:t>	     </a:t>
            </a:r>
            <a:r>
              <a:rPr lang="en-US" sz="2400" dirty="0">
                <a:solidFill>
                  <a:srgbClr val="FF0000"/>
                </a:solidFill>
              </a:rPr>
              <a:t>80%</a:t>
            </a:r>
            <a:r>
              <a:rPr lang="en-US" sz="2400" dirty="0"/>
              <a:t>	       </a:t>
            </a:r>
            <a:r>
              <a:rPr lang="en-US" sz="2400" dirty="0" smtClean="0"/>
              <a:t>         31,555                  </a:t>
            </a:r>
            <a:r>
              <a:rPr lang="en-US" sz="2400" dirty="0" smtClean="0">
                <a:solidFill>
                  <a:srgbClr val="FF0000"/>
                </a:solidFill>
              </a:rPr>
              <a:t>126,220     </a:t>
            </a:r>
            <a:endParaRPr lang="en-US" sz="2400" dirty="0">
              <a:solidFill>
                <a:srgbClr val="FF0000"/>
              </a:solidFill>
            </a:endParaRPr>
          </a:p>
          <a:p>
            <a:pPr marL="365760" indent="-256032" eaLnBrk="1" fontAlgn="auto" hangingPunct="1">
              <a:spcAft>
                <a:spcPts val="0"/>
              </a:spcAft>
              <a:buFont typeface="Wingdings 3"/>
              <a:buChar char=""/>
              <a:defRPr/>
            </a:pPr>
            <a:r>
              <a:rPr lang="en-US" sz="2400" dirty="0"/>
              <a:t>  </a:t>
            </a:r>
            <a:r>
              <a:rPr lang="en-US" sz="2400" dirty="0">
                <a:solidFill>
                  <a:srgbClr val="00B0F0"/>
                </a:solidFill>
              </a:rPr>
              <a:t>30%</a:t>
            </a:r>
            <a:r>
              <a:rPr lang="en-US" sz="2400" dirty="0"/>
              <a:t>	     </a:t>
            </a:r>
            <a:r>
              <a:rPr lang="en-US" sz="2400" dirty="0">
                <a:solidFill>
                  <a:srgbClr val="FF0000"/>
                </a:solidFill>
              </a:rPr>
              <a:t>70%	</a:t>
            </a:r>
            <a:r>
              <a:rPr lang="en-US" sz="2400" dirty="0"/>
              <a:t>       </a:t>
            </a:r>
            <a:r>
              <a:rPr lang="en-US" sz="2400" dirty="0" smtClean="0"/>
              <a:t>         </a:t>
            </a:r>
            <a:r>
              <a:rPr lang="en-US" sz="2400" dirty="0" smtClean="0">
                <a:solidFill>
                  <a:srgbClr val="FF0000"/>
                </a:solidFill>
              </a:rPr>
              <a:t>47,333                  110,443</a:t>
            </a:r>
            <a:endParaRPr lang="en-US" sz="2400" dirty="0">
              <a:solidFill>
                <a:srgbClr val="FF0000"/>
              </a:solidFill>
            </a:endParaRPr>
          </a:p>
          <a:p>
            <a:pPr marL="365760" indent="-256032" eaLnBrk="1" fontAlgn="auto" hangingPunct="1">
              <a:spcAft>
                <a:spcPts val="0"/>
              </a:spcAft>
              <a:buFont typeface="Wingdings 3"/>
              <a:buChar char=""/>
              <a:defRPr/>
            </a:pPr>
            <a:r>
              <a:rPr lang="en-US" sz="2400" dirty="0">
                <a:solidFill>
                  <a:srgbClr val="00B050"/>
                </a:solidFill>
              </a:rPr>
              <a:t>  50%	     50%	      </a:t>
            </a:r>
            <a:r>
              <a:rPr lang="en-US" sz="2400" dirty="0" smtClean="0">
                <a:solidFill>
                  <a:srgbClr val="00B050"/>
                </a:solidFill>
              </a:rPr>
              <a:t>          78,888                    78,888</a:t>
            </a:r>
            <a:endParaRPr lang="en-US" sz="2400" dirty="0">
              <a:solidFill>
                <a:srgbClr val="00B050"/>
              </a:solidFill>
            </a:endParaRPr>
          </a:p>
          <a:p>
            <a:pPr marL="365760" indent="-256032" eaLnBrk="1" fontAlgn="auto" hangingPunct="1">
              <a:spcAft>
                <a:spcPts val="0"/>
              </a:spcAft>
              <a:buFont typeface="Wingdings 3"/>
              <a:buChar char=""/>
              <a:defRPr/>
            </a:pPr>
            <a:r>
              <a:rPr lang="en-US" sz="2400" dirty="0"/>
              <a:t>  </a:t>
            </a:r>
            <a:r>
              <a:rPr lang="en-US" sz="2400" dirty="0">
                <a:solidFill>
                  <a:srgbClr val="00B050"/>
                </a:solidFill>
              </a:rPr>
              <a:t>70%	      30%	</a:t>
            </a:r>
            <a:r>
              <a:rPr lang="en-US" sz="2400" dirty="0" smtClean="0">
                <a:solidFill>
                  <a:srgbClr val="00B050"/>
                </a:solidFill>
              </a:rPr>
              <a:t> 110,443                   47,333</a:t>
            </a:r>
            <a:endParaRPr lang="en-US" sz="2400" dirty="0">
              <a:solidFill>
                <a:srgbClr val="00B050"/>
              </a:solidFill>
            </a:endParaRPr>
          </a:p>
          <a:p>
            <a:pPr marL="365760" indent="-256032" eaLnBrk="1" fontAlgn="auto" hangingPunct="1">
              <a:spcAft>
                <a:spcPts val="0"/>
              </a:spcAft>
              <a:buFont typeface="Wingdings 3"/>
              <a:buChar char=""/>
              <a:defRPr/>
            </a:pPr>
            <a:r>
              <a:rPr lang="en-US" sz="2400" dirty="0"/>
              <a:t>  </a:t>
            </a:r>
            <a:r>
              <a:rPr lang="en-US" sz="2400" dirty="0">
                <a:solidFill>
                  <a:srgbClr val="EB3D94"/>
                </a:solidFill>
              </a:rPr>
              <a:t>80%	      20%	 </a:t>
            </a:r>
            <a:r>
              <a:rPr lang="en-US" sz="2400" dirty="0" smtClean="0">
                <a:solidFill>
                  <a:srgbClr val="EB3D94"/>
                </a:solidFill>
              </a:rPr>
              <a:t>126,221                   </a:t>
            </a:r>
            <a:r>
              <a:rPr lang="en-US" sz="2400" dirty="0">
                <a:solidFill>
                  <a:srgbClr val="EB3D94"/>
                </a:solidFill>
              </a:rPr>
              <a:t>31,555 </a:t>
            </a:r>
          </a:p>
          <a:p>
            <a:pPr marL="365760" indent="-256032" eaLnBrk="1" fontAlgn="auto" hangingPunct="1">
              <a:spcAft>
                <a:spcPts val="0"/>
              </a:spcAft>
              <a:buFont typeface="Wingdings 3"/>
              <a:buChar char=""/>
              <a:defRPr/>
            </a:pPr>
            <a:r>
              <a:rPr lang="en-US" sz="2400" dirty="0">
                <a:solidFill>
                  <a:srgbClr val="00B0F0"/>
                </a:solidFill>
              </a:rPr>
              <a:t>  </a:t>
            </a:r>
            <a:r>
              <a:rPr lang="en-US" sz="2400" dirty="0">
                <a:solidFill>
                  <a:srgbClr val="EB3D94"/>
                </a:solidFill>
              </a:rPr>
              <a:t>90%	      10%	</a:t>
            </a:r>
            <a:r>
              <a:rPr lang="en-US" sz="2400" dirty="0" smtClean="0">
                <a:solidFill>
                  <a:srgbClr val="EB3D94"/>
                </a:solidFill>
              </a:rPr>
              <a:t>141,998                    </a:t>
            </a:r>
            <a:r>
              <a:rPr lang="en-US" sz="2400" dirty="0">
                <a:solidFill>
                  <a:srgbClr val="EB3D94"/>
                </a:solidFill>
              </a:rPr>
              <a:t>15,778</a:t>
            </a:r>
          </a:p>
          <a:p>
            <a:pPr marL="365760" indent="-256032" eaLnBrk="1" fontAlgn="auto" hangingPunct="1">
              <a:spcAft>
                <a:spcPts val="0"/>
              </a:spcAft>
              <a:buFont typeface="Wingdings 3"/>
              <a:buChar char=""/>
              <a:defRPr/>
            </a:pPr>
            <a:r>
              <a:rPr lang="en-US" sz="2400" dirty="0">
                <a:solidFill>
                  <a:srgbClr val="FF0000"/>
                </a:solidFill>
              </a:rPr>
              <a:t>  </a:t>
            </a:r>
            <a:r>
              <a:rPr lang="en-US" sz="2400" dirty="0">
                <a:solidFill>
                  <a:srgbClr val="7030A0"/>
                </a:solidFill>
              </a:rPr>
              <a:t>95%                 5%               </a:t>
            </a:r>
            <a:r>
              <a:rPr lang="en-US" sz="2400" dirty="0" smtClean="0">
                <a:solidFill>
                  <a:srgbClr val="7030A0"/>
                </a:solidFill>
              </a:rPr>
              <a:t> 149,887                      7,889</a:t>
            </a:r>
            <a:endParaRPr lang="en-US" sz="2400" dirty="0">
              <a:solidFill>
                <a:srgbClr val="7030A0"/>
              </a:solidFill>
            </a:endParaRPr>
          </a:p>
          <a:p>
            <a:pPr marL="365760" indent="-256032" eaLnBrk="1" fontAlgn="auto" hangingPunct="1">
              <a:spcAft>
                <a:spcPts val="0"/>
              </a:spcAft>
              <a:buFont typeface="Wingdings 3"/>
              <a:buChar char=""/>
              <a:defRPr/>
            </a:pPr>
            <a:r>
              <a:rPr lang="en-US" sz="2400" dirty="0">
                <a:solidFill>
                  <a:srgbClr val="7030A0"/>
                </a:solidFill>
              </a:rPr>
              <a:t>  99%	       1%	     </a:t>
            </a:r>
            <a:r>
              <a:rPr lang="en-US" sz="2400" dirty="0" smtClean="0">
                <a:solidFill>
                  <a:srgbClr val="7030A0"/>
                </a:solidFill>
              </a:rPr>
              <a:t>         156,198                      1,578</a:t>
            </a:r>
            <a:endParaRPr lang="en-US" sz="2400" dirty="0">
              <a:solidFill>
                <a:srgbClr val="7030A0"/>
              </a:solidFill>
            </a:endParaRPr>
          </a:p>
          <a:p>
            <a:pPr marL="365760" indent="-256032" eaLnBrk="1" fontAlgn="auto" hangingPunct="1">
              <a:spcAft>
                <a:spcPts val="0"/>
              </a:spcAft>
              <a:buFont typeface="Wingdings 3"/>
              <a:buChar char=""/>
              <a:defRPr/>
            </a:pPr>
            <a:r>
              <a:rPr lang="en-US" sz="2400" dirty="0"/>
              <a:t> </a:t>
            </a:r>
            <a:r>
              <a:rPr lang="en-US" sz="2400" dirty="0">
                <a:solidFill>
                  <a:srgbClr val="FF0000"/>
                </a:solidFill>
              </a:rPr>
              <a:t>100%                0%                 </a:t>
            </a:r>
            <a:r>
              <a:rPr lang="en-US" sz="2400" dirty="0" smtClean="0">
                <a:solidFill>
                  <a:srgbClr val="FF0000"/>
                </a:solidFill>
              </a:rPr>
              <a:t>157,776                       0</a:t>
            </a:r>
          </a:p>
          <a:p>
            <a:pPr marL="109728" indent="0" algn="r" eaLnBrk="1" fontAlgn="auto" hangingPunct="1">
              <a:spcAft>
                <a:spcPts val="0"/>
              </a:spcAft>
              <a:buNone/>
              <a:defRPr/>
            </a:pPr>
            <a:endParaRPr lang="en-US" sz="1000" dirty="0">
              <a:solidFill>
                <a:srgbClr val="FF0000"/>
              </a:solidFill>
            </a:endParaRP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a:t>
            </a:r>
            <a:r>
              <a:rPr lang="en-US" sz="1000" b="1" dirty="0"/>
              <a:t>. </a:t>
            </a:r>
            <a:r>
              <a:rPr lang="en-US" sz="1000" b="1" dirty="0" smtClean="0"/>
              <a:t>18</a:t>
            </a:r>
            <a:endParaRPr lang="en-US" sz="1000" b="1" dirty="0"/>
          </a:p>
          <a:p>
            <a:pPr marL="365760" indent="-256032" eaLnBrk="1" fontAlgn="auto" hangingPunct="1">
              <a:spcAft>
                <a:spcPts val="0"/>
              </a:spcAft>
              <a:buFont typeface="Wingdings 3"/>
              <a:buChar char=""/>
              <a:defRPr/>
            </a:pPr>
            <a:endParaRPr lang="en-US" sz="2400" dirty="0">
              <a:solidFill>
                <a:srgbClr val="FF0000"/>
              </a:solidFill>
            </a:endParaRPr>
          </a:p>
          <a:p>
            <a:endParaRPr lang="en-US" sz="2400" dirty="0"/>
          </a:p>
        </p:txBody>
      </p:sp>
    </p:spTree>
    <p:extLst>
      <p:ext uri="{BB962C8B-B14F-4D97-AF65-F5344CB8AC3E}">
        <p14:creationId xmlns:p14="http://schemas.microsoft.com/office/powerpoint/2010/main" val="1244810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Re-parenting and Emergence Theories </a:t>
            </a:r>
            <a:endParaRPr lang="en-US" sz="4000" dirty="0"/>
          </a:p>
        </p:txBody>
      </p:sp>
      <p:sp>
        <p:nvSpPr>
          <p:cNvPr id="3" name="Content Placeholder 2"/>
          <p:cNvSpPr>
            <a:spLocks noGrp="1"/>
          </p:cNvSpPr>
          <p:nvPr>
            <p:ph idx="1"/>
          </p:nvPr>
        </p:nvSpPr>
        <p:spPr>
          <a:xfrm>
            <a:off x="457200" y="1600200"/>
            <a:ext cx="8229600" cy="4800600"/>
          </a:xfrm>
        </p:spPr>
        <p:txBody>
          <a:bodyPr/>
          <a:lstStyle/>
          <a:p>
            <a:pPr marL="0" indent="0" eaLnBrk="1" fontAlgn="auto" hangingPunct="1">
              <a:lnSpc>
                <a:spcPct val="90000"/>
              </a:lnSpc>
              <a:spcAft>
                <a:spcPts val="0"/>
              </a:spcAft>
              <a:buNone/>
              <a:defRPr/>
            </a:pPr>
            <a:r>
              <a:rPr lang="en-US" sz="2800" dirty="0">
                <a:solidFill>
                  <a:srgbClr val="00B050"/>
                </a:solidFill>
              </a:rPr>
              <a:t>In emergence theory, individuals already possess a degree of the sought after traits</a:t>
            </a:r>
            <a:r>
              <a:rPr lang="en-US" sz="2800" dirty="0" smtClean="0">
                <a:solidFill>
                  <a:srgbClr val="00B050"/>
                </a:solidFill>
              </a:rPr>
              <a:t>.</a:t>
            </a:r>
          </a:p>
          <a:p>
            <a:pPr marL="0" indent="0" eaLnBrk="1" fontAlgn="auto" hangingPunct="1">
              <a:lnSpc>
                <a:spcPct val="90000"/>
              </a:lnSpc>
              <a:spcAft>
                <a:spcPts val="0"/>
              </a:spcAft>
              <a:buFont typeface="Wingdings" pitchFamily="2" charset="2"/>
              <a:buNone/>
              <a:defRPr/>
            </a:pPr>
            <a:r>
              <a:rPr lang="en-US" sz="2800" dirty="0" smtClean="0">
                <a:solidFill>
                  <a:srgbClr val="FF0000"/>
                </a:solidFill>
              </a:rPr>
              <a:t>The </a:t>
            </a:r>
            <a:r>
              <a:rPr lang="en-US" sz="2800" dirty="0">
                <a:solidFill>
                  <a:srgbClr val="FF0000"/>
                </a:solidFill>
              </a:rPr>
              <a:t>practice of re-parenting entails interactive and experiential lessons that challenge existing </a:t>
            </a:r>
            <a:r>
              <a:rPr lang="en-US" sz="2800" dirty="0" smtClean="0">
                <a:solidFill>
                  <a:srgbClr val="FF0000"/>
                </a:solidFill>
              </a:rPr>
              <a:t>thought, emotional </a:t>
            </a:r>
            <a:r>
              <a:rPr lang="en-US" sz="2800" dirty="0">
                <a:solidFill>
                  <a:srgbClr val="FF0000"/>
                </a:solidFill>
              </a:rPr>
              <a:t>and behavior patterns</a:t>
            </a:r>
            <a:r>
              <a:rPr lang="en-US" sz="2800" dirty="0" smtClean="0">
                <a:solidFill>
                  <a:srgbClr val="FF0000"/>
                </a:solidFill>
              </a:rPr>
              <a:t>.</a:t>
            </a:r>
          </a:p>
          <a:p>
            <a:pPr marL="0" indent="0" eaLnBrk="1" fontAlgn="auto" hangingPunct="1">
              <a:lnSpc>
                <a:spcPct val="90000"/>
              </a:lnSpc>
              <a:spcAft>
                <a:spcPts val="0"/>
              </a:spcAft>
              <a:buNone/>
              <a:defRPr/>
            </a:pPr>
            <a:r>
              <a:rPr lang="en-US" sz="2800" dirty="0" smtClean="0">
                <a:solidFill>
                  <a:schemeClr val="accent4"/>
                </a:solidFill>
              </a:rPr>
              <a:t>Studies </a:t>
            </a:r>
            <a:r>
              <a:rPr lang="en-US" sz="2800" dirty="0">
                <a:solidFill>
                  <a:schemeClr val="accent4"/>
                </a:solidFill>
              </a:rPr>
              <a:t>in examining brain functioning and the role of memories have found that memories are stored in cells and contain both the cognitive and emotional components of the experience.</a:t>
            </a:r>
            <a:endParaRPr lang="en-US" sz="2800" dirty="0"/>
          </a:p>
          <a:p>
            <a:pPr marL="0" indent="0" eaLnBrk="1" fontAlgn="auto" hangingPunct="1">
              <a:lnSpc>
                <a:spcPct val="90000"/>
              </a:lnSpc>
              <a:spcAft>
                <a:spcPts val="0"/>
              </a:spcAft>
              <a:buFont typeface="Wingdings" pitchFamily="2" charset="2"/>
              <a:buNone/>
              <a:defRPr/>
            </a:pPr>
            <a:endParaRPr lang="en-US" sz="2400" dirty="0">
              <a:solidFill>
                <a:srgbClr val="FF0000"/>
              </a:solidFill>
            </a:endParaRP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 19</a:t>
            </a:r>
            <a:endParaRPr lang="en-US" sz="1000" b="1" dirty="0"/>
          </a:p>
        </p:txBody>
      </p:sp>
    </p:spTree>
    <p:extLst>
      <p:ext uri="{BB962C8B-B14F-4D97-AF65-F5344CB8AC3E}">
        <p14:creationId xmlns:p14="http://schemas.microsoft.com/office/powerpoint/2010/main" val="32175438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our Self</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8679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10863" y="6206728"/>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j-lt"/>
              </a:rPr>
              <a:t>P. </a:t>
            </a:r>
            <a:r>
              <a:rPr lang="en-US" sz="1000" b="1" dirty="0" smtClean="0">
                <a:latin typeface="+mj-lt"/>
              </a:rPr>
              <a:t>19</a:t>
            </a:r>
            <a:endParaRPr lang="en-US" sz="1000" b="1" dirty="0">
              <a:latin typeface="+mj-lt"/>
            </a:endParaRPr>
          </a:p>
        </p:txBody>
      </p:sp>
    </p:spTree>
    <p:extLst>
      <p:ext uri="{BB962C8B-B14F-4D97-AF65-F5344CB8AC3E}">
        <p14:creationId xmlns:p14="http://schemas.microsoft.com/office/powerpoint/2010/main" val="13411767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of Me</a:t>
            </a:r>
            <a:endParaRPr lang="en-US" dirty="0"/>
          </a:p>
        </p:txBody>
      </p:sp>
      <p:sp>
        <p:nvSpPr>
          <p:cNvPr id="3" name="Content Placeholder 2"/>
          <p:cNvSpPr>
            <a:spLocks noGrp="1"/>
          </p:cNvSpPr>
          <p:nvPr>
            <p:ph idx="1"/>
          </p:nvPr>
        </p:nvSpPr>
        <p:spPr>
          <a:xfrm>
            <a:off x="457200" y="1600200"/>
            <a:ext cx="8229600" cy="4800600"/>
          </a:xfrm>
        </p:spPr>
        <p:txBody>
          <a:bodyPr/>
          <a:lstStyle/>
          <a:p>
            <a:pPr marL="109728" indent="0" eaLnBrk="1" fontAlgn="auto" hangingPunct="1">
              <a:spcAft>
                <a:spcPts val="0"/>
              </a:spcAft>
              <a:buNone/>
              <a:defRPr/>
            </a:pPr>
            <a:r>
              <a:rPr lang="en-US" dirty="0" smtClean="0">
                <a:solidFill>
                  <a:srgbClr val="0070C0"/>
                </a:solidFill>
              </a:rPr>
              <a:t>1. The </a:t>
            </a:r>
            <a:r>
              <a:rPr lang="en-US" dirty="0">
                <a:solidFill>
                  <a:srgbClr val="0070C0"/>
                </a:solidFill>
              </a:rPr>
              <a:t>more negative or positive images of your self that are thought, the more those thoughts become </a:t>
            </a:r>
            <a:r>
              <a:rPr lang="en-US" dirty="0">
                <a:solidFill>
                  <a:srgbClr val="00B050"/>
                </a:solidFill>
              </a:rPr>
              <a:t>“normalized”. </a:t>
            </a:r>
          </a:p>
          <a:p>
            <a:pPr marL="109728" indent="0" eaLnBrk="1" fontAlgn="auto" hangingPunct="1">
              <a:spcAft>
                <a:spcPts val="0"/>
              </a:spcAft>
              <a:buNone/>
              <a:defRPr/>
            </a:pPr>
            <a:r>
              <a:rPr lang="en-US" dirty="0" smtClean="0">
                <a:solidFill>
                  <a:srgbClr val="00B050"/>
                </a:solidFill>
              </a:rPr>
              <a:t>2. The </a:t>
            </a:r>
            <a:r>
              <a:rPr lang="en-US" dirty="0">
                <a:solidFill>
                  <a:srgbClr val="00B050"/>
                </a:solidFill>
              </a:rPr>
              <a:t>more you experience positive or negative nurturing experiences, the more the brain normalizes repeated behavior.</a:t>
            </a:r>
          </a:p>
          <a:p>
            <a:pPr marL="109728" indent="0" eaLnBrk="1" fontAlgn="auto" hangingPunct="1">
              <a:spcAft>
                <a:spcPts val="0"/>
              </a:spcAft>
              <a:buNone/>
              <a:defRPr/>
            </a:pPr>
            <a:r>
              <a:rPr lang="en-US" dirty="0" smtClean="0">
                <a:solidFill>
                  <a:srgbClr val="C00000"/>
                </a:solidFill>
              </a:rPr>
              <a:t>3. Images </a:t>
            </a:r>
            <a:r>
              <a:rPr lang="en-US" dirty="0">
                <a:solidFill>
                  <a:srgbClr val="C00000"/>
                </a:solidFill>
              </a:rPr>
              <a:t>and experiences form </a:t>
            </a:r>
            <a:r>
              <a:rPr lang="en-US" dirty="0">
                <a:solidFill>
                  <a:srgbClr val="0070C0"/>
                </a:solidFill>
              </a:rPr>
              <a:t>neural pathways</a:t>
            </a:r>
            <a:r>
              <a:rPr lang="en-US" dirty="0">
                <a:solidFill>
                  <a:srgbClr val="C00000"/>
                </a:solidFill>
              </a:rPr>
              <a:t>, and become the story of that person</a:t>
            </a:r>
            <a:r>
              <a:rPr lang="en-US" dirty="0" smtClean="0">
                <a:solidFill>
                  <a:srgbClr val="C00000"/>
                </a:solidFill>
              </a:rPr>
              <a:t>.</a:t>
            </a: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r>
              <a:rPr lang="en-US" sz="1000" b="1" dirty="0" smtClean="0"/>
              <a:t>P</a:t>
            </a:r>
            <a:r>
              <a:rPr lang="en-US" sz="1000" b="1" dirty="0" smtClean="0"/>
              <a:t>. </a:t>
            </a:r>
            <a:r>
              <a:rPr lang="en-US" sz="1000" b="1" dirty="0" smtClean="0"/>
              <a:t>20</a:t>
            </a:r>
            <a:endParaRPr lang="en-US" sz="1000" b="1" dirty="0"/>
          </a:p>
          <a:p>
            <a:endParaRPr lang="en-US" dirty="0"/>
          </a:p>
        </p:txBody>
      </p:sp>
    </p:spTree>
    <p:extLst>
      <p:ext uri="{BB962C8B-B14F-4D97-AF65-F5344CB8AC3E}">
        <p14:creationId xmlns:p14="http://schemas.microsoft.com/office/powerpoint/2010/main" val="199746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Voices in our Head</a:t>
            </a:r>
            <a:endParaRPr lang="en-US" dirty="0"/>
          </a:p>
        </p:txBody>
      </p:sp>
      <p:sp>
        <p:nvSpPr>
          <p:cNvPr id="3" name="Content Placeholder 2"/>
          <p:cNvSpPr>
            <a:spLocks noGrp="1"/>
          </p:cNvSpPr>
          <p:nvPr>
            <p:ph idx="1"/>
          </p:nvPr>
        </p:nvSpPr>
        <p:spPr>
          <a:xfrm>
            <a:off x="457200" y="1600200"/>
            <a:ext cx="8229600" cy="4953000"/>
          </a:xfrm>
        </p:spPr>
        <p:txBody>
          <a:bodyPr/>
          <a:lstStyle/>
          <a:p>
            <a:pPr marL="109537" indent="0" eaLnBrk="1" fontAlgn="auto" hangingPunct="1">
              <a:spcAft>
                <a:spcPts val="0"/>
              </a:spcAft>
              <a:buFont typeface="Wingdings 3"/>
              <a:buNone/>
              <a:defRPr/>
            </a:pPr>
            <a:r>
              <a:rPr lang="en-US" dirty="0">
                <a:solidFill>
                  <a:srgbClr val="002060"/>
                </a:solidFill>
              </a:rPr>
              <a:t>80% of the word communication we use is internal.</a:t>
            </a:r>
          </a:p>
          <a:p>
            <a:pPr marL="109537" indent="0" eaLnBrk="1" fontAlgn="auto" hangingPunct="1">
              <a:spcAft>
                <a:spcPts val="0"/>
              </a:spcAft>
              <a:buFont typeface="Wingdings 3"/>
              <a:buNone/>
              <a:defRPr/>
            </a:pPr>
            <a:r>
              <a:rPr lang="en-US" dirty="0">
                <a:solidFill>
                  <a:srgbClr val="002060"/>
                </a:solidFill>
              </a:rPr>
              <a:t>20% is actually </a:t>
            </a:r>
            <a:r>
              <a:rPr lang="en-US" dirty="0" smtClean="0">
                <a:solidFill>
                  <a:srgbClr val="002060"/>
                </a:solidFill>
              </a:rPr>
              <a:t>verbalized</a:t>
            </a:r>
            <a:endParaRPr lang="en-US" dirty="0"/>
          </a:p>
          <a:p>
            <a:pPr marL="109537" indent="0" eaLnBrk="1" fontAlgn="auto" hangingPunct="1">
              <a:spcAft>
                <a:spcPts val="0"/>
              </a:spcAft>
              <a:buFont typeface="Wingdings 3"/>
              <a:buNone/>
              <a:defRPr/>
            </a:pPr>
            <a:r>
              <a:rPr lang="en-US" dirty="0">
                <a:solidFill>
                  <a:srgbClr val="FF0000"/>
                </a:solidFill>
              </a:rPr>
              <a:t>“I hate myself!”</a:t>
            </a:r>
          </a:p>
          <a:p>
            <a:pPr marL="109537" indent="0" eaLnBrk="1" fontAlgn="auto" hangingPunct="1">
              <a:spcAft>
                <a:spcPts val="0"/>
              </a:spcAft>
              <a:buFont typeface="Wingdings 3"/>
              <a:buNone/>
              <a:defRPr/>
            </a:pPr>
            <a:r>
              <a:rPr lang="en-US" dirty="0">
                <a:solidFill>
                  <a:srgbClr val="FF0000"/>
                </a:solidFill>
              </a:rPr>
              <a:t>“I can stand being with my self!”</a:t>
            </a:r>
          </a:p>
          <a:p>
            <a:pPr marL="109537" indent="0" eaLnBrk="1" fontAlgn="auto" hangingPunct="1">
              <a:spcAft>
                <a:spcPts val="0"/>
              </a:spcAft>
              <a:buFont typeface="Wingdings 3"/>
              <a:buNone/>
              <a:defRPr/>
            </a:pPr>
            <a:r>
              <a:rPr lang="en-US" dirty="0">
                <a:solidFill>
                  <a:srgbClr val="FF0000"/>
                </a:solidFill>
              </a:rPr>
              <a:t>“I need to take better care of </a:t>
            </a:r>
            <a:r>
              <a:rPr lang="en-US" dirty="0" smtClean="0">
                <a:solidFill>
                  <a:srgbClr val="FF0000"/>
                </a:solidFill>
              </a:rPr>
              <a:t>myself.”</a:t>
            </a:r>
            <a:endParaRPr lang="en-US" dirty="0">
              <a:solidFill>
                <a:srgbClr val="FF0000"/>
              </a:solidFill>
            </a:endParaRPr>
          </a:p>
          <a:p>
            <a:pPr marL="109537" indent="0" eaLnBrk="1" fontAlgn="auto" hangingPunct="1">
              <a:spcAft>
                <a:spcPts val="0"/>
              </a:spcAft>
              <a:buFont typeface="Wingdings 3"/>
              <a:buNone/>
              <a:defRPr/>
            </a:pPr>
            <a:r>
              <a:rPr lang="en-US" dirty="0">
                <a:solidFill>
                  <a:srgbClr val="FF0000"/>
                </a:solidFill>
              </a:rPr>
              <a:t>“Think I’ll do something for myself tonight!”</a:t>
            </a:r>
          </a:p>
          <a:p>
            <a:pPr marL="109537" indent="0" eaLnBrk="1" fontAlgn="auto" hangingPunct="1">
              <a:spcAft>
                <a:spcPts val="0"/>
              </a:spcAft>
              <a:buFont typeface="Wingdings 3"/>
              <a:buNone/>
              <a:defRPr/>
            </a:pPr>
            <a:r>
              <a:rPr lang="en-US" dirty="0">
                <a:solidFill>
                  <a:srgbClr val="FF0000"/>
                </a:solidFill>
              </a:rPr>
              <a:t>“I took myself shopping last </a:t>
            </a:r>
            <a:r>
              <a:rPr lang="en-US" dirty="0" smtClean="0">
                <a:solidFill>
                  <a:srgbClr val="FF0000"/>
                </a:solidFill>
              </a:rPr>
              <a:t>night.”</a:t>
            </a:r>
            <a:endParaRPr lang="en-US" dirty="0">
              <a:solidFill>
                <a:srgbClr val="FF0000"/>
              </a:solidFill>
            </a:endParaRPr>
          </a:p>
          <a:p>
            <a:pPr marL="0" indent="0" algn="r">
              <a:buNone/>
            </a:pPr>
            <a:endParaRPr lang="en-US" sz="1000" b="1" dirty="0" smtClean="0"/>
          </a:p>
          <a:p>
            <a:pPr marL="0" indent="0" algn="r">
              <a:buNone/>
            </a:pPr>
            <a:r>
              <a:rPr lang="en-US" sz="1000" b="1" dirty="0" smtClean="0"/>
              <a:t>P</a:t>
            </a:r>
            <a:r>
              <a:rPr lang="en-US" sz="1000" b="1" dirty="0"/>
              <a:t>. </a:t>
            </a:r>
            <a:r>
              <a:rPr lang="en-US" sz="1000" b="1" dirty="0" smtClean="0"/>
              <a:t>20</a:t>
            </a:r>
            <a:endParaRPr lang="en-US" sz="1000" b="1" dirty="0"/>
          </a:p>
          <a:p>
            <a:pPr marL="0" indent="0">
              <a:buNone/>
            </a:pPr>
            <a:endParaRPr lang="en-US" dirty="0"/>
          </a:p>
        </p:txBody>
      </p:sp>
    </p:spTree>
    <p:extLst>
      <p:ext uri="{BB962C8B-B14F-4D97-AF65-F5344CB8AC3E}">
        <p14:creationId xmlns:p14="http://schemas.microsoft.com/office/powerpoint/2010/main" val="28526907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Traits Behind the Voices</a:t>
            </a:r>
            <a:endParaRPr lang="en-US" dirty="0"/>
          </a:p>
        </p:txBody>
      </p:sp>
      <p:sp>
        <p:nvSpPr>
          <p:cNvPr id="3" name="Content Placeholder 2"/>
          <p:cNvSpPr>
            <a:spLocks noGrp="1"/>
          </p:cNvSpPr>
          <p:nvPr>
            <p:ph idx="1"/>
          </p:nvPr>
        </p:nvSpPr>
        <p:spPr>
          <a:xfrm>
            <a:off x="457200" y="1600200"/>
            <a:ext cx="8229600" cy="4876800"/>
          </a:xfrm>
        </p:spPr>
        <p:txBody>
          <a:bodyPr/>
          <a:lstStyle/>
          <a:p>
            <a:pPr marL="109728" indent="0" eaLnBrk="1" fontAlgn="auto" hangingPunct="1">
              <a:spcAft>
                <a:spcPts val="0"/>
              </a:spcAft>
              <a:buFont typeface="Wingdings 3"/>
              <a:buNone/>
              <a:defRPr/>
            </a:pPr>
            <a:r>
              <a:rPr lang="en-US" dirty="0"/>
              <a:t>A high </a:t>
            </a:r>
            <a:r>
              <a:rPr lang="en-US" dirty="0">
                <a:solidFill>
                  <a:srgbClr val="0070C0"/>
                </a:solidFill>
              </a:rPr>
              <a:t>frequency and intensity </a:t>
            </a:r>
            <a:r>
              <a:rPr lang="en-US" dirty="0"/>
              <a:t>of positive or </a:t>
            </a:r>
            <a:r>
              <a:rPr lang="en-US" dirty="0">
                <a:solidFill>
                  <a:srgbClr val="EB3D94"/>
                </a:solidFill>
              </a:rPr>
              <a:t>negative nurturing </a:t>
            </a:r>
            <a:r>
              <a:rPr lang="en-US" dirty="0"/>
              <a:t>experiences develop four distinct</a:t>
            </a:r>
            <a:r>
              <a:rPr lang="en-US" dirty="0">
                <a:solidFill>
                  <a:schemeClr val="accent1"/>
                </a:solidFill>
              </a:rPr>
              <a:t> personality characteristics:</a:t>
            </a:r>
          </a:p>
          <a:p>
            <a:pPr marL="109728" indent="0" eaLnBrk="1" fontAlgn="auto" hangingPunct="1">
              <a:spcAft>
                <a:spcPts val="0"/>
              </a:spcAft>
              <a:buFont typeface="Wingdings 3"/>
              <a:buNone/>
              <a:defRPr/>
            </a:pPr>
            <a:endParaRPr lang="en-US" dirty="0">
              <a:solidFill>
                <a:schemeClr val="accent1"/>
              </a:solidFill>
            </a:endParaRPr>
          </a:p>
          <a:p>
            <a:pPr marL="109728" indent="0" eaLnBrk="1" fontAlgn="auto" hangingPunct="1">
              <a:spcAft>
                <a:spcPts val="0"/>
              </a:spcAft>
              <a:buFont typeface="Wingdings 3"/>
              <a:buNone/>
              <a:defRPr/>
            </a:pPr>
            <a:r>
              <a:rPr lang="en-US" dirty="0">
                <a:solidFill>
                  <a:schemeClr val="accent1"/>
                </a:solidFill>
              </a:rPr>
              <a:t>                                 Victim</a:t>
            </a:r>
          </a:p>
          <a:p>
            <a:pPr marL="109728" indent="0" eaLnBrk="1" fontAlgn="auto" hangingPunct="1">
              <a:spcAft>
                <a:spcPts val="0"/>
              </a:spcAft>
              <a:buFont typeface="Wingdings 3"/>
              <a:buNone/>
              <a:defRPr/>
            </a:pPr>
            <a:r>
              <a:rPr lang="en-US" dirty="0">
                <a:solidFill>
                  <a:schemeClr val="accent1"/>
                </a:solidFill>
              </a:rPr>
              <a:t>                             Perpetrator</a:t>
            </a:r>
          </a:p>
          <a:p>
            <a:pPr marL="109728" indent="0" eaLnBrk="1" fontAlgn="auto" hangingPunct="1">
              <a:spcAft>
                <a:spcPts val="0"/>
              </a:spcAft>
              <a:buFont typeface="Wingdings 3"/>
              <a:buNone/>
              <a:defRPr/>
            </a:pPr>
            <a:r>
              <a:rPr lang="en-US" dirty="0">
                <a:solidFill>
                  <a:schemeClr val="accent1"/>
                </a:solidFill>
              </a:rPr>
              <a:t>                               Nurturer</a:t>
            </a:r>
          </a:p>
          <a:p>
            <a:pPr marL="109728" indent="0" eaLnBrk="1" fontAlgn="auto" hangingPunct="1">
              <a:spcAft>
                <a:spcPts val="0"/>
              </a:spcAft>
              <a:buFont typeface="Wingdings 3"/>
              <a:buNone/>
              <a:defRPr/>
            </a:pPr>
            <a:r>
              <a:rPr lang="en-US" dirty="0">
                <a:solidFill>
                  <a:schemeClr val="accent1"/>
                </a:solidFill>
              </a:rPr>
              <a:t>                               </a:t>
            </a:r>
            <a:r>
              <a:rPr lang="en-US" dirty="0" smtClean="0">
                <a:solidFill>
                  <a:schemeClr val="accent1"/>
                </a:solidFill>
              </a:rPr>
              <a:t>Nurtured</a:t>
            </a:r>
          </a:p>
          <a:p>
            <a:pPr marL="109728" indent="0" algn="r" eaLnBrk="1" fontAlgn="auto" hangingPunct="1">
              <a:spcAft>
                <a:spcPts val="0"/>
              </a:spcAft>
              <a:buNone/>
              <a:defRPr/>
            </a:pPr>
            <a:endParaRPr lang="en-US" sz="1000" dirty="0">
              <a:solidFill>
                <a:schemeClr val="accent1"/>
              </a:solidFill>
            </a:endParaRPr>
          </a:p>
          <a:p>
            <a:pPr marL="109728" indent="0" algn="r" eaLnBrk="1" fontAlgn="auto" hangingPunct="1">
              <a:spcAft>
                <a:spcPts val="0"/>
              </a:spcAft>
              <a:buNone/>
              <a:defRPr/>
            </a:pPr>
            <a:r>
              <a:rPr lang="en-US" sz="1000" b="1" dirty="0" smtClean="0"/>
              <a:t>P</a:t>
            </a:r>
            <a:r>
              <a:rPr lang="en-US" sz="1000" b="1" dirty="0"/>
              <a:t>. </a:t>
            </a:r>
            <a:r>
              <a:rPr lang="en-US" sz="1000" b="1" dirty="0" smtClean="0"/>
              <a:t>20</a:t>
            </a:r>
            <a:endParaRPr lang="en-US" sz="1000" b="1" dirty="0"/>
          </a:p>
          <a:p>
            <a:pPr marL="109728" indent="0" eaLnBrk="1" fontAlgn="auto" hangingPunct="1">
              <a:spcAft>
                <a:spcPts val="0"/>
              </a:spcAft>
              <a:buFont typeface="Wingdings 3"/>
              <a:buNone/>
              <a:defRPr/>
            </a:pPr>
            <a:endParaRPr lang="en-US" dirty="0">
              <a:solidFill>
                <a:schemeClr val="accent1"/>
              </a:solidFill>
            </a:endParaRPr>
          </a:p>
          <a:p>
            <a:endParaRPr lang="en-US" dirty="0"/>
          </a:p>
        </p:txBody>
      </p:sp>
    </p:spTree>
    <p:extLst>
      <p:ext uri="{BB962C8B-B14F-4D97-AF65-F5344CB8AC3E}">
        <p14:creationId xmlns:p14="http://schemas.microsoft.com/office/powerpoint/2010/main" val="28397762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Personality Traits</a:t>
            </a:r>
            <a:endParaRPr lang="en-US" dirty="0"/>
          </a:p>
        </p:txBody>
      </p:sp>
      <p:sp>
        <p:nvSpPr>
          <p:cNvPr id="3" name="Content Placeholder 2"/>
          <p:cNvSpPr>
            <a:spLocks noGrp="1"/>
          </p:cNvSpPr>
          <p:nvPr>
            <p:ph idx="1"/>
          </p:nvPr>
        </p:nvSpPr>
        <p:spPr>
          <a:xfrm>
            <a:off x="457200" y="1295400"/>
            <a:ext cx="8229600" cy="5105400"/>
          </a:xfrm>
        </p:spPr>
        <p:txBody>
          <a:bodyPr/>
          <a:lstStyle/>
          <a:p>
            <a:pPr marL="365760" indent="-256032" eaLnBrk="1" fontAlgn="auto" hangingPunct="1">
              <a:spcAft>
                <a:spcPts val="0"/>
              </a:spcAft>
              <a:buFont typeface="Wingdings 3" pitchFamily="18" charset="2"/>
              <a:buNone/>
              <a:defRPr/>
            </a:pPr>
            <a:r>
              <a:rPr lang="en-US" sz="2800" b="1" dirty="0">
                <a:solidFill>
                  <a:srgbClr val="139D41"/>
                </a:solidFill>
              </a:rPr>
              <a:t> Nurturer</a:t>
            </a:r>
          </a:p>
          <a:p>
            <a:pPr marL="365760" indent="-256032" eaLnBrk="1" fontAlgn="auto" hangingPunct="1">
              <a:spcAft>
                <a:spcPts val="0"/>
              </a:spcAft>
              <a:buFont typeface="Wingdings 3" pitchFamily="18" charset="2"/>
              <a:buNone/>
              <a:defRPr/>
            </a:pPr>
            <a:r>
              <a:rPr lang="en-US" sz="2800" dirty="0">
                <a:solidFill>
                  <a:schemeClr val="accent3">
                    <a:lumMod val="50000"/>
                  </a:schemeClr>
                </a:solidFill>
              </a:rPr>
              <a:t>The part of our personality that:</a:t>
            </a:r>
          </a:p>
          <a:p>
            <a:pPr marL="365760" indent="-256032" eaLnBrk="1" fontAlgn="auto" hangingPunct="1">
              <a:spcAft>
                <a:spcPts val="0"/>
              </a:spcAft>
              <a:buFont typeface="Wingdings 3" pitchFamily="18" charset="2"/>
              <a:buNone/>
              <a:defRPr/>
            </a:pPr>
            <a:endParaRPr lang="en-US" sz="2800" dirty="0">
              <a:solidFill>
                <a:schemeClr val="accent3">
                  <a:lumMod val="50000"/>
                </a:schemeClr>
              </a:solidFill>
            </a:endParaRPr>
          </a:p>
          <a:p>
            <a:pPr marL="365760" indent="-256032" eaLnBrk="1" fontAlgn="auto" hangingPunct="1">
              <a:spcAft>
                <a:spcPts val="0"/>
              </a:spcAft>
              <a:defRPr/>
            </a:pPr>
            <a:r>
              <a:rPr lang="en-US" sz="2800" dirty="0">
                <a:solidFill>
                  <a:schemeClr val="accent3">
                    <a:lumMod val="50000"/>
                  </a:schemeClr>
                </a:solidFill>
              </a:rPr>
              <a:t>Is capable of giving care, empathy and compassion</a:t>
            </a:r>
          </a:p>
          <a:p>
            <a:pPr marL="365760" indent="-256032" eaLnBrk="1" fontAlgn="auto" hangingPunct="1">
              <a:spcAft>
                <a:spcPts val="0"/>
              </a:spcAft>
              <a:defRPr/>
            </a:pPr>
            <a:endParaRPr lang="en-US" sz="2800" dirty="0">
              <a:solidFill>
                <a:schemeClr val="accent3">
                  <a:lumMod val="50000"/>
                </a:schemeClr>
              </a:solidFill>
            </a:endParaRPr>
          </a:p>
          <a:p>
            <a:pPr marL="365760" indent="-256032" eaLnBrk="1" fontAlgn="auto" hangingPunct="1">
              <a:spcAft>
                <a:spcPts val="0"/>
              </a:spcAft>
              <a:defRPr/>
            </a:pPr>
            <a:r>
              <a:rPr lang="en-US" sz="2800" dirty="0">
                <a:solidFill>
                  <a:schemeClr val="accent3">
                    <a:lumMod val="50000"/>
                  </a:schemeClr>
                </a:solidFill>
              </a:rPr>
              <a:t>Takes care of one’s self as well as the selves of others </a:t>
            </a:r>
          </a:p>
          <a:p>
            <a:pPr marL="365760" indent="-256032" eaLnBrk="1" fontAlgn="auto" hangingPunct="1">
              <a:spcAft>
                <a:spcPts val="0"/>
              </a:spcAft>
              <a:defRPr/>
            </a:pPr>
            <a:endParaRPr lang="en-US" sz="2800" dirty="0">
              <a:solidFill>
                <a:schemeClr val="accent3">
                  <a:lumMod val="50000"/>
                </a:schemeClr>
              </a:solidFill>
            </a:endParaRPr>
          </a:p>
          <a:p>
            <a:pPr marL="365760" indent="-256032" eaLnBrk="1" fontAlgn="auto" hangingPunct="1">
              <a:spcAft>
                <a:spcPts val="0"/>
              </a:spcAft>
              <a:defRPr/>
            </a:pPr>
            <a:r>
              <a:rPr lang="en-US" sz="2800" dirty="0">
                <a:solidFill>
                  <a:schemeClr val="accent3">
                    <a:lumMod val="50000"/>
                  </a:schemeClr>
                </a:solidFill>
              </a:rPr>
              <a:t>Builds strong attachments with children, family, friends and pets </a:t>
            </a:r>
            <a:endParaRPr lang="en-US" sz="2800" dirty="0" smtClean="0">
              <a:solidFill>
                <a:schemeClr val="accent3">
                  <a:lumMod val="50000"/>
                </a:schemeClr>
              </a:solidFill>
            </a:endParaRPr>
          </a:p>
          <a:p>
            <a:pPr marL="109728" indent="0" algn="r" eaLnBrk="1" fontAlgn="auto" hangingPunct="1">
              <a:spcAft>
                <a:spcPts val="0"/>
              </a:spcAft>
              <a:buNone/>
              <a:defRPr/>
            </a:pPr>
            <a:r>
              <a:rPr lang="en-US" sz="1000" b="1" dirty="0" smtClean="0"/>
              <a:t>P</a:t>
            </a:r>
            <a:r>
              <a:rPr lang="en-US" sz="1000" b="1" dirty="0"/>
              <a:t>. </a:t>
            </a:r>
            <a:r>
              <a:rPr lang="en-US" sz="1000" b="1" dirty="0" smtClean="0"/>
              <a:t>20</a:t>
            </a:r>
            <a:endParaRPr lang="en-US" sz="1000" b="1" dirty="0"/>
          </a:p>
          <a:p>
            <a:pPr marL="365760" indent="-256032" eaLnBrk="1" fontAlgn="auto" hangingPunct="1">
              <a:spcAft>
                <a:spcPts val="0"/>
              </a:spcAft>
              <a:defRPr/>
            </a:pPr>
            <a:endParaRPr lang="en-US" sz="2800" dirty="0"/>
          </a:p>
        </p:txBody>
      </p:sp>
    </p:spTree>
    <p:extLst>
      <p:ext uri="{BB962C8B-B14F-4D97-AF65-F5344CB8AC3E}">
        <p14:creationId xmlns:p14="http://schemas.microsoft.com/office/powerpoint/2010/main" val="1509811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Personality Traits</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buFont typeface="Wingdings 3" pitchFamily="18" charset="2"/>
              <a:buNone/>
            </a:pPr>
            <a:r>
              <a:rPr lang="en-US" sz="1800" b="1" dirty="0">
                <a:solidFill>
                  <a:srgbClr val="0070C0"/>
                </a:solidFill>
              </a:rPr>
              <a:t> </a:t>
            </a:r>
            <a:r>
              <a:rPr lang="en-US" b="1" dirty="0">
                <a:solidFill>
                  <a:srgbClr val="0070C0"/>
                </a:solidFill>
              </a:rPr>
              <a:t>Nurtured</a:t>
            </a:r>
          </a:p>
          <a:p>
            <a:pPr eaLnBrk="1" hangingPunct="1">
              <a:buFont typeface="Wingdings 3" pitchFamily="18" charset="2"/>
              <a:buNone/>
            </a:pPr>
            <a:r>
              <a:rPr lang="en-US" dirty="0">
                <a:solidFill>
                  <a:srgbClr val="0070C0"/>
                </a:solidFill>
              </a:rPr>
              <a:t>The part of our personality that is capable of:</a:t>
            </a:r>
          </a:p>
          <a:p>
            <a:pPr eaLnBrk="1" hangingPunct="1">
              <a:buFont typeface="Wingdings 3" pitchFamily="18" charset="2"/>
              <a:buNone/>
            </a:pPr>
            <a:endParaRPr lang="en-US" dirty="0">
              <a:solidFill>
                <a:srgbClr val="0070C0"/>
              </a:solidFill>
            </a:endParaRPr>
          </a:p>
          <a:p>
            <a:pPr eaLnBrk="1" hangingPunct="1"/>
            <a:r>
              <a:rPr lang="en-US" dirty="0">
                <a:solidFill>
                  <a:srgbClr val="0070C0"/>
                </a:solidFill>
              </a:rPr>
              <a:t>receiving care </a:t>
            </a:r>
          </a:p>
          <a:p>
            <a:pPr eaLnBrk="1" hangingPunct="1"/>
            <a:r>
              <a:rPr lang="en-US" dirty="0">
                <a:solidFill>
                  <a:srgbClr val="0070C0"/>
                </a:solidFill>
              </a:rPr>
              <a:t>seeking closeness</a:t>
            </a:r>
          </a:p>
          <a:p>
            <a:pPr eaLnBrk="1" hangingPunct="1"/>
            <a:r>
              <a:rPr lang="en-US" dirty="0">
                <a:solidFill>
                  <a:srgbClr val="0070C0"/>
                </a:solidFill>
              </a:rPr>
              <a:t>accepting attachments </a:t>
            </a:r>
          </a:p>
          <a:p>
            <a:pPr eaLnBrk="1" hangingPunct="1"/>
            <a:r>
              <a:rPr lang="en-US" dirty="0">
                <a:solidFill>
                  <a:srgbClr val="0070C0"/>
                </a:solidFill>
              </a:rPr>
              <a:t>accepts praise and positive touch</a:t>
            </a:r>
            <a:r>
              <a:rPr lang="en-US" dirty="0" smtClean="0">
                <a:solidFill>
                  <a:srgbClr val="0070C0"/>
                </a:solidFill>
              </a:rPr>
              <a:t>.</a:t>
            </a:r>
            <a:endParaRPr lang="en-US" dirty="0">
              <a:solidFill>
                <a:srgbClr val="0070C0"/>
              </a:solidFill>
            </a:endParaRPr>
          </a:p>
          <a:p>
            <a:pPr eaLnBrk="1" hangingPunct="1"/>
            <a:endParaRPr lang="en-US" dirty="0" smtClean="0">
              <a:solidFill>
                <a:srgbClr val="0070C0"/>
              </a:solidFill>
            </a:endParaRPr>
          </a:p>
          <a:p>
            <a:pPr marL="0" indent="0" algn="r" eaLnBrk="1" hangingPunct="1">
              <a:buNone/>
            </a:pPr>
            <a:r>
              <a:rPr lang="en-US" sz="1000" b="1" dirty="0" smtClean="0"/>
              <a:t>P</a:t>
            </a:r>
            <a:r>
              <a:rPr lang="en-US" sz="1000" b="1" dirty="0"/>
              <a:t>. </a:t>
            </a:r>
            <a:r>
              <a:rPr lang="en-US" sz="1000" b="1" dirty="0" smtClean="0"/>
              <a:t>20</a:t>
            </a:r>
            <a:endParaRPr lang="en-US" sz="1000" b="1" dirty="0"/>
          </a:p>
          <a:p>
            <a:pPr marL="0" indent="0" eaLnBrk="1" hangingPunct="1">
              <a:buNone/>
            </a:pPr>
            <a:endParaRPr lang="en-US" dirty="0"/>
          </a:p>
        </p:txBody>
      </p:sp>
    </p:spTree>
    <p:extLst>
      <p:ext uri="{BB962C8B-B14F-4D97-AF65-F5344CB8AC3E}">
        <p14:creationId xmlns:p14="http://schemas.microsoft.com/office/powerpoint/2010/main" val="253797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Personality Traits</a:t>
            </a:r>
            <a:endParaRPr lang="en-US" dirty="0"/>
          </a:p>
        </p:txBody>
      </p:sp>
      <p:sp>
        <p:nvSpPr>
          <p:cNvPr id="3" name="Content Placeholder 2"/>
          <p:cNvSpPr>
            <a:spLocks noGrp="1"/>
          </p:cNvSpPr>
          <p:nvPr>
            <p:ph idx="1"/>
          </p:nvPr>
        </p:nvSpPr>
        <p:spPr>
          <a:xfrm>
            <a:off x="457200" y="1600200"/>
            <a:ext cx="8229600" cy="4876800"/>
          </a:xfrm>
        </p:spPr>
        <p:txBody>
          <a:bodyPr/>
          <a:lstStyle/>
          <a:p>
            <a:pPr marL="365760" indent="-256032" eaLnBrk="1" fontAlgn="auto" hangingPunct="1">
              <a:spcAft>
                <a:spcPts val="0"/>
              </a:spcAft>
              <a:buFont typeface="Wingdings 3"/>
              <a:buNone/>
              <a:defRPr/>
            </a:pPr>
            <a:r>
              <a:rPr lang="en-US" sz="2800" dirty="0">
                <a:solidFill>
                  <a:srgbClr val="FF0000"/>
                </a:solidFill>
              </a:rPr>
              <a:t> </a:t>
            </a:r>
            <a:r>
              <a:rPr lang="en-US" sz="3600" b="1" dirty="0">
                <a:solidFill>
                  <a:srgbClr val="FF0000"/>
                </a:solidFill>
              </a:rPr>
              <a:t>Perpetrator-Bully</a:t>
            </a:r>
            <a:endParaRPr lang="en-US" sz="2800" dirty="0">
              <a:solidFill>
                <a:srgbClr val="FF0000"/>
              </a:solidFill>
            </a:endParaRPr>
          </a:p>
          <a:p>
            <a:pPr marL="365760" indent="-256032" eaLnBrk="1" fontAlgn="auto" hangingPunct="1">
              <a:spcAft>
                <a:spcPts val="0"/>
              </a:spcAft>
              <a:buFont typeface="Wingdings 3"/>
              <a:buNone/>
              <a:defRPr/>
            </a:pPr>
            <a:r>
              <a:rPr lang="en-US" sz="2400" dirty="0"/>
              <a:t>The part of our personality that is abusive, </a:t>
            </a:r>
            <a:r>
              <a:rPr lang="en-US" sz="2400" dirty="0">
                <a:solidFill>
                  <a:schemeClr val="accent6">
                    <a:lumMod val="50000"/>
                  </a:schemeClr>
                </a:solidFill>
              </a:rPr>
              <a:t>hurts </a:t>
            </a:r>
          </a:p>
          <a:p>
            <a:pPr marL="365760" indent="-256032" eaLnBrk="1" fontAlgn="auto" hangingPunct="1">
              <a:spcAft>
                <a:spcPts val="0"/>
              </a:spcAft>
              <a:buFont typeface="Wingdings 3"/>
              <a:buNone/>
              <a:defRPr/>
            </a:pPr>
            <a:r>
              <a:rPr lang="en-US" sz="2400" dirty="0">
                <a:solidFill>
                  <a:schemeClr val="accent6">
                    <a:lumMod val="50000"/>
                  </a:schemeClr>
                </a:solidFill>
              </a:rPr>
              <a:t>others: </a:t>
            </a:r>
          </a:p>
          <a:p>
            <a:pPr marL="365760" indent="-256032" eaLnBrk="1" fontAlgn="auto" hangingPunct="1">
              <a:spcAft>
                <a:spcPts val="0"/>
              </a:spcAft>
              <a:buFont typeface="Wingdings 3"/>
              <a:buNone/>
              <a:defRPr/>
            </a:pPr>
            <a:endParaRPr lang="en-US" sz="1000" dirty="0">
              <a:solidFill>
                <a:schemeClr val="accent6">
                  <a:lumMod val="50000"/>
                </a:schemeClr>
              </a:solidFill>
            </a:endParaRPr>
          </a:p>
          <a:p>
            <a:pPr marL="708216" lvl="1" indent="-342900" eaLnBrk="1" fontAlgn="auto" hangingPunct="1">
              <a:spcAft>
                <a:spcPts val="0"/>
              </a:spcAft>
              <a:buFont typeface="Arial" pitchFamily="34" charset="0"/>
              <a:buChar char="–"/>
              <a:defRPr/>
            </a:pPr>
            <a:r>
              <a:rPr lang="en-US" sz="2000" dirty="0">
                <a:solidFill>
                  <a:srgbClr val="FF0000"/>
                </a:solidFill>
              </a:rPr>
              <a:t>physically    </a:t>
            </a:r>
          </a:p>
          <a:p>
            <a:pPr marL="708216" lvl="1" indent="-342900" eaLnBrk="1" fontAlgn="auto" hangingPunct="1">
              <a:spcAft>
                <a:spcPts val="0"/>
              </a:spcAft>
              <a:buFont typeface="Arial" pitchFamily="34" charset="0"/>
              <a:buChar char="–"/>
              <a:defRPr/>
            </a:pPr>
            <a:r>
              <a:rPr lang="en-US" sz="2000" dirty="0">
                <a:solidFill>
                  <a:srgbClr val="FF0000"/>
                </a:solidFill>
              </a:rPr>
              <a:t>emotionally               </a:t>
            </a:r>
          </a:p>
          <a:p>
            <a:pPr marL="708216" lvl="1" indent="-342900" eaLnBrk="1" fontAlgn="auto" hangingPunct="1">
              <a:spcAft>
                <a:spcPts val="0"/>
              </a:spcAft>
              <a:buFont typeface="Arial" pitchFamily="34" charset="0"/>
              <a:buChar char="–"/>
              <a:defRPr/>
            </a:pPr>
            <a:r>
              <a:rPr lang="en-US" sz="2000" dirty="0">
                <a:solidFill>
                  <a:srgbClr val="FF0000"/>
                </a:solidFill>
              </a:rPr>
              <a:t>s</a:t>
            </a:r>
            <a:r>
              <a:rPr lang="en-US" sz="2000" dirty="0" smtClean="0">
                <a:solidFill>
                  <a:srgbClr val="FF0000"/>
                </a:solidFill>
              </a:rPr>
              <a:t>piritually</a:t>
            </a:r>
            <a:endParaRPr lang="en-US" sz="2000" dirty="0">
              <a:solidFill>
                <a:srgbClr val="FF0000"/>
              </a:solidFill>
            </a:endParaRPr>
          </a:p>
          <a:p>
            <a:pPr marL="708216" lvl="1" indent="-342900" eaLnBrk="1" fontAlgn="auto" hangingPunct="1">
              <a:spcAft>
                <a:spcPts val="0"/>
              </a:spcAft>
              <a:buFont typeface="Arial" pitchFamily="34" charset="0"/>
              <a:buChar char="–"/>
              <a:defRPr/>
            </a:pPr>
            <a:r>
              <a:rPr lang="en-US" sz="2000" dirty="0">
                <a:solidFill>
                  <a:srgbClr val="FF0000"/>
                </a:solidFill>
              </a:rPr>
              <a:t>sexually  </a:t>
            </a:r>
          </a:p>
          <a:p>
            <a:pPr marL="365316" lvl="1" indent="0" eaLnBrk="1" fontAlgn="auto" hangingPunct="1">
              <a:spcAft>
                <a:spcPts val="0"/>
              </a:spcAft>
              <a:buFont typeface="Verdana" pitchFamily="34" charset="0"/>
              <a:buNone/>
              <a:defRPr/>
            </a:pPr>
            <a:endParaRPr lang="en-US" sz="1400" dirty="0"/>
          </a:p>
          <a:p>
            <a:pPr marL="365760" indent="-256032" eaLnBrk="1" fontAlgn="auto" hangingPunct="1">
              <a:spcAft>
                <a:spcPts val="0"/>
              </a:spcAft>
              <a:buFont typeface="Wingdings 3"/>
              <a:buNone/>
              <a:defRPr/>
            </a:pPr>
            <a:r>
              <a:rPr lang="en-US" sz="2400" dirty="0"/>
              <a:t>Generally </a:t>
            </a:r>
            <a:r>
              <a:rPr lang="en-US" sz="2400" dirty="0">
                <a:solidFill>
                  <a:srgbClr val="002060"/>
                </a:solidFill>
              </a:rPr>
              <a:t>disregards the overall goodness</a:t>
            </a:r>
            <a:r>
              <a:rPr lang="en-US" sz="2400" dirty="0"/>
              <a:t> of other </a:t>
            </a:r>
          </a:p>
          <a:p>
            <a:pPr marL="365760" indent="-256032" eaLnBrk="1" fontAlgn="auto" hangingPunct="1">
              <a:spcAft>
                <a:spcPts val="0"/>
              </a:spcAft>
              <a:buFont typeface="Wingdings 3"/>
              <a:buNone/>
              <a:defRPr/>
            </a:pPr>
            <a:r>
              <a:rPr lang="en-US" sz="2400" dirty="0"/>
              <a:t>living creatures</a:t>
            </a:r>
            <a:r>
              <a:rPr lang="en-US" sz="2400" dirty="0" smtClean="0"/>
              <a:t>.</a:t>
            </a:r>
          </a:p>
          <a:p>
            <a:pPr marL="365760" indent="-256032" eaLnBrk="1" fontAlgn="auto" hangingPunct="1">
              <a:spcAft>
                <a:spcPts val="0"/>
              </a:spcAft>
              <a:buFont typeface="Wingdings 3"/>
              <a:buNone/>
              <a:defRPr/>
            </a:pPr>
            <a:endParaRPr lang="en-US" sz="2400" dirty="0"/>
          </a:p>
          <a:p>
            <a:pPr marL="365760" indent="-256032" algn="r" eaLnBrk="1" fontAlgn="auto" hangingPunct="1">
              <a:spcAft>
                <a:spcPts val="0"/>
              </a:spcAft>
              <a:buNone/>
              <a:defRPr/>
            </a:pPr>
            <a:r>
              <a:rPr lang="en-US" sz="1000" b="1" dirty="0"/>
              <a:t>P. </a:t>
            </a:r>
            <a:r>
              <a:rPr lang="en-US" sz="1000" b="1" dirty="0" smtClean="0"/>
              <a:t>20</a:t>
            </a:r>
            <a:endParaRPr lang="en-US" sz="1000" b="1" dirty="0"/>
          </a:p>
          <a:p>
            <a:pPr marL="365760" indent="-256032" eaLnBrk="1" fontAlgn="auto" hangingPunct="1">
              <a:spcAft>
                <a:spcPts val="0"/>
              </a:spcAft>
              <a:buFont typeface="Wingdings 3"/>
              <a:buNone/>
              <a:defRPr/>
            </a:pPr>
            <a:endParaRPr lang="en-US" dirty="0"/>
          </a:p>
        </p:txBody>
      </p:sp>
    </p:spTree>
    <p:extLst>
      <p:ext uri="{BB962C8B-B14F-4D97-AF65-F5344CB8AC3E}">
        <p14:creationId xmlns:p14="http://schemas.microsoft.com/office/powerpoint/2010/main" val="42122088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Personality Traits</a:t>
            </a:r>
            <a:endParaRPr lang="en-US" dirty="0"/>
          </a:p>
        </p:txBody>
      </p:sp>
      <p:sp>
        <p:nvSpPr>
          <p:cNvPr id="3" name="Content Placeholder 2"/>
          <p:cNvSpPr>
            <a:spLocks noGrp="1"/>
          </p:cNvSpPr>
          <p:nvPr>
            <p:ph idx="1"/>
          </p:nvPr>
        </p:nvSpPr>
        <p:spPr>
          <a:xfrm>
            <a:off x="457200" y="1371600"/>
            <a:ext cx="8229600" cy="5029200"/>
          </a:xfrm>
        </p:spPr>
        <p:txBody>
          <a:bodyPr/>
          <a:lstStyle/>
          <a:p>
            <a:pPr marL="365760" indent="-256032" eaLnBrk="1" fontAlgn="auto" hangingPunct="1">
              <a:spcAft>
                <a:spcPts val="0"/>
              </a:spcAft>
              <a:buFont typeface="Wingdings 3"/>
              <a:buNone/>
              <a:defRPr/>
            </a:pPr>
            <a:r>
              <a:rPr lang="en-US" sz="2400" b="1" dirty="0">
                <a:solidFill>
                  <a:srgbClr val="FF0000"/>
                </a:solidFill>
              </a:rPr>
              <a:t> Victim </a:t>
            </a:r>
          </a:p>
          <a:p>
            <a:pPr marL="365760" indent="-256032" eaLnBrk="1" fontAlgn="auto" hangingPunct="1">
              <a:spcAft>
                <a:spcPts val="0"/>
              </a:spcAft>
              <a:buFont typeface="Wingdings 3"/>
              <a:buNone/>
              <a:defRPr/>
            </a:pPr>
            <a:r>
              <a:rPr lang="en-US" sz="2400" b="1" dirty="0"/>
              <a:t> </a:t>
            </a:r>
            <a:r>
              <a:rPr lang="en-US" sz="2400" dirty="0"/>
              <a:t>The part of our personality that believes:</a:t>
            </a:r>
          </a:p>
          <a:p>
            <a:pPr marL="365760" indent="-256032" eaLnBrk="1" fontAlgn="auto" hangingPunct="1">
              <a:spcAft>
                <a:spcPts val="0"/>
              </a:spcAft>
              <a:buFont typeface="Wingdings 3"/>
              <a:buNone/>
              <a:defRPr/>
            </a:pPr>
            <a:endParaRPr lang="en-US" sz="2400" dirty="0"/>
          </a:p>
          <a:p>
            <a:pPr marL="452628" eaLnBrk="1" fontAlgn="auto" hangingPunct="1">
              <a:spcAft>
                <a:spcPts val="0"/>
              </a:spcAft>
              <a:buFont typeface="Arial" pitchFamily="34" charset="0"/>
              <a:buChar char="•"/>
              <a:defRPr/>
            </a:pPr>
            <a:r>
              <a:rPr lang="en-US" sz="2400" dirty="0">
                <a:solidFill>
                  <a:srgbClr val="FF0000"/>
                </a:solidFill>
              </a:rPr>
              <a:t>hurt and pain </a:t>
            </a:r>
            <a:r>
              <a:rPr lang="en-US" sz="2400" dirty="0"/>
              <a:t>given by others </a:t>
            </a:r>
            <a:r>
              <a:rPr lang="en-US" sz="2400" dirty="0">
                <a:solidFill>
                  <a:srgbClr val="FF0000"/>
                </a:solidFill>
              </a:rPr>
              <a:t>is justified and valid</a:t>
            </a:r>
          </a:p>
          <a:p>
            <a:pPr marL="452628" eaLnBrk="1" fontAlgn="auto" hangingPunct="1">
              <a:spcAft>
                <a:spcPts val="0"/>
              </a:spcAft>
              <a:buFont typeface="Arial" pitchFamily="34" charset="0"/>
              <a:buChar char="•"/>
              <a:defRPr/>
            </a:pPr>
            <a:endParaRPr lang="en-US" sz="2400" dirty="0">
              <a:solidFill>
                <a:srgbClr val="FF0000"/>
              </a:solidFill>
            </a:endParaRPr>
          </a:p>
          <a:p>
            <a:pPr marL="452628" eaLnBrk="1" fontAlgn="auto" hangingPunct="1">
              <a:spcAft>
                <a:spcPts val="0"/>
              </a:spcAft>
              <a:buFont typeface="Arial" pitchFamily="34" charset="0"/>
              <a:buChar char="•"/>
              <a:defRPr/>
            </a:pPr>
            <a:r>
              <a:rPr lang="en-US" sz="2400" dirty="0">
                <a:solidFill>
                  <a:srgbClr val="139D41"/>
                </a:solidFill>
              </a:rPr>
              <a:t>hurt</a:t>
            </a:r>
            <a:r>
              <a:rPr lang="en-US" sz="2400" dirty="0"/>
              <a:t> received from others </a:t>
            </a:r>
            <a:r>
              <a:rPr lang="en-US" sz="2400" dirty="0">
                <a:solidFill>
                  <a:srgbClr val="139D41"/>
                </a:solidFill>
              </a:rPr>
              <a:t>is for their own good</a:t>
            </a:r>
          </a:p>
          <a:p>
            <a:pPr marL="452628" eaLnBrk="1" fontAlgn="auto" hangingPunct="1">
              <a:spcAft>
                <a:spcPts val="0"/>
              </a:spcAft>
              <a:buFont typeface="Arial" pitchFamily="34" charset="0"/>
              <a:buChar char="•"/>
              <a:defRPr/>
            </a:pPr>
            <a:endParaRPr lang="en-US" sz="2400" dirty="0">
              <a:solidFill>
                <a:srgbClr val="139D41"/>
              </a:solidFill>
            </a:endParaRPr>
          </a:p>
          <a:p>
            <a:pPr marL="452628" eaLnBrk="1" fontAlgn="auto" hangingPunct="1">
              <a:spcAft>
                <a:spcPts val="0"/>
              </a:spcAft>
              <a:buFont typeface="Arial" pitchFamily="34" charset="0"/>
              <a:buChar char="•"/>
              <a:defRPr/>
            </a:pPr>
            <a:r>
              <a:rPr lang="en-US" sz="2400" dirty="0"/>
              <a:t>people who </a:t>
            </a:r>
            <a:r>
              <a:rPr lang="en-US" sz="2400" dirty="0">
                <a:solidFill>
                  <a:srgbClr val="0070C0"/>
                </a:solidFill>
              </a:rPr>
              <a:t>love</a:t>
            </a:r>
            <a:r>
              <a:rPr lang="en-US" sz="2400" dirty="0"/>
              <a:t> you </a:t>
            </a:r>
            <a:r>
              <a:rPr lang="en-US" sz="2400" dirty="0">
                <a:solidFill>
                  <a:srgbClr val="0070C0"/>
                </a:solidFill>
              </a:rPr>
              <a:t>can hurt you</a:t>
            </a:r>
          </a:p>
          <a:p>
            <a:pPr marL="452628" eaLnBrk="1" fontAlgn="auto" hangingPunct="1">
              <a:spcAft>
                <a:spcPts val="0"/>
              </a:spcAft>
              <a:buFont typeface="Arial" pitchFamily="34" charset="0"/>
              <a:buChar char="•"/>
              <a:defRPr/>
            </a:pPr>
            <a:endParaRPr lang="en-US" sz="2400" dirty="0">
              <a:solidFill>
                <a:srgbClr val="0070C0"/>
              </a:solidFill>
            </a:endParaRPr>
          </a:p>
          <a:p>
            <a:pPr marL="452628" eaLnBrk="1" fontAlgn="auto" hangingPunct="1">
              <a:spcAft>
                <a:spcPts val="0"/>
              </a:spcAft>
              <a:buFont typeface="Arial" pitchFamily="34" charset="0"/>
              <a:buChar char="•"/>
              <a:defRPr/>
            </a:pPr>
            <a:r>
              <a:rPr lang="en-US" sz="2400" dirty="0"/>
              <a:t>victims are taught to </a:t>
            </a:r>
            <a:r>
              <a:rPr lang="en-US" sz="2400" dirty="0">
                <a:solidFill>
                  <a:srgbClr val="7030A0"/>
                </a:solidFill>
              </a:rPr>
              <a:t>feel grateful</a:t>
            </a:r>
            <a:r>
              <a:rPr lang="en-US" sz="2400" dirty="0"/>
              <a:t> </a:t>
            </a:r>
            <a:r>
              <a:rPr lang="en-US" sz="2400" dirty="0">
                <a:solidFill>
                  <a:srgbClr val="7030A0"/>
                </a:solidFill>
              </a:rPr>
              <a:t>for their</a:t>
            </a:r>
          </a:p>
          <a:p>
            <a:pPr marL="365760" indent="-256032" eaLnBrk="1" fontAlgn="auto" hangingPunct="1">
              <a:spcAft>
                <a:spcPts val="0"/>
              </a:spcAft>
              <a:buFont typeface="Wingdings 3"/>
              <a:buNone/>
              <a:defRPr/>
            </a:pPr>
            <a:r>
              <a:rPr lang="en-US" sz="2400" dirty="0">
                <a:solidFill>
                  <a:srgbClr val="7030A0"/>
                </a:solidFill>
              </a:rPr>
              <a:t>    victimization   </a:t>
            </a:r>
            <a:endParaRPr lang="en-US" sz="2400" dirty="0" smtClean="0">
              <a:solidFill>
                <a:srgbClr val="7030A0"/>
              </a:solidFill>
            </a:endParaRPr>
          </a:p>
          <a:p>
            <a:pPr marL="365760" indent="-256032" algn="r" eaLnBrk="1" fontAlgn="auto" hangingPunct="1">
              <a:spcAft>
                <a:spcPts val="0"/>
              </a:spcAft>
              <a:buNone/>
              <a:defRPr/>
            </a:pPr>
            <a:r>
              <a:rPr lang="en-US" sz="1000" b="1" dirty="0" smtClean="0"/>
              <a:t>P</a:t>
            </a:r>
            <a:r>
              <a:rPr lang="en-US" sz="1000" b="1" dirty="0"/>
              <a:t>. </a:t>
            </a:r>
            <a:r>
              <a:rPr lang="en-US" sz="1000" b="1" dirty="0" smtClean="0"/>
              <a:t>21</a:t>
            </a:r>
            <a:endParaRPr lang="en-US" sz="1000" b="1" dirty="0"/>
          </a:p>
          <a:p>
            <a:pPr marL="365760" indent="-256032" eaLnBrk="1" fontAlgn="auto" hangingPunct="1">
              <a:spcAft>
                <a:spcPts val="0"/>
              </a:spcAft>
              <a:buFont typeface="Wingdings 3"/>
              <a:buNone/>
              <a:defRPr/>
            </a:pPr>
            <a:r>
              <a:rPr lang="en-US" sz="2400" dirty="0" smtClean="0">
                <a:solidFill>
                  <a:srgbClr val="7030A0"/>
                </a:solidFill>
              </a:rPr>
              <a:t>     </a:t>
            </a:r>
            <a:endParaRPr lang="en-US" sz="2400" dirty="0"/>
          </a:p>
        </p:txBody>
      </p:sp>
    </p:spTree>
    <p:extLst>
      <p:ext uri="{BB962C8B-B14F-4D97-AF65-F5344CB8AC3E}">
        <p14:creationId xmlns:p14="http://schemas.microsoft.com/office/powerpoint/2010/main" val="443139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Nature v Nurture</a:t>
            </a:r>
            <a:endParaRPr lang="en-US" dirty="0">
              <a:solidFill>
                <a:srgbClr val="0070C0"/>
              </a:solidFill>
            </a:endParaRPr>
          </a:p>
        </p:txBody>
      </p:sp>
      <p:sp>
        <p:nvSpPr>
          <p:cNvPr id="3" name="Content Placeholder 2"/>
          <p:cNvSpPr>
            <a:spLocks noGrp="1"/>
          </p:cNvSpPr>
          <p:nvPr>
            <p:ph idx="1"/>
          </p:nvPr>
        </p:nvSpPr>
        <p:spPr>
          <a:xfrm>
            <a:off x="381000" y="1905000"/>
            <a:ext cx="8229600" cy="4572000"/>
          </a:xfrm>
        </p:spPr>
        <p:txBody>
          <a:bodyPr/>
          <a:lstStyle/>
          <a:p>
            <a:pPr marL="0" indent="0">
              <a:buNone/>
            </a:pPr>
            <a:r>
              <a:rPr lang="en-US" sz="5400" dirty="0" smtClean="0">
                <a:solidFill>
                  <a:srgbClr val="139D41"/>
                </a:solidFill>
              </a:rPr>
              <a:t>  Is the behavior of humans</a:t>
            </a:r>
          </a:p>
          <a:p>
            <a:pPr marL="0" indent="0">
              <a:buNone/>
            </a:pPr>
            <a:r>
              <a:rPr lang="en-US" sz="5400" dirty="0" smtClean="0">
                <a:solidFill>
                  <a:srgbClr val="139D41"/>
                </a:solidFill>
              </a:rPr>
              <a:t>    determined more by their</a:t>
            </a:r>
          </a:p>
          <a:p>
            <a:pPr marL="0" indent="0">
              <a:buNone/>
            </a:pPr>
            <a:r>
              <a:rPr lang="en-US" sz="5400" dirty="0" smtClean="0">
                <a:solidFill>
                  <a:srgbClr val="139D41"/>
                </a:solidFill>
              </a:rPr>
              <a:t>        </a:t>
            </a:r>
            <a:r>
              <a:rPr lang="en-US" sz="6000" b="1" dirty="0" smtClean="0">
                <a:solidFill>
                  <a:srgbClr val="139D41"/>
                </a:solidFill>
              </a:rPr>
              <a:t>nature or nurture?</a:t>
            </a:r>
            <a:r>
              <a:rPr lang="en-US" sz="5400" dirty="0" smtClean="0">
                <a:solidFill>
                  <a:srgbClr val="139D41"/>
                </a:solidFill>
              </a:rPr>
              <a:t> </a:t>
            </a:r>
            <a:endParaRPr lang="en-US" sz="5400" dirty="0" smtClean="0">
              <a:solidFill>
                <a:srgbClr val="139D41"/>
              </a:solidFill>
            </a:endParaRP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smtClean="0"/>
          </a:p>
          <a:p>
            <a:pPr marL="0" indent="0" algn="r">
              <a:buNone/>
            </a:pPr>
            <a:r>
              <a:rPr lang="en-US" sz="1000" b="1" dirty="0" smtClean="0"/>
              <a:t>P.  </a:t>
            </a:r>
            <a:r>
              <a:rPr lang="en-US" sz="1000" b="1" dirty="0"/>
              <a:t>10</a:t>
            </a:r>
            <a:endParaRPr lang="en-US" sz="1000" dirty="0"/>
          </a:p>
          <a:p>
            <a:pPr marL="0" indent="0">
              <a:buNone/>
            </a:pPr>
            <a:r>
              <a:rPr lang="en-US" sz="5400" dirty="0" smtClean="0">
                <a:solidFill>
                  <a:srgbClr val="139D41"/>
                </a:solidFill>
              </a:rPr>
              <a:t>                        </a:t>
            </a:r>
            <a:endParaRPr lang="en-US" sz="5400" dirty="0">
              <a:solidFill>
                <a:srgbClr val="139D41"/>
              </a:solidFill>
            </a:endParaRPr>
          </a:p>
        </p:txBody>
      </p:sp>
    </p:spTree>
    <p:extLst>
      <p:ext uri="{BB962C8B-B14F-4D97-AF65-F5344CB8AC3E}">
        <p14:creationId xmlns:p14="http://schemas.microsoft.com/office/powerpoint/2010/main" val="1883840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Witch or Bad Witch?</a:t>
            </a:r>
            <a:endParaRPr lang="en-US" dirty="0"/>
          </a:p>
        </p:txBody>
      </p:sp>
      <p:sp>
        <p:nvSpPr>
          <p:cNvPr id="3" name="Content Placeholder 2"/>
          <p:cNvSpPr>
            <a:spLocks noGrp="1"/>
          </p:cNvSpPr>
          <p:nvPr>
            <p:ph idx="1"/>
          </p:nvPr>
        </p:nvSpPr>
        <p:spPr>
          <a:xfrm>
            <a:off x="457200" y="1447800"/>
            <a:ext cx="8229600" cy="4953000"/>
          </a:xfrm>
        </p:spPr>
        <p:txBody>
          <a:bodyPr/>
          <a:lstStyle/>
          <a:p>
            <a:pPr marL="109728" indent="0" eaLnBrk="1" fontAlgn="auto" hangingPunct="1">
              <a:spcAft>
                <a:spcPts val="0"/>
              </a:spcAft>
              <a:buFont typeface="Wingdings 3"/>
              <a:buNone/>
              <a:defRPr/>
            </a:pPr>
            <a:r>
              <a:rPr lang="en-US" sz="2400" dirty="0">
                <a:solidFill>
                  <a:srgbClr val="0070C0"/>
                </a:solidFill>
              </a:rPr>
              <a:t>The concept of</a:t>
            </a:r>
            <a:r>
              <a:rPr lang="en-US" sz="2400" dirty="0"/>
              <a:t> </a:t>
            </a:r>
            <a:r>
              <a:rPr lang="en-US" sz="2400" b="1" dirty="0">
                <a:solidFill>
                  <a:srgbClr val="FFC000"/>
                </a:solidFill>
              </a:rPr>
              <a:t>good</a:t>
            </a:r>
            <a:r>
              <a:rPr lang="en-US" sz="2400" dirty="0"/>
              <a:t> </a:t>
            </a:r>
            <a:r>
              <a:rPr lang="en-US" sz="2400" dirty="0">
                <a:solidFill>
                  <a:srgbClr val="0070C0"/>
                </a:solidFill>
              </a:rPr>
              <a:t>and</a:t>
            </a:r>
            <a:r>
              <a:rPr lang="en-US" sz="2400" dirty="0"/>
              <a:t> </a:t>
            </a:r>
            <a:r>
              <a:rPr lang="en-US" sz="2400" b="1" dirty="0">
                <a:solidFill>
                  <a:srgbClr val="FF0000"/>
                </a:solidFill>
              </a:rPr>
              <a:t>bad</a:t>
            </a:r>
            <a:r>
              <a:rPr lang="en-US" sz="2400" dirty="0"/>
              <a:t> </a:t>
            </a:r>
            <a:r>
              <a:rPr lang="en-US" sz="2400" dirty="0">
                <a:solidFill>
                  <a:srgbClr val="0070C0"/>
                </a:solidFill>
              </a:rPr>
              <a:t>personality traits and characteristics has been recognized in the helping fields since the study of human nature thousands of years ago. </a:t>
            </a:r>
            <a:r>
              <a:rPr lang="en-US" sz="2400" dirty="0"/>
              <a:t>People seek pleasure and avoid pain.</a:t>
            </a:r>
          </a:p>
          <a:p>
            <a:pPr marL="109728" indent="0" eaLnBrk="1" fontAlgn="auto" hangingPunct="1">
              <a:spcAft>
                <a:spcPts val="0"/>
              </a:spcAft>
              <a:buFont typeface="Wingdings 3"/>
              <a:buNone/>
              <a:defRPr/>
            </a:pPr>
            <a:r>
              <a:rPr lang="en-US" sz="2400" dirty="0" smtClean="0"/>
              <a:t>Constructive </a:t>
            </a:r>
            <a:r>
              <a:rPr lang="en-US" sz="2400" dirty="0"/>
              <a:t>criticism?</a:t>
            </a:r>
          </a:p>
          <a:p>
            <a:pPr marL="109728" indent="0" eaLnBrk="1" fontAlgn="auto" hangingPunct="1">
              <a:spcAft>
                <a:spcPts val="0"/>
              </a:spcAft>
              <a:buFont typeface="Wingdings 3"/>
              <a:buNone/>
              <a:defRPr/>
            </a:pPr>
            <a:r>
              <a:rPr lang="en-US" sz="2400" dirty="0"/>
              <a:t>Good spanking?</a:t>
            </a:r>
          </a:p>
          <a:p>
            <a:pPr marL="109728" indent="0" eaLnBrk="1" fontAlgn="auto" hangingPunct="1">
              <a:spcAft>
                <a:spcPts val="0"/>
              </a:spcAft>
              <a:buFont typeface="Wingdings 3"/>
              <a:buNone/>
              <a:defRPr/>
            </a:pPr>
            <a:r>
              <a:rPr lang="en-US" sz="2400" dirty="0"/>
              <a:t>Good beating?</a:t>
            </a:r>
          </a:p>
          <a:p>
            <a:pPr marL="109728" indent="0" eaLnBrk="1" fontAlgn="auto" hangingPunct="1">
              <a:spcAft>
                <a:spcPts val="0"/>
              </a:spcAft>
              <a:buFont typeface="Wingdings 3"/>
              <a:buNone/>
              <a:defRPr/>
            </a:pPr>
            <a:r>
              <a:rPr lang="en-US" sz="2400" dirty="0"/>
              <a:t>Tough love?</a:t>
            </a:r>
          </a:p>
          <a:p>
            <a:pPr marL="109728" indent="0" eaLnBrk="1" fontAlgn="auto" hangingPunct="1">
              <a:spcAft>
                <a:spcPts val="0"/>
              </a:spcAft>
              <a:buFont typeface="Wingdings 3"/>
              <a:buNone/>
              <a:defRPr/>
            </a:pPr>
            <a:r>
              <a:rPr lang="en-US" sz="2400" dirty="0"/>
              <a:t>Good tongue lashing?</a:t>
            </a:r>
          </a:p>
          <a:p>
            <a:pPr marL="109728" indent="0" eaLnBrk="1" fontAlgn="auto" hangingPunct="1">
              <a:spcAft>
                <a:spcPts val="0"/>
              </a:spcAft>
              <a:buFont typeface="Wingdings 3"/>
              <a:buNone/>
              <a:defRPr/>
            </a:pPr>
            <a:r>
              <a:rPr lang="en-US" sz="2400" dirty="0"/>
              <a:t>This hurts me more……</a:t>
            </a:r>
          </a:p>
          <a:p>
            <a:pPr marL="109728" indent="0" eaLnBrk="1" fontAlgn="auto" hangingPunct="1">
              <a:spcAft>
                <a:spcPts val="0"/>
              </a:spcAft>
              <a:buFont typeface="Wingdings 3"/>
              <a:buNone/>
              <a:defRPr/>
            </a:pPr>
            <a:r>
              <a:rPr lang="en-US" sz="2400" dirty="0"/>
              <a:t>I’m doing this for your own good</a:t>
            </a:r>
            <a:r>
              <a:rPr lang="en-US" sz="2400" dirty="0" smtClean="0"/>
              <a:t>…</a:t>
            </a:r>
          </a:p>
          <a:p>
            <a:pPr marL="109728" indent="0" algn="r" eaLnBrk="1" fontAlgn="auto" hangingPunct="1">
              <a:spcAft>
                <a:spcPts val="0"/>
              </a:spcAft>
              <a:buNone/>
              <a:defRPr/>
            </a:pPr>
            <a:endParaRPr lang="en-US" sz="1000" dirty="0" smtClean="0"/>
          </a:p>
          <a:p>
            <a:pPr marL="109728" indent="0" algn="r" eaLnBrk="1" fontAlgn="auto" hangingPunct="1">
              <a:spcAft>
                <a:spcPts val="0"/>
              </a:spcAft>
              <a:buNone/>
              <a:defRPr/>
            </a:pPr>
            <a:r>
              <a:rPr lang="en-US" sz="1000" b="1" dirty="0" smtClean="0"/>
              <a:t>P</a:t>
            </a:r>
            <a:r>
              <a:rPr lang="en-US" sz="1000" b="1" dirty="0"/>
              <a:t>. </a:t>
            </a:r>
            <a:r>
              <a:rPr lang="en-US" sz="1000" b="1" dirty="0" smtClean="0"/>
              <a:t>21</a:t>
            </a:r>
            <a:endParaRPr lang="en-US" sz="1000" b="1" dirty="0"/>
          </a:p>
          <a:p>
            <a:pPr marL="109728" indent="0" eaLnBrk="1" fontAlgn="auto" hangingPunct="1">
              <a:spcAft>
                <a:spcPts val="0"/>
              </a:spcAft>
              <a:buFont typeface="Wingdings 3"/>
              <a:buNone/>
              <a:defRPr/>
            </a:pPr>
            <a:endParaRPr lang="en-US" sz="2400" dirty="0"/>
          </a:p>
          <a:p>
            <a:endParaRPr lang="en-US" sz="1600" dirty="0"/>
          </a:p>
        </p:txBody>
      </p:sp>
    </p:spTree>
    <p:extLst>
      <p:ext uri="{BB962C8B-B14F-4D97-AF65-F5344CB8AC3E}">
        <p14:creationId xmlns:p14="http://schemas.microsoft.com/office/powerpoint/2010/main" val="13641281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057400"/>
            <a:ext cx="7772400" cy="2438400"/>
          </a:xfrm>
        </p:spPr>
        <p:txBody>
          <a:bodyPr/>
          <a:lstStyle/>
          <a:p>
            <a:r>
              <a:rPr lang="en-US" sz="5400" b="1" dirty="0">
                <a:latin typeface="Papyrus" pitchFamily="66" charset="0"/>
              </a:rPr>
              <a:t>The Two Wolves</a:t>
            </a:r>
            <a:r>
              <a:rPr lang="en-US" sz="5400" dirty="0">
                <a:latin typeface="Papyrus" pitchFamily="66" charset="0"/>
              </a:rPr>
              <a:t/>
            </a:r>
            <a:br>
              <a:rPr lang="en-US" sz="5400" dirty="0">
                <a:latin typeface="Papyrus" pitchFamily="66" charset="0"/>
              </a:rPr>
            </a:br>
            <a:r>
              <a:rPr lang="en-US" sz="1000" dirty="0">
                <a:latin typeface="Papyrus" pitchFamily="66" charset="0"/>
              </a:rPr>
              <a:t/>
            </a:r>
            <a:br>
              <a:rPr lang="en-US" sz="1000" dirty="0">
                <a:latin typeface="Papyrus" pitchFamily="66" charset="0"/>
              </a:rPr>
            </a:br>
            <a:r>
              <a:rPr lang="en-US" sz="1800" b="1" dirty="0">
                <a:latin typeface="Papyrus" pitchFamily="66" charset="0"/>
              </a:rPr>
              <a:t>Native American Wisdom</a:t>
            </a:r>
          </a:p>
        </p:txBody>
      </p:sp>
      <p:sp>
        <p:nvSpPr>
          <p:cNvPr id="2052" name="Text Box 4"/>
          <p:cNvSpPr txBox="1">
            <a:spLocks noChangeArrowheads="1"/>
          </p:cNvSpPr>
          <p:nvPr/>
        </p:nvSpPr>
        <p:spPr bwMode="auto">
          <a:xfrm>
            <a:off x="2336800" y="6057900"/>
            <a:ext cx="4572000" cy="615553"/>
          </a:xfrm>
          <a:prstGeom prst="rect">
            <a:avLst/>
          </a:prstGeom>
          <a:noFill/>
          <a:ln w="9525">
            <a:noFill/>
            <a:miter lim="800000"/>
            <a:headEnd/>
            <a:tailEnd/>
          </a:ln>
          <a:effectLst/>
        </p:spPr>
        <p:txBody>
          <a:bodyPr>
            <a:spAutoFit/>
          </a:bodyPr>
          <a:lstStyle/>
          <a:p>
            <a:pPr algn="ctr">
              <a:spcBef>
                <a:spcPct val="50000"/>
              </a:spcBef>
            </a:pPr>
            <a:r>
              <a:rPr lang="en-US" sz="1200">
                <a:solidFill>
                  <a:schemeClr val="tx2"/>
                </a:solidFill>
                <a:latin typeface="Papyrus" pitchFamily="66" charset="0"/>
              </a:rPr>
              <a:t>Family Development Resources, Inc.</a:t>
            </a:r>
          </a:p>
          <a:p>
            <a:pPr algn="ctr">
              <a:spcBef>
                <a:spcPct val="50000"/>
              </a:spcBef>
            </a:pPr>
            <a:r>
              <a:rPr lang="en-US" sz="800">
                <a:solidFill>
                  <a:schemeClr val="tx2"/>
                </a:solidFill>
                <a:latin typeface="Papyrus" pitchFamily="66" charset="0"/>
              </a:rPr>
              <a:t>Publishers of the Nurturing Parenting Programs</a:t>
            </a:r>
            <a:r>
              <a:rPr lang="en-US" sz="800" baseline="30000">
                <a:solidFill>
                  <a:schemeClr val="tx2"/>
                </a:solidFill>
                <a:latin typeface="Papyrus" pitchFamily="66" charset="0"/>
              </a:rPr>
              <a:t>®</a:t>
            </a:r>
          </a:p>
          <a:p>
            <a:pPr algn="ctr">
              <a:spcBef>
                <a:spcPct val="50000"/>
              </a:spcBef>
            </a:pPr>
            <a:r>
              <a:rPr lang="en-US" sz="1000" baseline="30000">
                <a:solidFill>
                  <a:schemeClr val="tx2"/>
                </a:solidFill>
                <a:latin typeface="Papyrus" pitchFamily="66" charset="0"/>
              </a:rPr>
              <a:t>Visit our Website at www.nurturingparenting.com</a:t>
            </a:r>
            <a:endParaRPr lang="en-US" sz="1000" u="sng" baseline="30000">
              <a:solidFill>
                <a:schemeClr val="tx2"/>
              </a:solidFill>
              <a:latin typeface="Papyrus" pitchFamily="66" charset="0"/>
            </a:endParaRPr>
          </a:p>
        </p:txBody>
      </p:sp>
      <p:sp>
        <p:nvSpPr>
          <p:cNvPr id="2" name="Rectangle 1"/>
          <p:cNvSpPr/>
          <p:nvPr/>
        </p:nvSpPr>
        <p:spPr>
          <a:xfrm>
            <a:off x="8153400" y="6195421"/>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18023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1000">
                                          <p:stCondLst>
                                            <p:cond delay="0"/>
                                          </p:stCondLst>
                                        </p:cTn>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06400" y="5829300"/>
            <a:ext cx="8229600" cy="372666"/>
          </a:xfrm>
        </p:spPr>
        <p:txBody>
          <a:bodyPr/>
          <a:lstStyle/>
          <a:p>
            <a:pPr algn="ctr">
              <a:lnSpc>
                <a:spcPct val="80000"/>
              </a:lnSpc>
              <a:buFontTx/>
              <a:buNone/>
            </a:pPr>
            <a:r>
              <a:rPr lang="en-US" sz="2400" b="1" dirty="0">
                <a:solidFill>
                  <a:schemeClr val="hlink"/>
                </a:solidFill>
                <a:latin typeface="Papyrus" pitchFamily="66" charset="0"/>
              </a:rPr>
              <a:t>An elder Cherokee Native American was teaching his grandchild about life.  </a:t>
            </a:r>
          </a:p>
          <a:p>
            <a:pPr algn="ctr">
              <a:lnSpc>
                <a:spcPct val="80000"/>
              </a:lnSpc>
              <a:buFontTx/>
              <a:buNone/>
            </a:pPr>
            <a:r>
              <a:rPr lang="en-US" sz="2400" b="1" dirty="0">
                <a:solidFill>
                  <a:schemeClr val="hlink"/>
                </a:solidFill>
                <a:latin typeface="Papyrus" pitchFamily="66" charset="0"/>
              </a:rPr>
              <a:t>He said to his grandchild …</a:t>
            </a:r>
          </a:p>
          <a:p>
            <a:pPr algn="ctr">
              <a:lnSpc>
                <a:spcPct val="80000"/>
              </a:lnSpc>
              <a:buFontTx/>
              <a:buNone/>
            </a:pPr>
            <a:endParaRPr lang="en-US" sz="2400" b="1" dirty="0">
              <a:solidFill>
                <a:schemeClr val="hlink"/>
              </a:solidFill>
              <a:latin typeface="Papyrus" pitchFamily="66" charset="0"/>
            </a:endParaRPr>
          </a:p>
        </p:txBody>
      </p:sp>
      <p:pic>
        <p:nvPicPr>
          <p:cNvPr id="10246" name="Picture 6" descr="3F06108A"/>
          <p:cNvPicPr>
            <a:picLocks noGrp="1" noChangeAspect="1" noChangeArrowheads="1"/>
          </p:cNvPicPr>
          <p:nvPr>
            <p:ph type="title"/>
          </p:nvPr>
        </p:nvPicPr>
        <p:blipFill>
          <a:blip r:embed="rId3" cstate="print">
            <a:lum contrast="48000"/>
          </a:blip>
          <a:srcRect/>
          <a:stretch>
            <a:fillRect/>
          </a:stretch>
        </p:blipFill>
        <p:spPr>
          <a:xfrm>
            <a:off x="762001" y="275035"/>
            <a:ext cx="7617884" cy="5382815"/>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19329132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08000" y="6000750"/>
            <a:ext cx="8229600" cy="696516"/>
          </a:xfrm>
        </p:spPr>
        <p:txBody>
          <a:bodyPr/>
          <a:lstStyle/>
          <a:p>
            <a:pPr algn="ctr">
              <a:lnSpc>
                <a:spcPct val="90000"/>
              </a:lnSpc>
              <a:buFontTx/>
              <a:buNone/>
            </a:pPr>
            <a:r>
              <a:rPr lang="en-US" sz="2400" b="1" dirty="0">
                <a:solidFill>
                  <a:schemeClr val="hlink"/>
                </a:solidFill>
                <a:latin typeface="Papyrus" pitchFamily="66" charset="0"/>
              </a:rPr>
              <a:t>“A fight is going on inside of me … and it is a terrible fight and it is between two wolves.</a:t>
            </a:r>
            <a:r>
              <a:rPr lang="en-US" sz="2400" dirty="0">
                <a:latin typeface="Papyrus" pitchFamily="66" charset="0"/>
              </a:rPr>
              <a:t> </a:t>
            </a:r>
          </a:p>
        </p:txBody>
      </p:sp>
      <p:pic>
        <p:nvPicPr>
          <p:cNvPr id="11268" name="Picture 4" descr="3B5FD303"/>
          <p:cNvPicPr>
            <a:picLocks noGrp="1" noChangeAspect="1" noChangeArrowheads="1"/>
          </p:cNvPicPr>
          <p:nvPr>
            <p:ph type="title"/>
          </p:nvPr>
        </p:nvPicPr>
        <p:blipFill>
          <a:blip r:embed="rId2" cstate="print">
            <a:lum contrast="60000"/>
          </a:blip>
          <a:srcRect/>
          <a:stretch>
            <a:fillRect/>
          </a:stretch>
        </p:blipFill>
        <p:spPr>
          <a:xfrm>
            <a:off x="457200" y="342900"/>
            <a:ext cx="8229600" cy="5372100"/>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26423972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508000" y="5600700"/>
            <a:ext cx="8229600" cy="857250"/>
          </a:xfrm>
        </p:spPr>
        <p:txBody>
          <a:bodyPr/>
          <a:lstStyle/>
          <a:p>
            <a:pPr algn="ctr">
              <a:lnSpc>
                <a:spcPct val="80000"/>
              </a:lnSpc>
              <a:buFontTx/>
              <a:buNone/>
            </a:pPr>
            <a:r>
              <a:rPr lang="en-US" sz="2400" b="1" dirty="0">
                <a:solidFill>
                  <a:schemeClr val="hlink"/>
                </a:solidFill>
                <a:latin typeface="Papyrus" pitchFamily="66" charset="0"/>
              </a:rPr>
              <a:t>One wolf represents fear, anger, envy, sorrow, regret, greed, arrogance, self-pity, guilt, resentment, inferiority, lies, false pride, superiority and ego. </a:t>
            </a:r>
          </a:p>
        </p:txBody>
      </p:sp>
      <p:pic>
        <p:nvPicPr>
          <p:cNvPr id="12292" name="Picture 4" descr="CD3BE928"/>
          <p:cNvPicPr>
            <a:picLocks noGrp="1" noChangeAspect="1" noChangeArrowheads="1"/>
          </p:cNvPicPr>
          <p:nvPr>
            <p:ph type="title"/>
          </p:nvPr>
        </p:nvPicPr>
        <p:blipFill>
          <a:blip r:embed="rId2" cstate="print">
            <a:lum contrast="48000"/>
          </a:blip>
          <a:srcRect/>
          <a:stretch>
            <a:fillRect/>
          </a:stretch>
        </p:blipFill>
        <p:spPr>
          <a:xfrm>
            <a:off x="508000" y="1143000"/>
            <a:ext cx="8229600" cy="4171950"/>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20890888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457200" y="5600700"/>
            <a:ext cx="8229600" cy="971550"/>
          </a:xfrm>
        </p:spPr>
        <p:txBody>
          <a:bodyPr/>
          <a:lstStyle/>
          <a:p>
            <a:pPr algn="ctr">
              <a:lnSpc>
                <a:spcPct val="80000"/>
              </a:lnSpc>
              <a:buFontTx/>
              <a:buNone/>
            </a:pPr>
            <a:r>
              <a:rPr lang="en-US" sz="2400" b="1">
                <a:solidFill>
                  <a:schemeClr val="hlink"/>
                </a:solidFill>
                <a:latin typeface="Papyrus" pitchFamily="66" charset="0"/>
              </a:rPr>
              <a:t>The other wolf stands for honor, joy, peace, love, hope, sharing, serenity, humility, kindness, benevolence, friendship, empathy, generosity, truth, compassion, and faith.</a:t>
            </a:r>
          </a:p>
        </p:txBody>
      </p:sp>
      <p:pic>
        <p:nvPicPr>
          <p:cNvPr id="13316" name="Picture 4" descr="FD8C709"/>
          <p:cNvPicPr>
            <a:picLocks noGrp="1" noChangeAspect="1" noChangeArrowheads="1"/>
          </p:cNvPicPr>
          <p:nvPr>
            <p:ph type="title"/>
          </p:nvPr>
        </p:nvPicPr>
        <p:blipFill>
          <a:blip r:embed="rId2" cstate="print">
            <a:lum contrast="60000"/>
          </a:blip>
          <a:srcRect/>
          <a:stretch>
            <a:fillRect/>
          </a:stretch>
        </p:blipFill>
        <p:spPr>
          <a:xfrm>
            <a:off x="457200" y="342900"/>
            <a:ext cx="8229600" cy="5029200"/>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3279971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508000" y="5829300"/>
            <a:ext cx="8229600" cy="582216"/>
          </a:xfrm>
        </p:spPr>
        <p:txBody>
          <a:bodyPr/>
          <a:lstStyle/>
          <a:p>
            <a:pPr algn="ctr">
              <a:lnSpc>
                <a:spcPct val="90000"/>
              </a:lnSpc>
              <a:buFontTx/>
              <a:buNone/>
            </a:pPr>
            <a:r>
              <a:rPr lang="en-US" sz="2400" b="1" dirty="0">
                <a:solidFill>
                  <a:schemeClr val="hlink"/>
                </a:solidFill>
                <a:latin typeface="Papyrus" pitchFamily="66" charset="0"/>
              </a:rPr>
              <a:t>The same fight is going on inside of you and inside of every other human being too.” </a:t>
            </a:r>
          </a:p>
        </p:txBody>
      </p:sp>
      <p:pic>
        <p:nvPicPr>
          <p:cNvPr id="14343" name="Picture 7" descr="B0D4F4F4"/>
          <p:cNvPicPr>
            <a:picLocks noGrp="1" noChangeAspect="1" noChangeArrowheads="1"/>
          </p:cNvPicPr>
          <p:nvPr>
            <p:ph type="title"/>
          </p:nvPr>
        </p:nvPicPr>
        <p:blipFill>
          <a:blip r:embed="rId2" cstate="print">
            <a:lum contrast="42000"/>
          </a:blip>
          <a:srcRect/>
          <a:stretch>
            <a:fillRect/>
          </a:stretch>
        </p:blipFill>
        <p:spPr>
          <a:xfrm>
            <a:off x="2032000" y="457200"/>
            <a:ext cx="5122333" cy="4868466"/>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19419621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457200" y="5600700"/>
            <a:ext cx="8229600" cy="914400"/>
          </a:xfrm>
        </p:spPr>
        <p:txBody>
          <a:bodyPr/>
          <a:lstStyle/>
          <a:p>
            <a:pPr marL="0" indent="0" algn="ctr">
              <a:lnSpc>
                <a:spcPct val="90000"/>
              </a:lnSpc>
              <a:buFontTx/>
              <a:buNone/>
            </a:pPr>
            <a:r>
              <a:rPr lang="en-US" sz="2400" b="1" dirty="0">
                <a:solidFill>
                  <a:schemeClr val="hlink"/>
                </a:solidFill>
                <a:latin typeface="Papyrus" pitchFamily="66" charset="0"/>
              </a:rPr>
              <a:t>After thinking about it for a minute or two, the grandchild asked her grandfather,</a:t>
            </a:r>
          </a:p>
          <a:p>
            <a:pPr marL="0" indent="0" algn="ctr">
              <a:lnSpc>
                <a:spcPct val="90000"/>
              </a:lnSpc>
              <a:buFontTx/>
              <a:buNone/>
            </a:pPr>
            <a:r>
              <a:rPr lang="en-US" sz="2400" b="1" dirty="0">
                <a:solidFill>
                  <a:schemeClr val="hlink"/>
                </a:solidFill>
                <a:latin typeface="Papyrus" pitchFamily="66" charset="0"/>
              </a:rPr>
              <a:t>“Which wolf will win”? </a:t>
            </a:r>
          </a:p>
        </p:txBody>
      </p:sp>
      <p:pic>
        <p:nvPicPr>
          <p:cNvPr id="15366" name="Picture 6" descr="9D30B176"/>
          <p:cNvPicPr>
            <a:picLocks noGrp="1" noChangeAspect="1" noChangeArrowheads="1"/>
          </p:cNvPicPr>
          <p:nvPr>
            <p:ph type="title"/>
          </p:nvPr>
        </p:nvPicPr>
        <p:blipFill>
          <a:blip r:embed="rId2" cstate="print">
            <a:lum contrast="48000"/>
          </a:blip>
          <a:srcRect/>
          <a:stretch>
            <a:fillRect/>
          </a:stretch>
        </p:blipFill>
        <p:spPr>
          <a:xfrm>
            <a:off x="457200" y="1231107"/>
            <a:ext cx="8229600" cy="3013472"/>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1232477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6000750"/>
            <a:ext cx="8229600" cy="514350"/>
          </a:xfrm>
        </p:spPr>
        <p:txBody>
          <a:bodyPr/>
          <a:lstStyle/>
          <a:p>
            <a:pPr algn="ctr">
              <a:lnSpc>
                <a:spcPct val="80000"/>
              </a:lnSpc>
              <a:buFontTx/>
              <a:buNone/>
            </a:pPr>
            <a:r>
              <a:rPr lang="en-US" sz="2400" b="1">
                <a:solidFill>
                  <a:schemeClr val="hlink"/>
                </a:solidFill>
                <a:latin typeface="Papyrus" pitchFamily="66" charset="0"/>
              </a:rPr>
              <a:t>The old man leaned toward his grandchild and whispered …</a:t>
            </a:r>
          </a:p>
          <a:p>
            <a:pPr algn="ctr">
              <a:lnSpc>
                <a:spcPct val="80000"/>
              </a:lnSpc>
              <a:buFontTx/>
              <a:buNone/>
            </a:pPr>
            <a:r>
              <a:rPr lang="en-US" sz="2400" b="1">
                <a:solidFill>
                  <a:schemeClr val="hlink"/>
                </a:solidFill>
                <a:latin typeface="Papyrus" pitchFamily="66" charset="0"/>
              </a:rPr>
              <a:t>“The one you feed.”</a:t>
            </a:r>
            <a:r>
              <a:rPr lang="en-US" sz="2400">
                <a:latin typeface="Papyrus" pitchFamily="66" charset="0"/>
              </a:rPr>
              <a:t> </a:t>
            </a:r>
          </a:p>
        </p:txBody>
      </p:sp>
      <p:pic>
        <p:nvPicPr>
          <p:cNvPr id="18436" name="Picture 4" descr="BD9385"/>
          <p:cNvPicPr>
            <a:picLocks noGrp="1" noChangeAspect="1" noChangeArrowheads="1"/>
          </p:cNvPicPr>
          <p:nvPr>
            <p:ph type="title"/>
          </p:nvPr>
        </p:nvPicPr>
        <p:blipFill>
          <a:blip r:embed="rId2" cstate="print">
            <a:lum contrast="48000"/>
          </a:blip>
          <a:srcRect/>
          <a:stretch>
            <a:fillRect/>
          </a:stretch>
        </p:blipFill>
        <p:spPr>
          <a:xfrm>
            <a:off x="778934" y="275035"/>
            <a:ext cx="7584017" cy="5497115"/>
          </a:xfrm>
          <a:noFill/>
          <a:ln/>
        </p:spPr>
      </p:pic>
      <p:sp>
        <p:nvSpPr>
          <p:cNvPr id="4" name="Rectangle 3"/>
          <p:cNvSpPr/>
          <p:nvPr/>
        </p:nvSpPr>
        <p:spPr>
          <a:xfrm>
            <a:off x="8323165" y="6293626"/>
            <a:ext cx="558486" cy="246221"/>
          </a:xfrm>
          <a:prstGeom prst="rect">
            <a:avLst/>
          </a:prstGeom>
        </p:spPr>
        <p:txBody>
          <a:bodyPr wrap="none">
            <a:spAutoFit/>
          </a:bodyPr>
          <a:lstStyle/>
          <a:p>
            <a:pPr marL="109728" indent="0" algn="r" eaLnBrk="1" fontAlgn="auto" hangingPunct="1">
              <a:spcAft>
                <a:spcPts val="0"/>
              </a:spcAft>
              <a:buNone/>
              <a:defRPr/>
            </a:pPr>
            <a:r>
              <a:rPr lang="en-US" sz="1000" b="1" dirty="0">
                <a:latin typeface="+mn-lt"/>
              </a:rPr>
              <a:t>P. </a:t>
            </a:r>
            <a:r>
              <a:rPr lang="en-US" sz="1000" b="1" dirty="0" smtClean="0">
                <a:latin typeface="+mn-lt"/>
              </a:rPr>
              <a:t>21</a:t>
            </a:r>
            <a:endParaRPr lang="en-US" sz="1000" b="1" dirty="0">
              <a:latin typeface="+mn-lt"/>
            </a:endParaRPr>
          </a:p>
        </p:txBody>
      </p:sp>
    </p:spTree>
    <p:extLst>
      <p:ext uri="{BB962C8B-B14F-4D97-AF65-F5344CB8AC3E}">
        <p14:creationId xmlns:p14="http://schemas.microsoft.com/office/powerpoint/2010/main" val="36756130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p:cNvSpPr>
            <a:spLocks noGrp="1"/>
          </p:cNvSpPr>
          <p:nvPr>
            <p:ph type="title"/>
          </p:nvPr>
        </p:nvSpPr>
        <p:spPr>
          <a:xfrm>
            <a:off x="381000" y="1143000"/>
            <a:ext cx="8305800" cy="3733800"/>
          </a:xfrm>
        </p:spPr>
        <p:txBody>
          <a:bodyPr/>
          <a:lstStyle/>
          <a:p>
            <a:pPr eaLnBrk="1" hangingPunct="1"/>
            <a:r>
              <a:rPr lang="en-US" b="1" dirty="0" smtClean="0">
                <a:solidFill>
                  <a:srgbClr val="FF0000"/>
                </a:solidFill>
              </a:rPr>
              <a:t>Chapter 5</a:t>
            </a:r>
            <a:br>
              <a:rPr lang="en-US" b="1" dirty="0" smtClean="0">
                <a:solidFill>
                  <a:srgbClr val="FF0000"/>
                </a:solidFill>
              </a:rPr>
            </a:br>
            <a:r>
              <a:rPr lang="en-US" b="1" dirty="0" smtClean="0">
                <a:solidFill>
                  <a:srgbClr val="FF0000"/>
                </a:solidFill>
              </a:rPr>
              <a:t>Principles of Nurturing </a:t>
            </a:r>
            <a:r>
              <a:rPr lang="en-US" b="1" dirty="0" smtClean="0">
                <a:solidFill>
                  <a:srgbClr val="FF0000"/>
                </a:solidFill>
              </a:rPr>
              <a:t>Parenting</a:t>
            </a:r>
            <a:br>
              <a:rPr lang="en-US" b="1" dirty="0" smtClean="0">
                <a:solidFill>
                  <a:srgbClr val="FF0000"/>
                </a:solidFill>
              </a:rPr>
            </a:br>
            <a:endParaRPr lang="en-US" sz="1000" b="1" dirty="0" smtClean="0">
              <a:effectLst>
                <a:outerShdw blurRad="38100" dist="38100" dir="2700000" algn="tl">
                  <a:srgbClr val="000000">
                    <a:alpha val="43137"/>
                  </a:srgbClr>
                </a:outerShdw>
              </a:effectLst>
              <a:latin typeface="Calibri" panose="020F0502020204030204" pitchFamily="34" charset="0"/>
            </a:endParaRPr>
          </a:p>
        </p:txBody>
      </p:sp>
      <p:sp>
        <p:nvSpPr>
          <p:cNvPr id="2" name="TextBox 1"/>
          <p:cNvSpPr txBox="1"/>
          <p:nvPr/>
        </p:nvSpPr>
        <p:spPr>
          <a:xfrm>
            <a:off x="8229600" y="6295310"/>
            <a:ext cx="533400" cy="246221"/>
          </a:xfrm>
          <a:prstGeom prst="rect">
            <a:avLst/>
          </a:prstGeom>
          <a:noFill/>
        </p:spPr>
        <p:txBody>
          <a:bodyPr wrap="square" rtlCol="0">
            <a:spAutoFit/>
          </a:bodyPr>
          <a:lstStyle/>
          <a:p>
            <a:pPr algn="r"/>
            <a:r>
              <a:rPr lang="en-US" sz="1000" b="1" dirty="0" smtClean="0">
                <a:latin typeface="+mj-lt"/>
              </a:rPr>
              <a:t>P. 22</a:t>
            </a:r>
            <a:endParaRPr lang="en-US" sz="1000" b="1" dirty="0">
              <a:latin typeface="+mj-lt"/>
            </a:endParaRPr>
          </a:p>
        </p:txBody>
      </p:sp>
    </p:spTree>
    <p:extLst>
      <p:ext uri="{BB962C8B-B14F-4D97-AF65-F5344CB8AC3E}">
        <p14:creationId xmlns:p14="http://schemas.microsoft.com/office/powerpoint/2010/main" val="851742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v Nurture</a:t>
            </a:r>
            <a:endParaRPr lang="en-US" dirty="0"/>
          </a:p>
        </p:txBody>
      </p:sp>
      <p:sp>
        <p:nvSpPr>
          <p:cNvPr id="3" name="Content Placeholder 2"/>
          <p:cNvSpPr>
            <a:spLocks noGrp="1"/>
          </p:cNvSpPr>
          <p:nvPr>
            <p:ph idx="1"/>
          </p:nvPr>
        </p:nvSpPr>
        <p:spPr/>
        <p:txBody>
          <a:bodyPr/>
          <a:lstStyle/>
          <a:p>
            <a:pPr marL="365760" indent="-256032" eaLnBrk="1" fontAlgn="auto" hangingPunct="1">
              <a:spcAft>
                <a:spcPts val="0"/>
              </a:spcAft>
              <a:buFont typeface="Wingdings 3"/>
              <a:buChar char=""/>
              <a:defRPr/>
            </a:pPr>
            <a:r>
              <a:rPr lang="en-US" dirty="0">
                <a:solidFill>
                  <a:srgbClr val="002060"/>
                </a:solidFill>
              </a:rPr>
              <a:t>20% of our personality comes from our nature, primarily physical and mental health conditions.</a:t>
            </a:r>
          </a:p>
          <a:p>
            <a:pPr marL="109537" indent="0" eaLnBrk="1" fontAlgn="auto" hangingPunct="1">
              <a:spcAft>
                <a:spcPts val="0"/>
              </a:spcAft>
              <a:buFont typeface="Wingdings 3"/>
              <a:buNone/>
              <a:defRPr/>
            </a:pPr>
            <a:endParaRPr lang="en-US" dirty="0">
              <a:solidFill>
                <a:srgbClr val="0070C0"/>
              </a:solidFill>
            </a:endParaRPr>
          </a:p>
          <a:p>
            <a:pPr marL="365760" indent="-256032" eaLnBrk="1" fontAlgn="auto" hangingPunct="1">
              <a:spcAft>
                <a:spcPts val="0"/>
              </a:spcAft>
              <a:buFont typeface="Wingdings 3"/>
              <a:buChar char=""/>
              <a:defRPr/>
            </a:pPr>
            <a:r>
              <a:rPr lang="en-US" dirty="0">
                <a:solidFill>
                  <a:srgbClr val="0070C0"/>
                </a:solidFill>
              </a:rPr>
              <a:t>80% of our personality is developed from the way we are treated during our process of growing up (nurture).</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endParaRPr lang="en-US" sz="1000" b="1" dirty="0"/>
          </a:p>
          <a:p>
            <a:pPr marL="0" indent="0" algn="r">
              <a:buNone/>
            </a:pPr>
            <a:r>
              <a:rPr lang="en-US" sz="1000" b="1" dirty="0" smtClean="0"/>
              <a:t>P</a:t>
            </a:r>
            <a:r>
              <a:rPr lang="en-US" sz="1000" b="1" dirty="0" smtClean="0"/>
              <a:t>.  </a:t>
            </a:r>
            <a:r>
              <a:rPr lang="en-US" sz="1000" b="1" dirty="0" smtClean="0"/>
              <a:t>10</a:t>
            </a:r>
            <a:endParaRPr lang="en-US" sz="1000" b="1" dirty="0"/>
          </a:p>
        </p:txBody>
      </p:sp>
    </p:spTree>
    <p:extLst>
      <p:ext uri="{BB962C8B-B14F-4D97-AF65-F5344CB8AC3E}">
        <p14:creationId xmlns:p14="http://schemas.microsoft.com/office/powerpoint/2010/main" val="4856899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2"/>
          <p:cNvSpPr>
            <a:spLocks noGrp="1"/>
          </p:cNvSpPr>
          <p:nvPr>
            <p:ph type="title"/>
          </p:nvPr>
        </p:nvSpPr>
        <p:spPr>
          <a:xfrm>
            <a:off x="457200" y="274638"/>
            <a:ext cx="8229600" cy="1706562"/>
          </a:xfrm>
        </p:spPr>
        <p:txBody>
          <a:bodyPr/>
          <a:lstStyle/>
          <a:p>
            <a:pPr eaLnBrk="1" hangingPunct="1"/>
            <a:r>
              <a:rPr lang="en-US" sz="3200" dirty="0" smtClean="0">
                <a:solidFill>
                  <a:srgbClr val="EB3D94"/>
                </a:solidFill>
              </a:rPr>
              <a:t>1. Nurturing Parenting instruction is based on   </a:t>
            </a:r>
            <a:br>
              <a:rPr lang="en-US" sz="3200" dirty="0" smtClean="0">
                <a:solidFill>
                  <a:srgbClr val="EB3D94"/>
                </a:solidFill>
              </a:rPr>
            </a:br>
            <a:r>
              <a:rPr lang="en-US" sz="3200" dirty="0" smtClean="0">
                <a:solidFill>
                  <a:srgbClr val="EB3D94"/>
                </a:solidFill>
              </a:rPr>
              <a:t>    psycho-educational and cognitive-behavioral   </a:t>
            </a:r>
            <a:br>
              <a:rPr lang="en-US" sz="3200" dirty="0" smtClean="0">
                <a:solidFill>
                  <a:srgbClr val="EB3D94"/>
                </a:solidFill>
              </a:rPr>
            </a:br>
            <a:r>
              <a:rPr lang="en-US" sz="3200" dirty="0" smtClean="0">
                <a:solidFill>
                  <a:srgbClr val="EB3D94"/>
                </a:solidFill>
              </a:rPr>
              <a:t>    approaches to learning.</a:t>
            </a:r>
            <a:endParaRPr lang="en-US" sz="3200" dirty="0" smtClean="0"/>
          </a:p>
        </p:txBody>
      </p:sp>
      <p:sp>
        <p:nvSpPr>
          <p:cNvPr id="96259" name="Content Placeholder 1"/>
          <p:cNvSpPr>
            <a:spLocks noGrp="1"/>
          </p:cNvSpPr>
          <p:nvPr>
            <p:ph idx="1"/>
          </p:nvPr>
        </p:nvSpPr>
        <p:spPr>
          <a:xfrm>
            <a:off x="457200" y="1600200"/>
            <a:ext cx="8229600" cy="4800600"/>
          </a:xfrm>
        </p:spPr>
        <p:txBody>
          <a:bodyPr/>
          <a:lstStyle/>
          <a:p>
            <a:pPr eaLnBrk="1" hangingPunct="1"/>
            <a:endParaRPr lang="en-US" dirty="0" smtClean="0"/>
          </a:p>
          <a:p>
            <a:pPr eaLnBrk="1" hangingPunct="1"/>
            <a:r>
              <a:rPr lang="en-US" sz="2400" dirty="0" smtClean="0"/>
              <a:t>Psycho(logy): Understanding the impact of past events on current behavior.</a:t>
            </a:r>
          </a:p>
          <a:p>
            <a:pPr eaLnBrk="1" hangingPunct="1"/>
            <a:endParaRPr lang="en-US" sz="1000" dirty="0" smtClean="0"/>
          </a:p>
          <a:p>
            <a:pPr eaLnBrk="1" hangingPunct="1"/>
            <a:r>
              <a:rPr lang="en-US" sz="2400" dirty="0" smtClean="0"/>
              <a:t>Educational: Becoming aware of and understanding new knowledge, skills and strategies of parenting.</a:t>
            </a:r>
          </a:p>
          <a:p>
            <a:pPr eaLnBrk="1" hangingPunct="1"/>
            <a:endParaRPr lang="en-US" sz="1000" dirty="0" smtClean="0"/>
          </a:p>
          <a:p>
            <a:pPr eaLnBrk="1" hangingPunct="1"/>
            <a:r>
              <a:rPr lang="en-US" sz="2400" dirty="0" smtClean="0"/>
              <a:t>Cognitive: Replacing old patterns of thinking with new thoughts and patterns.</a:t>
            </a:r>
          </a:p>
          <a:p>
            <a:pPr eaLnBrk="1" hangingPunct="1"/>
            <a:endParaRPr lang="en-US" sz="1000" dirty="0" smtClean="0"/>
          </a:p>
          <a:p>
            <a:pPr eaLnBrk="1" hangingPunct="1"/>
            <a:r>
              <a:rPr lang="en-US" sz="2400" dirty="0" smtClean="0"/>
              <a:t>Behavioral: Replacing old patterns of behavior with new ones</a:t>
            </a:r>
            <a:r>
              <a:rPr lang="en-US" sz="2400" dirty="0" smtClean="0"/>
              <a:t>.</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r>
              <a:rPr lang="en-US" sz="1000" b="1" dirty="0" smtClean="0"/>
              <a:t>P. 22</a:t>
            </a:r>
            <a:endParaRPr lang="en-US" sz="1000" b="1" dirty="0" smtClean="0"/>
          </a:p>
          <a:p>
            <a:pPr eaLnBrk="1" hangingPunct="1"/>
            <a:endParaRPr lang="en-US" dirty="0" smtClean="0"/>
          </a:p>
        </p:txBody>
      </p:sp>
    </p:spTree>
    <p:extLst>
      <p:ext uri="{BB962C8B-B14F-4D97-AF65-F5344CB8AC3E}">
        <p14:creationId xmlns:p14="http://schemas.microsoft.com/office/powerpoint/2010/main" val="15531101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Therapy or Therapeutic ?</a:t>
            </a:r>
            <a:endParaRPr lang="en-US" dirty="0"/>
          </a:p>
        </p:txBody>
      </p:sp>
      <p:sp>
        <p:nvSpPr>
          <p:cNvPr id="3" name="Content Placeholder 2"/>
          <p:cNvSpPr>
            <a:spLocks noGrp="1"/>
          </p:cNvSpPr>
          <p:nvPr>
            <p:ph idx="1"/>
          </p:nvPr>
        </p:nvSpPr>
        <p:spPr>
          <a:xfrm>
            <a:off x="457200" y="1417638"/>
            <a:ext cx="8229600" cy="4983162"/>
          </a:xfrm>
        </p:spPr>
        <p:txBody>
          <a:bodyPr/>
          <a:lstStyle/>
          <a:p>
            <a:pPr eaLnBrk="1" fontAlgn="auto" hangingPunct="1">
              <a:spcAft>
                <a:spcPts val="0"/>
              </a:spcAft>
              <a:buFont typeface="Arial" pitchFamily="34" charset="0"/>
              <a:buChar char="•"/>
              <a:defRPr/>
            </a:pPr>
            <a:r>
              <a:rPr lang="en-US" sz="2800" b="1" dirty="0">
                <a:solidFill>
                  <a:srgbClr val="7030A0"/>
                </a:solidFill>
              </a:rPr>
              <a:t>Therapy: </a:t>
            </a:r>
            <a:r>
              <a:rPr lang="en-US" sz="2800" dirty="0">
                <a:solidFill>
                  <a:srgbClr val="7030A0"/>
                </a:solidFill>
              </a:rPr>
              <a:t>a systematic procedure of empowering the client to examine how previous unconscious life experiences have shaped current behavior patterns.</a:t>
            </a:r>
          </a:p>
          <a:p>
            <a:pPr eaLnBrk="1" fontAlgn="auto" hangingPunct="1">
              <a:spcAft>
                <a:spcPts val="0"/>
              </a:spcAft>
              <a:buFont typeface="Arial" pitchFamily="34" charset="0"/>
              <a:buChar char="•"/>
              <a:defRPr/>
            </a:pPr>
            <a:endParaRPr lang="en-US" sz="2800" dirty="0">
              <a:solidFill>
                <a:srgbClr val="7030A0"/>
              </a:solidFill>
            </a:endParaRPr>
          </a:p>
          <a:p>
            <a:pPr eaLnBrk="1" fontAlgn="auto" hangingPunct="1">
              <a:spcAft>
                <a:spcPts val="0"/>
              </a:spcAft>
              <a:buFont typeface="Arial" pitchFamily="34" charset="0"/>
              <a:buChar char="•"/>
              <a:defRPr/>
            </a:pPr>
            <a:r>
              <a:rPr lang="en-US" sz="2800" b="1" dirty="0">
                <a:solidFill>
                  <a:srgbClr val="139D41"/>
                </a:solidFill>
              </a:rPr>
              <a:t>Therapeutic: </a:t>
            </a:r>
            <a:r>
              <a:rPr lang="en-US" sz="2800" dirty="0">
                <a:solidFill>
                  <a:srgbClr val="139D41"/>
                </a:solidFill>
              </a:rPr>
              <a:t>Lessons, activities, information and role plays designed to stimulate  self-discovery of the relationship between early childhood experiences and present day parenting beliefs and behaviors. </a:t>
            </a:r>
          </a:p>
          <a:p>
            <a:pPr marL="0" indent="0" algn="r">
              <a:buNone/>
            </a:pPr>
            <a:endParaRPr lang="en-US" sz="1000" b="1" dirty="0" smtClean="0"/>
          </a:p>
          <a:p>
            <a:pPr marL="0" indent="0" algn="r">
              <a:buNone/>
            </a:pPr>
            <a:endParaRPr lang="en-US" sz="800" b="1" dirty="0"/>
          </a:p>
          <a:p>
            <a:pPr marL="0" indent="0" algn="r">
              <a:buNone/>
            </a:pPr>
            <a:endParaRPr lang="en-US" sz="800" b="1" dirty="0" smtClean="0"/>
          </a:p>
          <a:p>
            <a:pPr marL="0" indent="0" algn="r">
              <a:buNone/>
            </a:pPr>
            <a:endParaRPr lang="en-US" sz="800" b="1" dirty="0"/>
          </a:p>
          <a:p>
            <a:pPr marL="0" indent="0" algn="r">
              <a:buNone/>
            </a:pPr>
            <a:endParaRPr lang="en-US" sz="8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22</a:t>
            </a:r>
          </a:p>
          <a:p>
            <a:pPr marL="0" indent="0">
              <a:buNone/>
            </a:pPr>
            <a:endParaRPr lang="en-US" dirty="0"/>
          </a:p>
        </p:txBody>
      </p:sp>
    </p:spTree>
    <p:extLst>
      <p:ext uri="{BB962C8B-B14F-4D97-AF65-F5344CB8AC3E}">
        <p14:creationId xmlns:p14="http://schemas.microsoft.com/office/powerpoint/2010/main" val="29574479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
          <p:cNvSpPr>
            <a:spLocks noGrp="1"/>
          </p:cNvSpPr>
          <p:nvPr>
            <p:ph type="title"/>
          </p:nvPr>
        </p:nvSpPr>
        <p:spPr>
          <a:xfrm>
            <a:off x="381000" y="304800"/>
            <a:ext cx="8229600" cy="1143000"/>
          </a:xfrm>
        </p:spPr>
        <p:txBody>
          <a:bodyPr/>
          <a:lstStyle/>
          <a:p>
            <a:pPr eaLnBrk="1" hangingPunct="1"/>
            <a:r>
              <a:rPr lang="en-US" sz="3200" dirty="0" smtClean="0">
                <a:solidFill>
                  <a:srgbClr val="FF0000"/>
                </a:solidFill>
              </a:rPr>
              <a:t>2. Nurturing Parenting embraces the </a:t>
            </a:r>
            <a:br>
              <a:rPr lang="en-US" sz="3200" dirty="0" smtClean="0">
                <a:solidFill>
                  <a:srgbClr val="FF0000"/>
                </a:solidFill>
              </a:rPr>
            </a:br>
            <a:r>
              <a:rPr lang="en-US" sz="3200" dirty="0" smtClean="0">
                <a:solidFill>
                  <a:srgbClr val="FF0000"/>
                </a:solidFill>
              </a:rPr>
              <a:t>    theory of “re-parenting.”</a:t>
            </a:r>
            <a:endParaRPr lang="en-US" sz="3200" dirty="0" smtClean="0"/>
          </a:p>
        </p:txBody>
      </p:sp>
      <p:sp>
        <p:nvSpPr>
          <p:cNvPr id="98307" name="Content Placeholder 1"/>
          <p:cNvSpPr>
            <a:spLocks noGrp="1"/>
          </p:cNvSpPr>
          <p:nvPr>
            <p:ph idx="1"/>
          </p:nvPr>
        </p:nvSpPr>
        <p:spPr>
          <a:xfrm>
            <a:off x="457200" y="1874838"/>
            <a:ext cx="8229600" cy="4525962"/>
          </a:xfrm>
        </p:spPr>
        <p:txBody>
          <a:bodyPr/>
          <a:lstStyle/>
          <a:p>
            <a:pPr eaLnBrk="1" hangingPunct="1"/>
            <a:r>
              <a:rPr lang="en-US" dirty="0" smtClean="0"/>
              <a:t>New patterns of behavior replace old, destructive patterns.</a:t>
            </a:r>
          </a:p>
          <a:p>
            <a:pPr eaLnBrk="1" hangingPunct="1"/>
            <a:r>
              <a:rPr lang="en-US" dirty="0" smtClean="0"/>
              <a:t>Long term dysfunctional patterns of behavior require long term interventions. Change is evolutionary not revolutionary.</a:t>
            </a:r>
          </a:p>
          <a:p>
            <a:pPr eaLnBrk="1" hangingPunct="1"/>
            <a:r>
              <a:rPr lang="en-US" dirty="0" smtClean="0"/>
              <a:t>Repetition is the key in replacing old patterns of behavior with new knowledge, emotions and skills</a:t>
            </a:r>
            <a:r>
              <a:rPr lang="en-US" dirty="0" smtClean="0"/>
              <a:t>.</a:t>
            </a:r>
          </a:p>
          <a:p>
            <a:pPr marL="0" indent="0" algn="r" eaLnBrk="1" hangingPunct="1">
              <a:buNone/>
            </a:pPr>
            <a:endParaRPr lang="en-US" sz="1000" b="1" dirty="0" smtClean="0"/>
          </a:p>
          <a:p>
            <a:pPr marL="0" indent="0" algn="r" eaLnBrk="1" hangingPunct="1">
              <a:buNone/>
            </a:pPr>
            <a:r>
              <a:rPr lang="en-US" sz="1000" b="1" dirty="0" smtClean="0"/>
              <a:t>P</a:t>
            </a:r>
            <a:r>
              <a:rPr lang="en-US" sz="1000" b="1" dirty="0"/>
              <a:t>. 22</a:t>
            </a:r>
          </a:p>
          <a:p>
            <a:pPr eaLnBrk="1" hangingPunct="1"/>
            <a:endParaRPr lang="en-US" dirty="0" smtClean="0"/>
          </a:p>
        </p:txBody>
      </p:sp>
    </p:spTree>
    <p:extLst>
      <p:ext uri="{BB962C8B-B14F-4D97-AF65-F5344CB8AC3E}">
        <p14:creationId xmlns:p14="http://schemas.microsoft.com/office/powerpoint/2010/main" val="17848965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p:txBody>
          <a:bodyPr/>
          <a:lstStyle/>
          <a:p>
            <a:pPr eaLnBrk="1" hangingPunct="1"/>
            <a:r>
              <a:rPr lang="en-US" sz="3200" dirty="0" smtClean="0">
                <a:solidFill>
                  <a:srgbClr val="EB3D94"/>
                </a:solidFill>
              </a:rPr>
              <a:t>3. Nurturing oneself as a man or woman is </a:t>
            </a:r>
            <a:br>
              <a:rPr lang="en-US" sz="3200" dirty="0" smtClean="0">
                <a:solidFill>
                  <a:srgbClr val="EB3D94"/>
                </a:solidFill>
              </a:rPr>
            </a:br>
            <a:r>
              <a:rPr lang="en-US" sz="3200" dirty="0" smtClean="0">
                <a:solidFill>
                  <a:srgbClr val="EB3D94"/>
                </a:solidFill>
              </a:rPr>
              <a:t>    critical in becoming a nurturing father or </a:t>
            </a:r>
            <a:br>
              <a:rPr lang="en-US" sz="3200" dirty="0" smtClean="0">
                <a:solidFill>
                  <a:srgbClr val="EB3D94"/>
                </a:solidFill>
              </a:rPr>
            </a:br>
            <a:r>
              <a:rPr lang="en-US" sz="3200" dirty="0" smtClean="0">
                <a:solidFill>
                  <a:srgbClr val="EB3D94"/>
                </a:solidFill>
              </a:rPr>
              <a:t>    mother.</a:t>
            </a:r>
            <a:endParaRPr lang="en-US" sz="3200" dirty="0" smtClean="0"/>
          </a:p>
        </p:txBody>
      </p:sp>
      <p:sp>
        <p:nvSpPr>
          <p:cNvPr id="99331" name="Content Placeholder 1"/>
          <p:cNvSpPr>
            <a:spLocks noGrp="1"/>
          </p:cNvSpPr>
          <p:nvPr>
            <p:ph idx="1"/>
          </p:nvPr>
        </p:nvSpPr>
        <p:spPr>
          <a:xfrm>
            <a:off x="457200" y="1981200"/>
            <a:ext cx="8229600" cy="4525963"/>
          </a:xfrm>
        </p:spPr>
        <p:txBody>
          <a:bodyPr/>
          <a:lstStyle/>
          <a:p>
            <a:pPr eaLnBrk="1" hangingPunct="1">
              <a:buFont typeface="Wingdings 3" pitchFamily="18" charset="2"/>
              <a:buNone/>
            </a:pPr>
            <a:r>
              <a:rPr lang="en-US" dirty="0" smtClean="0">
                <a:solidFill>
                  <a:srgbClr val="002060"/>
                </a:solidFill>
              </a:rPr>
              <a:t>Caregivers that nurture themselves as men or </a:t>
            </a:r>
          </a:p>
          <a:p>
            <a:pPr eaLnBrk="1" hangingPunct="1">
              <a:buFont typeface="Wingdings 3" pitchFamily="18" charset="2"/>
              <a:buNone/>
            </a:pPr>
            <a:r>
              <a:rPr lang="en-US" dirty="0" smtClean="0">
                <a:solidFill>
                  <a:srgbClr val="002060"/>
                </a:solidFill>
              </a:rPr>
              <a:t>women are better equipped to nurture </a:t>
            </a:r>
          </a:p>
          <a:p>
            <a:pPr eaLnBrk="1" hangingPunct="1">
              <a:buFont typeface="Wingdings 3" pitchFamily="18" charset="2"/>
              <a:buNone/>
            </a:pPr>
            <a:r>
              <a:rPr lang="en-US" dirty="0" smtClean="0">
                <a:solidFill>
                  <a:srgbClr val="002060"/>
                </a:solidFill>
              </a:rPr>
              <a:t>others.</a:t>
            </a:r>
          </a:p>
          <a:p>
            <a:pPr eaLnBrk="1" hangingPunct="1">
              <a:buFont typeface="Wingdings 3" pitchFamily="18" charset="2"/>
              <a:buNone/>
            </a:pPr>
            <a:endParaRPr lang="en-US" dirty="0" smtClean="0">
              <a:solidFill>
                <a:srgbClr val="002060"/>
              </a:solidFill>
            </a:endParaRPr>
          </a:p>
          <a:p>
            <a:pPr eaLnBrk="1" hangingPunct="1">
              <a:buFont typeface="Wingdings 3" pitchFamily="18" charset="2"/>
              <a:buNone/>
            </a:pPr>
            <a:r>
              <a:rPr lang="en-US" dirty="0" smtClean="0">
                <a:solidFill>
                  <a:srgbClr val="139D41"/>
                </a:solidFill>
              </a:rPr>
              <a:t>Burnout and stress are the result of ignoring </a:t>
            </a:r>
          </a:p>
          <a:p>
            <a:pPr eaLnBrk="1" hangingPunct="1">
              <a:buFont typeface="Wingdings 3" pitchFamily="18" charset="2"/>
              <a:buNone/>
            </a:pPr>
            <a:r>
              <a:rPr lang="en-US" dirty="0" smtClean="0">
                <a:solidFill>
                  <a:srgbClr val="139D41"/>
                </a:solidFill>
              </a:rPr>
              <a:t>the basic needs of self.</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r>
              <a:rPr lang="en-US" sz="1000" b="1" dirty="0" smtClean="0"/>
              <a:t>P</a:t>
            </a:r>
            <a:r>
              <a:rPr lang="en-US" sz="1000" b="1" dirty="0"/>
              <a:t>. 22</a:t>
            </a:r>
          </a:p>
          <a:p>
            <a:pPr marL="0" indent="0" eaLnBrk="1" hangingPunct="1">
              <a:buNone/>
            </a:pPr>
            <a:endParaRPr 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2"/>
          <p:cNvSpPr>
            <a:spLocks noGrp="1"/>
          </p:cNvSpPr>
          <p:nvPr>
            <p:ph type="title"/>
          </p:nvPr>
        </p:nvSpPr>
        <p:spPr/>
        <p:txBody>
          <a:bodyPr/>
          <a:lstStyle/>
          <a:p>
            <a:pPr eaLnBrk="1" hangingPunct="1"/>
            <a:r>
              <a:rPr lang="en-US" dirty="0" smtClean="0">
                <a:solidFill>
                  <a:srgbClr val="002060"/>
                </a:solidFill>
              </a:rPr>
              <a:t>      Basic Human Needs</a:t>
            </a:r>
            <a:endParaRPr lang="en-US" dirty="0" smtClean="0"/>
          </a:p>
        </p:txBody>
      </p:sp>
      <p:sp>
        <p:nvSpPr>
          <p:cNvPr id="100355" name="Content Placeholder 1"/>
          <p:cNvSpPr>
            <a:spLocks noGrp="1"/>
          </p:cNvSpPr>
          <p:nvPr>
            <p:ph idx="1"/>
          </p:nvPr>
        </p:nvSpPr>
        <p:spPr>
          <a:xfrm>
            <a:off x="457200" y="1600200"/>
            <a:ext cx="8229600" cy="4876800"/>
          </a:xfrm>
        </p:spPr>
        <p:txBody>
          <a:bodyPr/>
          <a:lstStyle/>
          <a:p>
            <a:pPr eaLnBrk="1" hangingPunct="1"/>
            <a:r>
              <a:rPr lang="en-US" b="1" dirty="0" smtClean="0">
                <a:solidFill>
                  <a:srgbClr val="FF0000"/>
                </a:solidFill>
              </a:rPr>
              <a:t>S</a:t>
            </a:r>
            <a:r>
              <a:rPr lang="en-US" sz="2800" dirty="0" smtClean="0"/>
              <a:t>ocial-need for friendships, others</a:t>
            </a:r>
          </a:p>
          <a:p>
            <a:pPr eaLnBrk="1" hangingPunct="1"/>
            <a:r>
              <a:rPr lang="en-US" b="1" dirty="0" smtClean="0">
                <a:solidFill>
                  <a:srgbClr val="FF0000"/>
                </a:solidFill>
              </a:rPr>
              <a:t>P</a:t>
            </a:r>
            <a:r>
              <a:rPr lang="en-US" sz="2800" dirty="0" smtClean="0"/>
              <a:t>hysical-food, water, exercise, sex </a:t>
            </a:r>
          </a:p>
          <a:p>
            <a:pPr eaLnBrk="1" hangingPunct="1"/>
            <a:r>
              <a:rPr lang="en-US" b="1" dirty="0" smtClean="0">
                <a:solidFill>
                  <a:srgbClr val="FF0000"/>
                </a:solidFill>
              </a:rPr>
              <a:t>I</a:t>
            </a:r>
            <a:r>
              <a:rPr lang="en-US" sz="2800" dirty="0" smtClean="0"/>
              <a:t>ntellectual- learning, knowledge, language</a:t>
            </a:r>
          </a:p>
          <a:p>
            <a:pPr eaLnBrk="1" hangingPunct="1"/>
            <a:r>
              <a:rPr lang="en-US" b="1" dirty="0" smtClean="0">
                <a:solidFill>
                  <a:srgbClr val="FF0000"/>
                </a:solidFill>
              </a:rPr>
              <a:t>C</a:t>
            </a:r>
            <a:r>
              <a:rPr lang="en-US" sz="2800" dirty="0" smtClean="0"/>
              <a:t>reativity- expressing self </a:t>
            </a:r>
          </a:p>
          <a:p>
            <a:pPr eaLnBrk="1" hangingPunct="1"/>
            <a:r>
              <a:rPr lang="en-US" sz="3600" dirty="0" smtClean="0">
                <a:solidFill>
                  <a:srgbClr val="FF0000"/>
                </a:solidFill>
              </a:rPr>
              <a:t>E</a:t>
            </a:r>
            <a:r>
              <a:rPr lang="en-US" sz="2800" dirty="0" smtClean="0"/>
              <a:t>motional-need to express feelings</a:t>
            </a:r>
          </a:p>
          <a:p>
            <a:pPr eaLnBrk="1" hangingPunct="1"/>
            <a:r>
              <a:rPr lang="en-US" sz="3600" b="1" dirty="0" smtClean="0">
                <a:solidFill>
                  <a:srgbClr val="FF0000"/>
                </a:solidFill>
              </a:rPr>
              <a:t>S</a:t>
            </a:r>
            <a:r>
              <a:rPr lang="en-US" sz="2800" dirty="0" smtClean="0"/>
              <a:t>piritual-need for belonging, </a:t>
            </a:r>
            <a:r>
              <a:rPr lang="en-US" sz="2800" dirty="0" smtClean="0"/>
              <a:t>purpose</a:t>
            </a:r>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a:p>
          <a:p>
            <a:pPr marL="0" indent="0" algn="r" eaLnBrk="1" hangingPunct="1">
              <a:buNone/>
            </a:pPr>
            <a:endParaRPr lang="en-US" sz="1000" b="1" dirty="0" smtClean="0"/>
          </a:p>
          <a:p>
            <a:pPr marL="0" indent="0" algn="r" eaLnBrk="1" hangingPunct="1">
              <a:buNone/>
            </a:pPr>
            <a:endParaRPr lang="en-US" sz="1000" b="1" dirty="0" smtClean="0"/>
          </a:p>
          <a:p>
            <a:pPr marL="0" indent="0" algn="r" eaLnBrk="1" hangingPunct="1">
              <a:buNone/>
            </a:pPr>
            <a:r>
              <a:rPr lang="en-US" sz="1000" b="1" dirty="0" smtClean="0"/>
              <a:t>P</a:t>
            </a:r>
            <a:r>
              <a:rPr lang="en-US" sz="1000" b="1" dirty="0"/>
              <a:t>. 22</a:t>
            </a:r>
          </a:p>
          <a:p>
            <a:pPr marL="0" indent="0" eaLnBrk="1" hangingPunct="1">
              <a:buNone/>
            </a:pPr>
            <a:endParaRPr lang="en-US" sz="2800"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2"/>
          <p:cNvSpPr>
            <a:spLocks noGrp="1"/>
          </p:cNvSpPr>
          <p:nvPr>
            <p:ph type="title"/>
          </p:nvPr>
        </p:nvSpPr>
        <p:spPr/>
        <p:txBody>
          <a:bodyPr/>
          <a:lstStyle/>
          <a:p>
            <a:pPr eaLnBrk="1" hangingPunct="1"/>
            <a:r>
              <a:rPr lang="en-US" sz="3200" dirty="0" smtClean="0">
                <a:solidFill>
                  <a:srgbClr val="139D41"/>
                </a:solidFill>
              </a:rPr>
              <a:t>4. In humans there is an essential difference </a:t>
            </a:r>
            <a:br>
              <a:rPr lang="en-US" sz="3200" dirty="0" smtClean="0">
                <a:solidFill>
                  <a:srgbClr val="139D41"/>
                </a:solidFill>
              </a:rPr>
            </a:br>
            <a:r>
              <a:rPr lang="en-US" sz="3200" dirty="0" smtClean="0">
                <a:solidFill>
                  <a:srgbClr val="139D41"/>
                </a:solidFill>
              </a:rPr>
              <a:t>    between our “being” and our “doing.”</a:t>
            </a:r>
            <a:endParaRPr lang="en-US" sz="3200" dirty="0" smtClean="0"/>
          </a:p>
        </p:txBody>
      </p:sp>
      <p:sp>
        <p:nvSpPr>
          <p:cNvPr id="2" name="Content Placeholder 1"/>
          <p:cNvSpPr>
            <a:spLocks noGrp="1"/>
          </p:cNvSpPr>
          <p:nvPr>
            <p:ph idx="1"/>
          </p:nvPr>
        </p:nvSpPr>
        <p:spPr>
          <a:xfrm>
            <a:off x="457200" y="1600200"/>
            <a:ext cx="8229600" cy="4876800"/>
          </a:xfrm>
        </p:spPr>
        <p:txBody>
          <a:bodyPr rtlCol="0">
            <a:normAutofit fontScale="92500" lnSpcReduction="20000"/>
          </a:bodyPr>
          <a:lstStyle/>
          <a:p>
            <a:pPr eaLnBrk="1" fontAlgn="auto" hangingPunct="1">
              <a:spcAft>
                <a:spcPts val="0"/>
              </a:spcAft>
              <a:buClr>
                <a:srgbClr val="72A376"/>
              </a:buClr>
              <a:buFont typeface="Wingdings 3"/>
              <a:buChar char=""/>
              <a:defRPr/>
            </a:pPr>
            <a:endParaRPr lang="en-US" sz="2800" dirty="0">
              <a:solidFill>
                <a:srgbClr val="002060"/>
              </a:solidFill>
            </a:endParaRPr>
          </a:p>
          <a:p>
            <a:pPr eaLnBrk="1" fontAlgn="auto" hangingPunct="1">
              <a:spcAft>
                <a:spcPts val="0"/>
              </a:spcAft>
              <a:buClr>
                <a:srgbClr val="72A376"/>
              </a:buClr>
              <a:buFont typeface="Wingdings 3"/>
              <a:buChar char=""/>
              <a:defRPr/>
            </a:pPr>
            <a:r>
              <a:rPr lang="en-US" sz="2800" dirty="0">
                <a:solidFill>
                  <a:srgbClr val="002060"/>
                </a:solidFill>
              </a:rPr>
              <a:t>“Being” constitutes the core elements of our identity; our personality</a:t>
            </a:r>
            <a:r>
              <a:rPr lang="en-US" sz="2800" dirty="0" smtClean="0">
                <a:solidFill>
                  <a:srgbClr val="002060"/>
                </a:solidFill>
              </a:rPr>
              <a:t>.</a:t>
            </a:r>
          </a:p>
          <a:p>
            <a:pPr eaLnBrk="1" fontAlgn="auto" hangingPunct="1">
              <a:spcAft>
                <a:spcPts val="0"/>
              </a:spcAft>
              <a:buClr>
                <a:srgbClr val="72A376"/>
              </a:buClr>
              <a:buFont typeface="Wingdings 3"/>
              <a:buChar char=""/>
              <a:defRPr/>
            </a:pPr>
            <a:endParaRPr lang="en-US" sz="2800" dirty="0">
              <a:solidFill>
                <a:srgbClr val="002060"/>
              </a:solidFill>
            </a:endParaRPr>
          </a:p>
          <a:p>
            <a:pPr eaLnBrk="1" fontAlgn="auto" hangingPunct="1">
              <a:spcAft>
                <a:spcPts val="0"/>
              </a:spcAft>
              <a:buClr>
                <a:srgbClr val="72A376"/>
              </a:buClr>
              <a:buFont typeface="Wingdings 3"/>
              <a:buChar char=""/>
              <a:defRPr/>
            </a:pPr>
            <a:r>
              <a:rPr lang="en-US" sz="2800" dirty="0" smtClean="0">
                <a:solidFill>
                  <a:srgbClr val="002060"/>
                </a:solidFill>
              </a:rPr>
              <a:t>“Doing” constitutes our behavior</a:t>
            </a:r>
            <a:endParaRPr lang="en-US" sz="2800" dirty="0">
              <a:solidFill>
                <a:srgbClr val="002060"/>
              </a:solidFill>
            </a:endParaRPr>
          </a:p>
          <a:p>
            <a:pPr marL="109537" indent="0" eaLnBrk="1" fontAlgn="auto" hangingPunct="1">
              <a:spcAft>
                <a:spcPts val="0"/>
              </a:spcAft>
              <a:buClr>
                <a:srgbClr val="72A376"/>
              </a:buClr>
              <a:buFont typeface="Wingdings 3"/>
              <a:buNone/>
              <a:defRPr/>
            </a:pPr>
            <a:endParaRPr lang="en-US" dirty="0">
              <a:solidFill>
                <a:srgbClr val="002060"/>
              </a:solidFill>
            </a:endParaRPr>
          </a:p>
          <a:p>
            <a:pPr eaLnBrk="1" fontAlgn="auto" hangingPunct="1">
              <a:spcAft>
                <a:spcPts val="0"/>
              </a:spcAft>
              <a:buClr>
                <a:srgbClr val="72A376"/>
              </a:buClr>
              <a:buFont typeface="Wingdings 3"/>
              <a:buChar char=""/>
              <a:defRPr/>
            </a:pPr>
            <a:r>
              <a:rPr lang="en-US" dirty="0" smtClean="0">
                <a:solidFill>
                  <a:srgbClr val="0070C0"/>
                </a:solidFill>
              </a:rPr>
              <a:t>Behavior </a:t>
            </a:r>
            <a:r>
              <a:rPr lang="en-US" dirty="0">
                <a:solidFill>
                  <a:srgbClr val="0070C0"/>
                </a:solidFill>
              </a:rPr>
              <a:t>does not define a person, rather describes a person’s actions and state of consciousness at that moment. </a:t>
            </a:r>
            <a:endParaRPr lang="en-US" dirty="0" smtClean="0">
              <a:solidFill>
                <a:srgbClr val="0070C0"/>
              </a:solidFill>
            </a:endParaRPr>
          </a:p>
          <a:p>
            <a:pPr marL="0" indent="0" algn="r" eaLnBrk="1" fontAlgn="auto" hangingPunct="1">
              <a:spcAft>
                <a:spcPts val="0"/>
              </a:spcAft>
              <a:buClr>
                <a:srgbClr val="72A376"/>
              </a:buClr>
              <a:buNone/>
              <a:defRPr/>
            </a:pPr>
            <a:endParaRPr lang="en-US" sz="1100" b="1" dirty="0" smtClean="0"/>
          </a:p>
          <a:p>
            <a:pPr marL="0" indent="0" algn="r" eaLnBrk="1" fontAlgn="auto" hangingPunct="1">
              <a:spcAft>
                <a:spcPts val="0"/>
              </a:spcAft>
              <a:buClr>
                <a:srgbClr val="72A376"/>
              </a:buClr>
              <a:buNone/>
              <a:defRPr/>
            </a:pPr>
            <a:endParaRPr lang="en-US" sz="1100" b="1" dirty="0"/>
          </a:p>
          <a:p>
            <a:pPr marL="0" indent="0" algn="r" eaLnBrk="1" fontAlgn="auto" hangingPunct="1">
              <a:spcAft>
                <a:spcPts val="0"/>
              </a:spcAft>
              <a:buClr>
                <a:srgbClr val="72A376"/>
              </a:buClr>
              <a:buNone/>
              <a:defRPr/>
            </a:pPr>
            <a:endParaRPr lang="en-US" sz="1000" b="1" dirty="0" smtClean="0"/>
          </a:p>
          <a:p>
            <a:pPr marL="0" indent="0" algn="r" eaLnBrk="1" fontAlgn="auto" hangingPunct="1">
              <a:spcAft>
                <a:spcPts val="0"/>
              </a:spcAft>
              <a:buClr>
                <a:srgbClr val="72A376"/>
              </a:buClr>
              <a:buNone/>
              <a:defRPr/>
            </a:pPr>
            <a:endParaRPr lang="en-US" sz="1000" b="1" dirty="0"/>
          </a:p>
          <a:p>
            <a:pPr marL="0" indent="0" algn="r" eaLnBrk="1" fontAlgn="auto" hangingPunct="1">
              <a:spcAft>
                <a:spcPts val="0"/>
              </a:spcAft>
              <a:buClr>
                <a:srgbClr val="72A376"/>
              </a:buClr>
              <a:buNone/>
              <a:defRPr/>
            </a:pPr>
            <a:endParaRPr lang="en-US" sz="1000" b="1" dirty="0" smtClean="0"/>
          </a:p>
          <a:p>
            <a:pPr marL="0" indent="0" algn="r" eaLnBrk="1" fontAlgn="auto" hangingPunct="1">
              <a:spcAft>
                <a:spcPts val="0"/>
              </a:spcAft>
              <a:buClr>
                <a:srgbClr val="72A376"/>
              </a:buClr>
              <a:buNone/>
              <a:defRPr/>
            </a:pPr>
            <a:endParaRPr lang="en-US" sz="1000" b="1" dirty="0" smtClean="0"/>
          </a:p>
          <a:p>
            <a:pPr marL="0" indent="0" algn="r" eaLnBrk="1" fontAlgn="auto" hangingPunct="1">
              <a:spcAft>
                <a:spcPts val="0"/>
              </a:spcAft>
              <a:buClr>
                <a:srgbClr val="72A376"/>
              </a:buClr>
              <a:buNone/>
              <a:defRPr/>
            </a:pPr>
            <a:endParaRPr lang="en-US" sz="1000" b="1" dirty="0"/>
          </a:p>
          <a:p>
            <a:pPr marL="0" indent="0" algn="r" eaLnBrk="1" fontAlgn="auto" hangingPunct="1">
              <a:spcAft>
                <a:spcPts val="0"/>
              </a:spcAft>
              <a:buClr>
                <a:srgbClr val="72A376"/>
              </a:buClr>
              <a:buNone/>
              <a:defRPr/>
            </a:pPr>
            <a:endParaRPr lang="en-US" sz="1000" b="1" dirty="0" smtClean="0"/>
          </a:p>
          <a:p>
            <a:pPr marL="0" indent="0" algn="r" eaLnBrk="1" fontAlgn="auto" hangingPunct="1">
              <a:spcAft>
                <a:spcPts val="0"/>
              </a:spcAft>
              <a:buClr>
                <a:srgbClr val="72A376"/>
              </a:buClr>
              <a:buNone/>
              <a:defRPr/>
            </a:pPr>
            <a:r>
              <a:rPr lang="en-US" sz="1000" b="1" dirty="0" smtClean="0"/>
              <a:t>P</a:t>
            </a:r>
            <a:r>
              <a:rPr lang="en-US" sz="1000" b="1" dirty="0"/>
              <a:t>. 22</a:t>
            </a:r>
          </a:p>
          <a:p>
            <a:pPr marL="0" indent="0" eaLnBrk="1" fontAlgn="auto" hangingPunct="1">
              <a:spcAft>
                <a:spcPts val="0"/>
              </a:spcAft>
              <a:buClr>
                <a:srgbClr val="72A376"/>
              </a:buClr>
              <a:buNone/>
              <a:defRPr/>
            </a:pPr>
            <a:endParaRPr lang="en-US" dirty="0">
              <a:solidFill>
                <a:srgbClr val="0070C0"/>
              </a:solidFill>
            </a:endParaRPr>
          </a:p>
          <a:p>
            <a:pPr marL="365760" indent="-256032" eaLnBrk="1" fontAlgn="auto" hangingPunct="1">
              <a:spcAft>
                <a:spcPts val="0"/>
              </a:spcAft>
              <a:buFont typeface="Wingdings 3"/>
              <a:buChar char=""/>
              <a:defRPr/>
            </a:pP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solidFill>
                  <a:srgbClr val="FF0000"/>
                </a:solidFill>
              </a:rPr>
              <a:t>Parenting is a role: </a:t>
            </a:r>
            <a:r>
              <a:rPr lang="en-US" dirty="0" smtClean="0">
                <a:solidFill>
                  <a:srgbClr val="FF0000"/>
                </a:solidFill>
              </a:rPr>
              <a:t>a </a:t>
            </a:r>
            <a:r>
              <a:rPr lang="en-US" dirty="0">
                <a:solidFill>
                  <a:srgbClr val="FF0000"/>
                </a:solidFill>
              </a:rPr>
              <a:t>Human “Doing”</a:t>
            </a:r>
            <a:endParaRPr lang="en-US" dirty="0"/>
          </a:p>
        </p:txBody>
      </p:sp>
      <p:sp>
        <p:nvSpPr>
          <p:cNvPr id="45058" name="Content Placeholder 1"/>
          <p:cNvSpPr>
            <a:spLocks noGrp="1"/>
          </p:cNvSpPr>
          <p:nvPr>
            <p:ph idx="1"/>
          </p:nvPr>
        </p:nvSpPr>
        <p:spPr>
          <a:xfrm>
            <a:off x="457200" y="1646238"/>
            <a:ext cx="8229600" cy="4906962"/>
          </a:xfrm>
        </p:spPr>
        <p:txBody>
          <a:bodyPr rtlCol="0">
            <a:normAutofit/>
          </a:bodyPr>
          <a:lstStyle/>
          <a:p>
            <a:pPr eaLnBrk="1" fontAlgn="auto" hangingPunct="1">
              <a:spcAft>
                <a:spcPts val="0"/>
              </a:spcAft>
              <a:buFont typeface="Wingdings 3" pitchFamily="18" charset="2"/>
              <a:buNone/>
              <a:defRPr/>
            </a:pPr>
            <a:r>
              <a:rPr lang="en-US" dirty="0" smtClean="0">
                <a:solidFill>
                  <a:srgbClr val="0070C0"/>
                </a:solidFill>
              </a:rPr>
              <a:t>A role is generally defined as a set of behaviors </a:t>
            </a:r>
          </a:p>
          <a:p>
            <a:pPr eaLnBrk="1" fontAlgn="auto" hangingPunct="1">
              <a:spcAft>
                <a:spcPts val="0"/>
              </a:spcAft>
              <a:buFont typeface="Wingdings 3" pitchFamily="18" charset="2"/>
              <a:buNone/>
              <a:defRPr/>
            </a:pPr>
            <a:r>
              <a:rPr lang="en-US" dirty="0" smtClean="0">
                <a:solidFill>
                  <a:srgbClr val="0070C0"/>
                </a:solidFill>
              </a:rPr>
              <a:t>that are time and situation specific.</a:t>
            </a:r>
          </a:p>
          <a:p>
            <a:pPr eaLnBrk="1" fontAlgn="auto" hangingPunct="1">
              <a:spcAft>
                <a:spcPts val="0"/>
              </a:spcAft>
              <a:buFont typeface="Wingdings 3" pitchFamily="18" charset="2"/>
              <a:buNone/>
              <a:defRPr/>
            </a:pPr>
            <a:endParaRPr lang="en-US" sz="1400" dirty="0" smtClean="0">
              <a:solidFill>
                <a:srgbClr val="0070C0"/>
              </a:solidFill>
            </a:endParaRPr>
          </a:p>
          <a:p>
            <a:pPr eaLnBrk="1" fontAlgn="auto" hangingPunct="1">
              <a:spcAft>
                <a:spcPts val="0"/>
              </a:spcAft>
              <a:buFont typeface="Wingdings 3" pitchFamily="18" charset="2"/>
              <a:buNone/>
              <a:defRPr/>
            </a:pPr>
            <a:r>
              <a:rPr lang="en-US" sz="2400" dirty="0" smtClean="0">
                <a:solidFill>
                  <a:srgbClr val="FF0000"/>
                </a:solidFill>
              </a:rPr>
              <a:t>There are three primary categories of roles (doings) </a:t>
            </a:r>
          </a:p>
          <a:p>
            <a:pPr eaLnBrk="1" fontAlgn="auto" hangingPunct="1">
              <a:spcAft>
                <a:spcPts val="0"/>
              </a:spcAft>
              <a:buFont typeface="Wingdings 3" pitchFamily="18" charset="2"/>
              <a:buNone/>
              <a:defRPr/>
            </a:pPr>
            <a:r>
              <a:rPr lang="en-US" sz="2400" dirty="0" smtClean="0">
                <a:solidFill>
                  <a:srgbClr val="FF0000"/>
                </a:solidFill>
              </a:rPr>
              <a:t>that humans (beings) generally are involved: </a:t>
            </a:r>
          </a:p>
          <a:p>
            <a:pPr eaLnBrk="1" fontAlgn="auto" hangingPunct="1">
              <a:spcAft>
                <a:spcPts val="0"/>
              </a:spcAft>
              <a:buFont typeface="Wingdings 3" pitchFamily="18" charset="2"/>
              <a:buNone/>
              <a:defRPr/>
            </a:pPr>
            <a:endParaRPr lang="en-US" sz="1400" dirty="0" smtClean="0">
              <a:solidFill>
                <a:srgbClr val="FF0000"/>
              </a:solidFill>
            </a:endParaRPr>
          </a:p>
          <a:p>
            <a:pPr lvl="1" eaLnBrk="1" fontAlgn="auto" hangingPunct="1">
              <a:spcAft>
                <a:spcPts val="0"/>
              </a:spcAft>
              <a:buFont typeface="Arial" pitchFamily="34" charset="0"/>
              <a:buChar char="–"/>
              <a:defRPr/>
            </a:pPr>
            <a:r>
              <a:rPr lang="en-US" sz="2000" b="1" dirty="0" smtClean="0">
                <a:solidFill>
                  <a:srgbClr val="00B050"/>
                </a:solidFill>
              </a:rPr>
              <a:t>Family Roles </a:t>
            </a:r>
            <a:r>
              <a:rPr lang="en-US" sz="2000" dirty="0" smtClean="0"/>
              <a:t>—mother/father, husband/wife brother/sister, aunt/uncle, niece/ nephew, grandmother/grandfather, etc.</a:t>
            </a:r>
          </a:p>
          <a:p>
            <a:pPr lvl="1" eaLnBrk="1" fontAlgn="auto" hangingPunct="1">
              <a:spcAft>
                <a:spcPts val="0"/>
              </a:spcAft>
              <a:buFont typeface="Arial" pitchFamily="34" charset="0"/>
              <a:buChar char="–"/>
              <a:defRPr/>
            </a:pPr>
            <a:r>
              <a:rPr lang="en-US" sz="2000" b="1" dirty="0" smtClean="0">
                <a:solidFill>
                  <a:srgbClr val="00B050"/>
                </a:solidFill>
              </a:rPr>
              <a:t>Work/Career Roles </a:t>
            </a:r>
            <a:r>
              <a:rPr lang="en-US" sz="2000" dirty="0" smtClean="0"/>
              <a:t>—teacher, lawyer, auto worker, politician, laborer, social worker, parent educator, student, etc.</a:t>
            </a:r>
          </a:p>
          <a:p>
            <a:pPr lvl="1" eaLnBrk="1" fontAlgn="auto" hangingPunct="1">
              <a:spcAft>
                <a:spcPts val="0"/>
              </a:spcAft>
              <a:buFont typeface="Arial" pitchFamily="34" charset="0"/>
              <a:buChar char="–"/>
              <a:defRPr/>
            </a:pPr>
            <a:r>
              <a:rPr lang="en-US" sz="2000" b="1" dirty="0" smtClean="0">
                <a:solidFill>
                  <a:srgbClr val="00B050"/>
                </a:solidFill>
              </a:rPr>
              <a:t>Community Roles </a:t>
            </a:r>
            <a:r>
              <a:rPr lang="en-US" sz="2000" dirty="0" smtClean="0"/>
              <a:t>—neighbor, cub-scout leader, den mother, consumer, volunteer coach, PTA, etc.  </a:t>
            </a:r>
          </a:p>
          <a:p>
            <a:pPr marL="0" indent="0" algn="r" eaLnBrk="1" fontAlgn="auto" hangingPunct="1">
              <a:spcAft>
                <a:spcPts val="0"/>
              </a:spcAft>
              <a:buNone/>
              <a:defRPr/>
            </a:pPr>
            <a:r>
              <a:rPr lang="en-US" sz="1000" b="1" dirty="0"/>
              <a:t>P. </a:t>
            </a:r>
            <a:r>
              <a:rPr lang="en-US" sz="1000" b="1" dirty="0" smtClean="0"/>
              <a:t>22-23</a:t>
            </a:r>
            <a:endParaRPr lang="en-US" sz="1000" b="1" dirty="0"/>
          </a:p>
          <a:p>
            <a:pPr marL="0" indent="0" eaLnBrk="1" fontAlgn="auto" hangingPunct="1">
              <a:spcAft>
                <a:spcPts val="0"/>
              </a:spcAft>
              <a:buNone/>
              <a:defRPr/>
            </a:pPr>
            <a:endParaRPr 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762000"/>
            <a:ext cx="8305800" cy="5638800"/>
          </a:xfrm>
        </p:spPr>
        <p:txBody>
          <a:bodyPr rtlCol="0">
            <a:normAutofit/>
          </a:bodyPr>
          <a:lstStyle/>
          <a:p>
            <a:pPr marL="365760" indent="-256032" eaLnBrk="1" fontAlgn="auto" hangingPunct="1">
              <a:spcAft>
                <a:spcPts val="0"/>
              </a:spcAft>
              <a:buFont typeface="Wingdings 3" pitchFamily="18" charset="2"/>
              <a:buNone/>
              <a:defRPr/>
            </a:pPr>
            <a:r>
              <a:rPr lang="en-US" dirty="0">
                <a:solidFill>
                  <a:srgbClr val="002060"/>
                </a:solidFill>
              </a:rPr>
              <a:t>A woman who achieves her self worth primarily </a:t>
            </a:r>
            <a:endParaRPr lang="en-US" dirty="0" smtClean="0">
              <a:solidFill>
                <a:srgbClr val="002060"/>
              </a:solidFill>
            </a:endParaRPr>
          </a:p>
          <a:p>
            <a:pPr marL="365760" indent="-256032" eaLnBrk="1" fontAlgn="auto" hangingPunct="1">
              <a:spcAft>
                <a:spcPts val="0"/>
              </a:spcAft>
              <a:buFont typeface="Wingdings 3" pitchFamily="18" charset="2"/>
              <a:buNone/>
              <a:defRPr/>
            </a:pPr>
            <a:r>
              <a:rPr lang="en-US" dirty="0" smtClean="0">
                <a:solidFill>
                  <a:srgbClr val="002060"/>
                </a:solidFill>
              </a:rPr>
              <a:t>from </a:t>
            </a:r>
            <a:r>
              <a:rPr lang="en-US" dirty="0">
                <a:solidFill>
                  <a:srgbClr val="002060"/>
                </a:solidFill>
              </a:rPr>
              <a:t>her role as a mom places the burden of </a:t>
            </a:r>
            <a:endParaRPr lang="en-US" dirty="0" smtClean="0">
              <a:solidFill>
                <a:srgbClr val="002060"/>
              </a:solidFill>
            </a:endParaRPr>
          </a:p>
          <a:p>
            <a:pPr marL="365760" indent="-256032" eaLnBrk="1" fontAlgn="auto" hangingPunct="1">
              <a:spcAft>
                <a:spcPts val="0"/>
              </a:spcAft>
              <a:buFont typeface="Wingdings 3" pitchFamily="18" charset="2"/>
              <a:buNone/>
              <a:defRPr/>
            </a:pPr>
            <a:r>
              <a:rPr lang="en-US" dirty="0" smtClean="0">
                <a:solidFill>
                  <a:srgbClr val="002060"/>
                </a:solidFill>
              </a:rPr>
              <a:t>her </a:t>
            </a:r>
            <a:r>
              <a:rPr lang="en-US" dirty="0">
                <a:solidFill>
                  <a:srgbClr val="002060"/>
                </a:solidFill>
              </a:rPr>
              <a:t>self-worth on her children. </a:t>
            </a:r>
          </a:p>
          <a:p>
            <a:pPr marL="365760" indent="-256032" eaLnBrk="1" fontAlgn="auto" hangingPunct="1">
              <a:spcAft>
                <a:spcPts val="0"/>
              </a:spcAft>
              <a:buFont typeface="Wingdings 3" pitchFamily="18" charset="2"/>
              <a:buNone/>
              <a:defRPr/>
            </a:pPr>
            <a:endParaRPr lang="en-US" dirty="0">
              <a:solidFill>
                <a:srgbClr val="002060"/>
              </a:solidFill>
            </a:endParaRPr>
          </a:p>
          <a:p>
            <a:pPr marL="365760" indent="-256032" eaLnBrk="1" fontAlgn="auto" hangingPunct="1">
              <a:spcAft>
                <a:spcPts val="0"/>
              </a:spcAft>
              <a:buFont typeface="Wingdings 3" pitchFamily="18" charset="2"/>
              <a:buNone/>
              <a:defRPr/>
            </a:pPr>
            <a:r>
              <a:rPr lang="en-US" dirty="0">
                <a:solidFill>
                  <a:srgbClr val="EB3D94"/>
                </a:solidFill>
              </a:rPr>
              <a:t>Children need to meet mom’s expectations in </a:t>
            </a:r>
            <a:endParaRPr lang="en-US" dirty="0" smtClean="0">
              <a:solidFill>
                <a:srgbClr val="EB3D94"/>
              </a:solidFill>
            </a:endParaRPr>
          </a:p>
          <a:p>
            <a:pPr marL="365760" indent="-256032" eaLnBrk="1" fontAlgn="auto" hangingPunct="1">
              <a:spcAft>
                <a:spcPts val="0"/>
              </a:spcAft>
              <a:buFont typeface="Wingdings 3" pitchFamily="18" charset="2"/>
              <a:buNone/>
              <a:defRPr/>
            </a:pPr>
            <a:r>
              <a:rPr lang="en-US" dirty="0" smtClean="0">
                <a:solidFill>
                  <a:srgbClr val="EB3D94"/>
                </a:solidFill>
              </a:rPr>
              <a:t>order </a:t>
            </a:r>
            <a:r>
              <a:rPr lang="en-US" dirty="0">
                <a:solidFill>
                  <a:srgbClr val="EB3D94"/>
                </a:solidFill>
              </a:rPr>
              <a:t>for mom to feel good about her self. </a:t>
            </a:r>
          </a:p>
          <a:p>
            <a:pPr marL="109537" indent="0" eaLnBrk="1" fontAlgn="auto" hangingPunct="1">
              <a:spcAft>
                <a:spcPts val="0"/>
              </a:spcAft>
              <a:buFont typeface="Wingdings 3"/>
              <a:buNone/>
              <a:defRPr/>
            </a:pPr>
            <a:r>
              <a:rPr lang="en-US" dirty="0">
                <a:solidFill>
                  <a:schemeClr val="accent6">
                    <a:lumMod val="50000"/>
                  </a:schemeClr>
                </a:solidFill>
              </a:rPr>
              <a:t/>
            </a:r>
            <a:br>
              <a:rPr lang="en-US" dirty="0">
                <a:solidFill>
                  <a:schemeClr val="accent6">
                    <a:lumMod val="50000"/>
                  </a:schemeClr>
                </a:solidFill>
              </a:rPr>
            </a:br>
            <a:r>
              <a:rPr lang="en-US" sz="2800" dirty="0">
                <a:solidFill>
                  <a:srgbClr val="139D41"/>
                </a:solidFill>
              </a:rPr>
              <a:t>A 24/7 role based identity (performance-based) often leads to an abandonment of taking care of self often leads to stress and burnout</a:t>
            </a:r>
            <a:r>
              <a:rPr lang="en-US" sz="2800" dirty="0" smtClean="0">
                <a:solidFill>
                  <a:srgbClr val="139D41"/>
                </a:solidFill>
              </a:rPr>
              <a:t>. A balance is needed.</a:t>
            </a:r>
            <a:endParaRPr lang="en-US" dirty="0">
              <a:solidFill>
                <a:srgbClr val="139D41"/>
              </a:solidFill>
            </a:endParaRPr>
          </a:p>
          <a:p>
            <a:pPr marL="109728" indent="0" algn="r" eaLnBrk="1" fontAlgn="auto" hangingPunct="1">
              <a:spcAft>
                <a:spcPts val="0"/>
              </a:spcAft>
              <a:buNone/>
              <a:defRPr/>
            </a:pPr>
            <a:r>
              <a:rPr lang="en-US" sz="1000" b="1" dirty="0"/>
              <a:t>P. </a:t>
            </a:r>
            <a:r>
              <a:rPr lang="en-US" sz="1000" b="1" dirty="0" smtClean="0"/>
              <a:t>23</a:t>
            </a:r>
            <a:endParaRPr lang="en-US" sz="1000" b="1" dirty="0"/>
          </a:p>
          <a:p>
            <a:pPr marL="109728" indent="0" eaLnBrk="1" fontAlgn="auto" hangingPunct="1">
              <a:spcAft>
                <a:spcPts val="0"/>
              </a:spcAft>
              <a:buNone/>
              <a:defRPr/>
            </a:pP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a:xfrm>
            <a:off x="457200" y="457200"/>
            <a:ext cx="8229600" cy="1143000"/>
          </a:xfrm>
        </p:spPr>
        <p:txBody>
          <a:bodyPr/>
          <a:lstStyle/>
          <a:p>
            <a:pPr eaLnBrk="1" hangingPunct="1"/>
            <a:r>
              <a:rPr lang="en-US" sz="3200" dirty="0" smtClean="0">
                <a:solidFill>
                  <a:srgbClr val="EB3D94"/>
                </a:solidFill>
              </a:rPr>
              <a:t>5. Self-awareness and acceptance of past experiences are critical for self-empowerment.</a:t>
            </a:r>
            <a:endParaRPr lang="en-US" sz="3200" dirty="0" smtClean="0"/>
          </a:p>
        </p:txBody>
      </p:sp>
      <p:sp>
        <p:nvSpPr>
          <p:cNvPr id="104451" name="Content Placeholder 1"/>
          <p:cNvSpPr>
            <a:spLocks noGrp="1"/>
          </p:cNvSpPr>
          <p:nvPr>
            <p:ph idx="1"/>
          </p:nvPr>
        </p:nvSpPr>
        <p:spPr>
          <a:xfrm>
            <a:off x="609600" y="1481138"/>
            <a:ext cx="8001000" cy="4843462"/>
          </a:xfrm>
        </p:spPr>
        <p:txBody>
          <a:bodyPr/>
          <a:lstStyle/>
          <a:p>
            <a:pPr marL="109728" indent="0" eaLnBrk="1" fontAlgn="auto" hangingPunct="1">
              <a:spcAft>
                <a:spcPts val="0"/>
              </a:spcAft>
              <a:buFont typeface="Wingdings 3"/>
              <a:buNone/>
              <a:defRPr/>
            </a:pPr>
            <a:r>
              <a:rPr lang="en-US" sz="4400" dirty="0" smtClean="0">
                <a:solidFill>
                  <a:srgbClr val="002060"/>
                </a:solidFill>
              </a:rPr>
              <a:t>      </a:t>
            </a:r>
          </a:p>
          <a:p>
            <a:pPr marL="109728" indent="0" eaLnBrk="1" fontAlgn="auto" hangingPunct="1">
              <a:spcAft>
                <a:spcPts val="0"/>
              </a:spcAft>
              <a:buFont typeface="Wingdings 3"/>
              <a:buNone/>
              <a:defRPr/>
            </a:pPr>
            <a:r>
              <a:rPr lang="en-US" sz="4400" dirty="0">
                <a:solidFill>
                  <a:srgbClr val="002060"/>
                </a:solidFill>
              </a:rPr>
              <a:t> </a:t>
            </a:r>
            <a:r>
              <a:rPr lang="en-US" sz="4400" dirty="0" smtClean="0">
                <a:solidFill>
                  <a:srgbClr val="002060"/>
                </a:solidFill>
              </a:rPr>
              <a:t>      The </a:t>
            </a:r>
            <a:r>
              <a:rPr lang="en-US" sz="4400" dirty="0">
                <a:solidFill>
                  <a:srgbClr val="002060"/>
                </a:solidFill>
              </a:rPr>
              <a:t>unexamined life is a   </a:t>
            </a:r>
          </a:p>
          <a:p>
            <a:pPr marL="109728" indent="0" eaLnBrk="1" fontAlgn="auto" hangingPunct="1">
              <a:spcAft>
                <a:spcPts val="0"/>
              </a:spcAft>
              <a:buFont typeface="Wingdings 3"/>
              <a:buNone/>
              <a:defRPr/>
            </a:pPr>
            <a:r>
              <a:rPr lang="en-US" sz="4400" dirty="0">
                <a:solidFill>
                  <a:srgbClr val="002060"/>
                </a:solidFill>
              </a:rPr>
              <a:t>       </a:t>
            </a:r>
            <a:r>
              <a:rPr lang="en-US" sz="4400" dirty="0" smtClean="0">
                <a:solidFill>
                  <a:srgbClr val="002060"/>
                </a:solidFill>
              </a:rPr>
              <a:t>     life </a:t>
            </a:r>
            <a:r>
              <a:rPr lang="en-US" sz="4400" dirty="0">
                <a:solidFill>
                  <a:srgbClr val="002060"/>
                </a:solidFill>
              </a:rPr>
              <a:t>not worth living”  </a:t>
            </a:r>
          </a:p>
          <a:p>
            <a:pPr marL="109728" indent="0" eaLnBrk="1" fontAlgn="auto" hangingPunct="1">
              <a:spcAft>
                <a:spcPts val="0"/>
              </a:spcAft>
              <a:buFont typeface="Wingdings 3"/>
              <a:buNone/>
              <a:defRPr/>
            </a:pPr>
            <a:r>
              <a:rPr lang="en-US" sz="2400" dirty="0">
                <a:solidFill>
                  <a:srgbClr val="002060"/>
                </a:solidFill>
              </a:rPr>
              <a:t>                                                </a:t>
            </a:r>
            <a:r>
              <a:rPr lang="en-US" sz="1200" dirty="0">
                <a:solidFill>
                  <a:srgbClr val="FF0000"/>
                </a:solidFill>
              </a:rPr>
              <a:t>Socrates</a:t>
            </a:r>
            <a:r>
              <a:rPr lang="en-US" sz="2400" dirty="0">
                <a:solidFill>
                  <a:srgbClr val="002060"/>
                </a:solidFill>
              </a:rPr>
              <a:t>                                                                                                                                        </a:t>
            </a:r>
            <a:endParaRPr lang="en-US" sz="2400" dirty="0">
              <a:solidFill>
                <a:schemeClr val="tx2"/>
              </a:solidFill>
            </a:endParaRPr>
          </a:p>
          <a:p>
            <a:pPr eaLnBrk="1" hangingPunct="1">
              <a:buFont typeface="Wingdings 3" pitchFamily="18" charset="2"/>
              <a:buNone/>
            </a:pPr>
            <a:endParaRPr lang="en-US" sz="2600" b="1" dirty="0" smtClean="0"/>
          </a:p>
          <a:p>
            <a:pPr eaLnBrk="1" hangingPunct="1">
              <a:buFont typeface="Wingdings 3" pitchFamily="18" charset="2"/>
              <a:buNone/>
            </a:pPr>
            <a:endParaRPr lang="en-US" sz="2600" b="1" dirty="0"/>
          </a:p>
          <a:p>
            <a:pPr algn="r" eaLnBrk="1" hangingPunct="1">
              <a:buNone/>
            </a:pPr>
            <a:endParaRPr lang="en-US" sz="1000" b="1" dirty="0" smtClean="0"/>
          </a:p>
          <a:p>
            <a:pPr algn="r" eaLnBrk="1" hangingPunct="1">
              <a:buNone/>
            </a:pPr>
            <a:endParaRPr lang="en-US" sz="1000" b="1" dirty="0"/>
          </a:p>
          <a:p>
            <a:pPr algn="r" eaLnBrk="1" hangingPunct="1">
              <a:buNone/>
            </a:pPr>
            <a:endParaRPr lang="en-US" sz="1000" b="1" dirty="0" smtClean="0"/>
          </a:p>
          <a:p>
            <a:pPr algn="r" eaLnBrk="1" hangingPunct="1">
              <a:buNone/>
            </a:pPr>
            <a:endParaRPr lang="en-US" sz="1000" b="1" dirty="0" smtClean="0"/>
          </a:p>
          <a:p>
            <a:pPr algn="r" eaLnBrk="1" hangingPunct="1">
              <a:buNone/>
            </a:pPr>
            <a:endParaRPr lang="en-US" sz="1000" b="1" dirty="0" smtClean="0"/>
          </a:p>
          <a:p>
            <a:pPr algn="r" eaLnBrk="1" hangingPunct="1">
              <a:buNone/>
            </a:pPr>
            <a:r>
              <a:rPr lang="en-US" sz="1000" b="1" dirty="0" smtClean="0"/>
              <a:t>P</a:t>
            </a:r>
            <a:r>
              <a:rPr lang="en-US" sz="1000" b="1" dirty="0"/>
              <a:t>. </a:t>
            </a:r>
            <a:r>
              <a:rPr lang="en-US" sz="1000" b="1" dirty="0" smtClean="0"/>
              <a:t>23</a:t>
            </a:r>
            <a:endParaRPr lang="en-US" sz="1000" b="1" dirty="0"/>
          </a:p>
          <a:p>
            <a:pPr eaLnBrk="1" hangingPunct="1">
              <a:buFont typeface="Wingdings 3" pitchFamily="18" charset="2"/>
              <a:buNone/>
            </a:pPr>
            <a:endParaRPr lang="en-US" sz="2600" b="1"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Self-Awareness and Acceptance</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buFont typeface="Wingdings 3" pitchFamily="18" charset="2"/>
              <a:buNone/>
            </a:pPr>
            <a:r>
              <a:rPr lang="en-US" sz="2800" dirty="0">
                <a:solidFill>
                  <a:srgbClr val="00B050"/>
                </a:solidFill>
              </a:rPr>
              <a:t>When parents and children become aware of, </a:t>
            </a:r>
          </a:p>
          <a:p>
            <a:pPr eaLnBrk="1" hangingPunct="1">
              <a:buFont typeface="Wingdings 3" pitchFamily="18" charset="2"/>
              <a:buNone/>
            </a:pPr>
            <a:r>
              <a:rPr lang="en-US" sz="2800" dirty="0">
                <a:solidFill>
                  <a:srgbClr val="00B050"/>
                </a:solidFill>
              </a:rPr>
              <a:t>understand and accept their behavior patterns, </a:t>
            </a:r>
          </a:p>
          <a:p>
            <a:pPr eaLnBrk="1" hangingPunct="1">
              <a:buFont typeface="Wingdings 3" pitchFamily="18" charset="2"/>
              <a:buNone/>
            </a:pPr>
            <a:r>
              <a:rPr lang="en-US" sz="2800" dirty="0">
                <a:solidFill>
                  <a:srgbClr val="00B050"/>
                </a:solidFill>
              </a:rPr>
              <a:t>true and lasting changes can be made</a:t>
            </a:r>
            <a:r>
              <a:rPr lang="en-US" sz="2800" dirty="0" smtClean="0">
                <a:solidFill>
                  <a:srgbClr val="00B050"/>
                </a:solidFill>
              </a:rPr>
              <a:t>.</a:t>
            </a:r>
          </a:p>
          <a:p>
            <a:pPr eaLnBrk="1" hangingPunct="1">
              <a:buFont typeface="Wingdings 3" pitchFamily="18" charset="2"/>
              <a:buNone/>
            </a:pPr>
            <a:r>
              <a:rPr lang="en-US" sz="2800" dirty="0" smtClean="0">
                <a:solidFill>
                  <a:srgbClr val="00B050"/>
                </a:solidFill>
              </a:rPr>
              <a:t>  </a:t>
            </a:r>
            <a:r>
              <a:rPr lang="en-US" sz="2800" dirty="0" smtClean="0"/>
              <a:t> </a:t>
            </a:r>
            <a:endParaRPr lang="en-US" sz="2800" dirty="0"/>
          </a:p>
          <a:p>
            <a:pPr eaLnBrk="1" hangingPunct="1">
              <a:buFont typeface="Wingdings 3" pitchFamily="18" charset="2"/>
              <a:buNone/>
            </a:pPr>
            <a:r>
              <a:rPr lang="en-US" sz="2800" dirty="0">
                <a:solidFill>
                  <a:srgbClr val="002060"/>
                </a:solidFill>
              </a:rPr>
              <a:t>What you are aware of, you are in control of. </a:t>
            </a:r>
          </a:p>
          <a:p>
            <a:pPr eaLnBrk="1" hangingPunct="1">
              <a:buFont typeface="Wingdings 3" pitchFamily="18" charset="2"/>
              <a:buNone/>
            </a:pPr>
            <a:r>
              <a:rPr lang="en-US" sz="2800" dirty="0">
                <a:solidFill>
                  <a:srgbClr val="002060"/>
                </a:solidFill>
              </a:rPr>
              <a:t>What you are not aware of is in control of you</a:t>
            </a:r>
            <a:r>
              <a:rPr lang="en-US" sz="2800" dirty="0" smtClean="0">
                <a:solidFill>
                  <a:srgbClr val="002060"/>
                </a:solidFill>
              </a:rPr>
              <a:t>.</a:t>
            </a:r>
          </a:p>
          <a:p>
            <a:pPr eaLnBrk="1" hangingPunct="1">
              <a:buFont typeface="Wingdings 3" pitchFamily="18" charset="2"/>
              <a:buNone/>
            </a:pPr>
            <a:endParaRPr lang="en-US" sz="2800" dirty="0"/>
          </a:p>
          <a:p>
            <a:pPr eaLnBrk="1" hangingPunct="1">
              <a:buFont typeface="Wingdings 3" pitchFamily="18" charset="2"/>
              <a:buNone/>
            </a:pPr>
            <a:r>
              <a:rPr lang="en-US" sz="2800" dirty="0">
                <a:solidFill>
                  <a:srgbClr val="0070C0"/>
                </a:solidFill>
              </a:rPr>
              <a:t>You are always a slave to what you are not aware of.</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a:t>
            </a:r>
            <a:r>
              <a:rPr lang="en-US" sz="1000" b="1" dirty="0"/>
              <a:t>. </a:t>
            </a:r>
            <a:r>
              <a:rPr lang="en-US" sz="1000" b="1" dirty="0" smtClean="0"/>
              <a:t>23</a:t>
            </a:r>
            <a:endParaRPr lang="en-US" sz="1000" b="1" dirty="0"/>
          </a:p>
          <a:p>
            <a:pPr marL="0" indent="0">
              <a:buNone/>
            </a:pPr>
            <a:endParaRPr lang="en-US" dirty="0"/>
          </a:p>
        </p:txBody>
      </p:sp>
    </p:spTree>
    <p:extLst>
      <p:ext uri="{BB962C8B-B14F-4D97-AF65-F5344CB8AC3E}">
        <p14:creationId xmlns:p14="http://schemas.microsoft.com/office/powerpoint/2010/main" val="3567396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Human Nature </a:t>
            </a:r>
          </a:p>
        </p:txBody>
      </p:sp>
      <p:sp>
        <p:nvSpPr>
          <p:cNvPr id="3" name="Content Placeholder 2"/>
          <p:cNvSpPr>
            <a:spLocks noGrp="1"/>
          </p:cNvSpPr>
          <p:nvPr>
            <p:ph idx="1"/>
          </p:nvPr>
        </p:nvSpPr>
        <p:spPr>
          <a:xfrm>
            <a:off x="457200" y="1600200"/>
            <a:ext cx="8229600" cy="4876800"/>
          </a:xfrm>
        </p:spPr>
        <p:txBody>
          <a:bodyPr/>
          <a:lstStyle/>
          <a:p>
            <a:pPr marL="0" indent="0">
              <a:buNone/>
            </a:pPr>
            <a:r>
              <a:rPr lang="en-US" dirty="0">
                <a:solidFill>
                  <a:srgbClr val="0070C0"/>
                </a:solidFill>
              </a:rPr>
              <a:t>The word Nature comes from the Latin word </a:t>
            </a:r>
          </a:p>
          <a:p>
            <a:pPr marL="0" indent="0">
              <a:buNone/>
            </a:pPr>
            <a:r>
              <a:rPr lang="en-US" sz="3600" i="1" dirty="0"/>
              <a:t>                        </a:t>
            </a:r>
            <a:r>
              <a:rPr lang="en-US" sz="5400" b="1" i="1" dirty="0">
                <a:solidFill>
                  <a:srgbClr val="139D41"/>
                </a:solidFill>
              </a:rPr>
              <a:t>“</a:t>
            </a:r>
            <a:r>
              <a:rPr lang="en-US" sz="5400" b="1" i="1" dirty="0" err="1">
                <a:solidFill>
                  <a:srgbClr val="139D41"/>
                </a:solidFill>
              </a:rPr>
              <a:t>natura</a:t>
            </a:r>
            <a:r>
              <a:rPr lang="en-US" sz="5400" b="1" dirty="0">
                <a:solidFill>
                  <a:srgbClr val="139D41"/>
                </a:solidFill>
              </a:rPr>
              <a:t>”</a:t>
            </a:r>
          </a:p>
          <a:p>
            <a:pPr marL="0" indent="0">
              <a:buNone/>
            </a:pPr>
            <a:r>
              <a:rPr lang="en-US" dirty="0">
                <a:solidFill>
                  <a:srgbClr val="EB3D94"/>
                </a:solidFill>
              </a:rPr>
              <a:t>..the essential character of a thing; quality or qualities that make something what it </a:t>
            </a:r>
            <a:r>
              <a:rPr lang="en-US" dirty="0" smtClean="0">
                <a:solidFill>
                  <a:srgbClr val="EB3D94"/>
                </a:solidFill>
              </a:rPr>
              <a:t>is; the </a:t>
            </a:r>
            <a:r>
              <a:rPr lang="en-US" dirty="0">
                <a:solidFill>
                  <a:srgbClr val="EB3D94"/>
                </a:solidFill>
              </a:rPr>
              <a:t>essence; the inborn character; </a:t>
            </a:r>
            <a:endParaRPr lang="en-US" dirty="0" smtClean="0">
              <a:solidFill>
                <a:srgbClr val="EB3D94"/>
              </a:solidFill>
            </a:endParaRPr>
          </a:p>
          <a:p>
            <a:pPr marL="0" indent="0">
              <a:buNone/>
            </a:pPr>
            <a:r>
              <a:rPr lang="en-US" dirty="0" smtClean="0">
                <a:solidFill>
                  <a:schemeClr val="tx2"/>
                </a:solidFill>
              </a:rPr>
              <a:t>…innate </a:t>
            </a:r>
            <a:r>
              <a:rPr lang="en-US" dirty="0">
                <a:solidFill>
                  <a:schemeClr val="tx2"/>
                </a:solidFill>
              </a:rPr>
              <a:t>disposition; the inherent tendencies of a person.</a:t>
            </a:r>
          </a:p>
          <a:p>
            <a:pPr marL="0" indent="0" algn="r">
              <a:buNone/>
            </a:pPr>
            <a:endParaRPr lang="en-US" sz="1000" b="1" dirty="0" smtClean="0"/>
          </a:p>
          <a:p>
            <a:pPr marL="0" indent="0" algn="r">
              <a:buNone/>
            </a:pPr>
            <a:endParaRPr lang="en-US" sz="1000" b="1" dirty="0"/>
          </a:p>
          <a:p>
            <a:pPr marL="0" indent="0" algn="r">
              <a:buNone/>
            </a:pPr>
            <a:endParaRPr lang="en-US" sz="1000" b="1" dirty="0" smtClean="0"/>
          </a:p>
          <a:p>
            <a:pPr marL="0" indent="0" algn="r">
              <a:buNone/>
            </a:pPr>
            <a:r>
              <a:rPr lang="en-US" sz="1000" b="1" dirty="0" smtClean="0"/>
              <a:t>P. </a:t>
            </a:r>
            <a:r>
              <a:rPr lang="en-US" sz="1000" b="1" dirty="0" smtClean="0"/>
              <a:t> 10</a:t>
            </a:r>
            <a:endParaRPr lang="en-US" sz="1000" b="1" dirty="0"/>
          </a:p>
        </p:txBody>
      </p:sp>
    </p:spTree>
    <p:extLst>
      <p:ext uri="{BB962C8B-B14F-4D97-AF65-F5344CB8AC3E}">
        <p14:creationId xmlns:p14="http://schemas.microsoft.com/office/powerpoint/2010/main" val="6683311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p:cNvSpPr>
            <a:spLocks noGrp="1"/>
          </p:cNvSpPr>
          <p:nvPr>
            <p:ph type="title"/>
          </p:nvPr>
        </p:nvSpPr>
        <p:spPr/>
        <p:txBody>
          <a:bodyPr/>
          <a:lstStyle/>
          <a:p>
            <a:pPr eaLnBrk="1" hangingPunct="1"/>
            <a:r>
              <a:rPr lang="en-US" dirty="0" smtClean="0"/>
              <a:t>  Awareness and Acceptance</a:t>
            </a:r>
          </a:p>
        </p:txBody>
      </p:sp>
      <p:sp>
        <p:nvSpPr>
          <p:cNvPr id="2" name="Content Placeholder 1"/>
          <p:cNvSpPr>
            <a:spLocks noGrp="1"/>
          </p:cNvSpPr>
          <p:nvPr>
            <p:ph idx="1"/>
          </p:nvPr>
        </p:nvSpPr>
        <p:spPr>
          <a:xfrm>
            <a:off x="457200" y="1600200"/>
            <a:ext cx="8229600" cy="4800600"/>
          </a:xfrm>
        </p:spPr>
        <p:txBody>
          <a:bodyPr rtlCol="0">
            <a:normAutofit lnSpcReduction="10000"/>
          </a:bodyPr>
          <a:lstStyle/>
          <a:p>
            <a:pPr marL="109728" indent="0" eaLnBrk="1" fontAlgn="auto" hangingPunct="1">
              <a:spcAft>
                <a:spcPts val="0"/>
              </a:spcAft>
              <a:buFont typeface="Wingdings 3"/>
              <a:buNone/>
              <a:defRPr/>
            </a:pPr>
            <a:r>
              <a:rPr lang="en-US" sz="3600" b="1" dirty="0">
                <a:solidFill>
                  <a:srgbClr val="0070C0"/>
                </a:solidFill>
              </a:rPr>
              <a:t>Research on unconscious influence over conscious decisions suggests the unconscious brain makes the choice split seconds before the conscious brain “decides.”</a:t>
            </a:r>
          </a:p>
          <a:p>
            <a:pPr marL="109728" indent="0" eaLnBrk="1" fontAlgn="auto" hangingPunct="1">
              <a:spcAft>
                <a:spcPts val="0"/>
              </a:spcAft>
              <a:buNone/>
              <a:defRPr/>
            </a:pPr>
            <a:endParaRPr lang="en-US"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r>
              <a:rPr lang="en-US" sz="1000" b="1" dirty="0" smtClean="0"/>
              <a:t>P</a:t>
            </a:r>
            <a:r>
              <a:rPr lang="en-US" sz="1000" b="1" dirty="0"/>
              <a:t>. </a:t>
            </a:r>
            <a:r>
              <a:rPr lang="en-US" sz="1000" b="1" dirty="0" smtClean="0"/>
              <a:t>23</a:t>
            </a:r>
            <a:endParaRPr lang="en-US" sz="1000" b="1" dirty="0"/>
          </a:p>
          <a:p>
            <a:pPr marL="109728" indent="0" eaLnBrk="1" fontAlgn="auto" hangingPunct="1">
              <a:spcAft>
                <a:spcPts val="0"/>
              </a:spcAft>
              <a:buNone/>
              <a:defRPr/>
            </a:pP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of Change</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buFont typeface="Wingdings 3" pitchFamily="18" charset="2"/>
              <a:buNone/>
            </a:pPr>
            <a:r>
              <a:rPr lang="en-US" dirty="0">
                <a:solidFill>
                  <a:srgbClr val="002060"/>
                </a:solidFill>
              </a:rPr>
              <a:t>Awareness, </a:t>
            </a:r>
          </a:p>
          <a:p>
            <a:pPr eaLnBrk="1" hangingPunct="1">
              <a:buFont typeface="Wingdings 3" pitchFamily="18" charset="2"/>
              <a:buNone/>
            </a:pPr>
            <a:r>
              <a:rPr lang="en-US" dirty="0"/>
              <a:t>      </a:t>
            </a:r>
            <a:r>
              <a:rPr lang="en-US" dirty="0">
                <a:solidFill>
                  <a:srgbClr val="002060"/>
                </a:solidFill>
              </a:rPr>
              <a:t>understanding, </a:t>
            </a:r>
          </a:p>
          <a:p>
            <a:pPr eaLnBrk="1" hangingPunct="1">
              <a:buFont typeface="Wingdings 3" pitchFamily="18" charset="2"/>
              <a:buNone/>
            </a:pPr>
            <a:r>
              <a:rPr lang="en-US" dirty="0">
                <a:solidFill>
                  <a:srgbClr val="002060"/>
                </a:solidFill>
              </a:rPr>
              <a:t>              </a:t>
            </a:r>
            <a:r>
              <a:rPr lang="en-US" sz="3600" dirty="0">
                <a:solidFill>
                  <a:srgbClr val="002060"/>
                </a:solidFill>
              </a:rPr>
              <a:t>acceptance,  </a:t>
            </a:r>
          </a:p>
          <a:p>
            <a:pPr eaLnBrk="1" hangingPunct="1">
              <a:buFont typeface="Wingdings 3" pitchFamily="18" charset="2"/>
              <a:buNone/>
            </a:pPr>
            <a:r>
              <a:rPr lang="en-US" dirty="0">
                <a:solidFill>
                  <a:srgbClr val="002060"/>
                </a:solidFill>
              </a:rPr>
              <a:t>                    </a:t>
            </a:r>
            <a:r>
              <a:rPr lang="en-US" sz="4000" dirty="0">
                <a:solidFill>
                  <a:srgbClr val="002060"/>
                </a:solidFill>
              </a:rPr>
              <a:t>conscious replacement </a:t>
            </a:r>
          </a:p>
          <a:p>
            <a:pPr eaLnBrk="1" hangingPunct="1">
              <a:buFont typeface="Wingdings 3" pitchFamily="18" charset="2"/>
              <a:buNone/>
            </a:pPr>
            <a:endParaRPr lang="en-US" sz="1000" dirty="0">
              <a:solidFill>
                <a:srgbClr val="002060"/>
              </a:solidFill>
            </a:endParaRPr>
          </a:p>
          <a:p>
            <a:pPr eaLnBrk="1" hangingPunct="1">
              <a:buFont typeface="Wingdings 3" pitchFamily="18" charset="2"/>
              <a:buNone/>
            </a:pPr>
            <a:r>
              <a:rPr lang="en-US" dirty="0">
                <a:solidFill>
                  <a:srgbClr val="139D41"/>
                </a:solidFill>
              </a:rPr>
              <a:t>…of old patterns of thought, feelings and </a:t>
            </a:r>
          </a:p>
          <a:p>
            <a:pPr eaLnBrk="1" hangingPunct="1">
              <a:buFont typeface="Wingdings 3" pitchFamily="18" charset="2"/>
              <a:buNone/>
            </a:pPr>
            <a:r>
              <a:rPr lang="en-US" dirty="0">
                <a:solidFill>
                  <a:srgbClr val="139D41"/>
                </a:solidFill>
              </a:rPr>
              <a:t>behavior are replaced with newer healthier </a:t>
            </a:r>
          </a:p>
          <a:p>
            <a:pPr eaLnBrk="1" hangingPunct="1">
              <a:buFont typeface="Wingdings 3" pitchFamily="18" charset="2"/>
              <a:buNone/>
            </a:pPr>
            <a:r>
              <a:rPr lang="en-US" dirty="0">
                <a:solidFill>
                  <a:srgbClr val="139D41"/>
                </a:solidFill>
              </a:rPr>
              <a:t>ones forming new, healthy cellular pathways</a:t>
            </a:r>
            <a:r>
              <a:rPr lang="en-US" dirty="0" smtClean="0">
                <a:solidFill>
                  <a:srgbClr val="139D41"/>
                </a:solidFill>
              </a:rPr>
              <a:t>.</a:t>
            </a:r>
          </a:p>
          <a:p>
            <a:pPr algn="r" eaLnBrk="1" hangingPunct="1">
              <a:buNone/>
            </a:pPr>
            <a:endParaRPr lang="en-US" sz="1000" b="1" dirty="0" smtClean="0"/>
          </a:p>
          <a:p>
            <a:pPr algn="r" eaLnBrk="1" hangingPunct="1">
              <a:buNone/>
            </a:pPr>
            <a:r>
              <a:rPr lang="en-US" sz="1000" b="1" dirty="0" smtClean="0"/>
              <a:t>P</a:t>
            </a:r>
            <a:r>
              <a:rPr lang="en-US" sz="1000" b="1" dirty="0"/>
              <a:t>. </a:t>
            </a:r>
            <a:r>
              <a:rPr lang="en-US" sz="1000" b="1" dirty="0" smtClean="0"/>
              <a:t>23</a:t>
            </a:r>
            <a:endParaRPr lang="en-US" sz="1000" b="1" dirty="0"/>
          </a:p>
          <a:p>
            <a:pPr eaLnBrk="1" hangingPunct="1">
              <a:buFont typeface="Wingdings 3" pitchFamily="18" charset="2"/>
              <a:buNone/>
            </a:pPr>
            <a:endParaRPr lang="en-US" dirty="0">
              <a:solidFill>
                <a:srgbClr val="139D41"/>
              </a:solidFill>
            </a:endParaRPr>
          </a:p>
          <a:p>
            <a:endParaRPr lang="en-US" dirty="0"/>
          </a:p>
        </p:txBody>
      </p:sp>
    </p:spTree>
    <p:extLst>
      <p:ext uri="{BB962C8B-B14F-4D97-AF65-F5344CB8AC3E}">
        <p14:creationId xmlns:p14="http://schemas.microsoft.com/office/powerpoint/2010/main" val="10194862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371600" y="1676400"/>
            <a:ext cx="7239000" cy="4800600"/>
          </a:xfrm>
        </p:spPr>
        <p:txBody>
          <a:bodyPr rtlCol="0">
            <a:normAutofit fontScale="92500" lnSpcReduction="10000"/>
          </a:bodyPr>
          <a:lstStyle/>
          <a:p>
            <a:pPr marL="365760" indent="-256032" eaLnBrk="1" fontAlgn="auto" hangingPunct="1">
              <a:spcAft>
                <a:spcPts val="0"/>
              </a:spcAft>
              <a:buFont typeface="Wingdings 3"/>
              <a:buChar char=""/>
              <a:defRPr/>
            </a:pPr>
            <a:r>
              <a:rPr lang="en-US" sz="4000" dirty="0" smtClean="0">
                <a:solidFill>
                  <a:srgbClr val="0070C0"/>
                </a:solidFill>
              </a:rPr>
              <a:t>Insight </a:t>
            </a:r>
            <a:r>
              <a:rPr lang="en-US" sz="4000" dirty="0">
                <a:solidFill>
                  <a:srgbClr val="0070C0"/>
                </a:solidFill>
              </a:rPr>
              <a:t>leads to </a:t>
            </a:r>
            <a:r>
              <a:rPr lang="en-US" sz="4000" dirty="0">
                <a:solidFill>
                  <a:schemeClr val="accent6">
                    <a:lumMod val="50000"/>
                  </a:schemeClr>
                </a:solidFill>
              </a:rPr>
              <a:t>choices</a:t>
            </a:r>
            <a:r>
              <a:rPr lang="en-US" sz="4000" dirty="0">
                <a:solidFill>
                  <a:srgbClr val="0070C0"/>
                </a:solidFill>
              </a:rPr>
              <a:t> </a:t>
            </a:r>
          </a:p>
          <a:p>
            <a:pPr marL="365760" indent="-256032" eaLnBrk="1" fontAlgn="auto" hangingPunct="1">
              <a:spcAft>
                <a:spcPts val="0"/>
              </a:spcAft>
              <a:buFont typeface="Wingdings 3"/>
              <a:buChar char=""/>
              <a:defRPr/>
            </a:pPr>
            <a:endParaRPr lang="en-US" sz="4000" dirty="0">
              <a:solidFill>
                <a:srgbClr val="0070C0"/>
              </a:solidFill>
            </a:endParaRPr>
          </a:p>
          <a:p>
            <a:pPr marL="365760" indent="-256032" eaLnBrk="1" fontAlgn="auto" hangingPunct="1">
              <a:spcAft>
                <a:spcPts val="0"/>
              </a:spcAft>
              <a:buFont typeface="Wingdings 3"/>
              <a:buChar char=""/>
              <a:defRPr/>
            </a:pPr>
            <a:r>
              <a:rPr lang="en-US" sz="4000" dirty="0">
                <a:solidFill>
                  <a:srgbClr val="0070C0"/>
                </a:solidFill>
              </a:rPr>
              <a:t>Choices lead to </a:t>
            </a:r>
            <a:r>
              <a:rPr lang="en-US" sz="4000" dirty="0">
                <a:solidFill>
                  <a:srgbClr val="00B050"/>
                </a:solidFill>
              </a:rPr>
              <a:t>changes</a:t>
            </a:r>
          </a:p>
          <a:p>
            <a:pPr marL="365760" indent="-256032" eaLnBrk="1" fontAlgn="auto" hangingPunct="1">
              <a:spcAft>
                <a:spcPts val="0"/>
              </a:spcAft>
              <a:buFont typeface="Wingdings 3" pitchFamily="18" charset="2"/>
              <a:buNone/>
              <a:defRPr/>
            </a:pPr>
            <a:endParaRPr lang="en-US" sz="4000" dirty="0">
              <a:solidFill>
                <a:srgbClr val="0070C0"/>
              </a:solidFill>
            </a:endParaRPr>
          </a:p>
          <a:p>
            <a:pPr marL="365760" indent="-256032" eaLnBrk="1" fontAlgn="auto" hangingPunct="1">
              <a:spcAft>
                <a:spcPts val="0"/>
              </a:spcAft>
              <a:buFont typeface="Wingdings 3"/>
              <a:buChar char=""/>
              <a:defRPr/>
            </a:pPr>
            <a:r>
              <a:rPr lang="en-US" sz="4000" dirty="0">
                <a:solidFill>
                  <a:srgbClr val="0070C0"/>
                </a:solidFill>
              </a:rPr>
              <a:t>Changes lead to </a:t>
            </a:r>
            <a:r>
              <a:rPr lang="en-US" sz="4000" dirty="0">
                <a:solidFill>
                  <a:srgbClr val="FF0000"/>
                </a:solidFill>
              </a:rPr>
              <a:t>liberation</a:t>
            </a:r>
            <a:r>
              <a:rPr lang="en-US" sz="4000" dirty="0">
                <a:solidFill>
                  <a:srgbClr val="0070C0"/>
                </a:solidFill>
              </a:rPr>
              <a:t>                                                                                                                   </a:t>
            </a:r>
            <a:r>
              <a:rPr lang="en-US" sz="1000" dirty="0">
                <a:solidFill>
                  <a:schemeClr val="tx2"/>
                </a:solidFill>
              </a:rPr>
              <a:t>James Hollis, </a:t>
            </a:r>
            <a:r>
              <a:rPr lang="en-US" sz="1000" i="1" dirty="0">
                <a:solidFill>
                  <a:schemeClr val="tx2"/>
                </a:solidFill>
              </a:rPr>
              <a:t>The Middle </a:t>
            </a:r>
            <a:r>
              <a:rPr lang="en-US" sz="1000" i="1" dirty="0" smtClean="0">
                <a:solidFill>
                  <a:schemeClr val="tx2"/>
                </a:solidFill>
              </a:rPr>
              <a:t>Passage</a:t>
            </a:r>
          </a:p>
          <a:p>
            <a:pPr marL="109728" indent="0" eaLnBrk="1" fontAlgn="auto" hangingPunct="1">
              <a:spcAft>
                <a:spcPts val="0"/>
              </a:spcAft>
              <a:buNone/>
              <a:defRPr/>
            </a:pPr>
            <a:endParaRPr lang="en-US" sz="1000" i="1" dirty="0">
              <a:solidFill>
                <a:schemeClr val="tx2"/>
              </a:solidFill>
            </a:endParaRPr>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smtClean="0"/>
          </a:p>
          <a:p>
            <a:pPr marL="109728" indent="0" algn="r" eaLnBrk="1" fontAlgn="auto" hangingPunct="1">
              <a:spcAft>
                <a:spcPts val="0"/>
              </a:spcAft>
              <a:buNone/>
              <a:defRPr/>
            </a:pPr>
            <a:endParaRPr lang="en-US" sz="1000" b="1" dirty="0"/>
          </a:p>
          <a:p>
            <a:pPr marL="109728" indent="0" algn="r" eaLnBrk="1" fontAlgn="auto" hangingPunct="1">
              <a:spcAft>
                <a:spcPts val="0"/>
              </a:spcAft>
              <a:buNone/>
              <a:defRPr/>
            </a:pPr>
            <a:r>
              <a:rPr lang="en-US" sz="1100" b="1" dirty="0" smtClean="0"/>
              <a:t>P. 23</a:t>
            </a:r>
            <a:endParaRPr lang="en-US" sz="1100" b="1" dirty="0"/>
          </a:p>
          <a:p>
            <a:pPr marL="109728" indent="0" eaLnBrk="1" fontAlgn="auto" hangingPunct="1">
              <a:spcAft>
                <a:spcPts val="0"/>
              </a:spcAft>
              <a:buNone/>
              <a:defRPr/>
            </a:pPr>
            <a:endParaRPr lang="en-US" sz="1000" dirty="0"/>
          </a:p>
          <a:p>
            <a:pPr marL="365760" indent="-256032"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27123748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533400"/>
            <a:ext cx="8229600" cy="1143000"/>
          </a:xfrm>
        </p:spPr>
        <p:txBody>
          <a:bodyPr rtlCol="0">
            <a:normAutofit fontScale="90000"/>
          </a:bodyPr>
          <a:lstStyle/>
          <a:p>
            <a:pPr eaLnBrk="1" fontAlgn="auto" hangingPunct="1">
              <a:spcAft>
                <a:spcPts val="0"/>
              </a:spcAft>
              <a:defRPr/>
            </a:pPr>
            <a:r>
              <a:rPr lang="en-US" sz="3600" dirty="0">
                <a:solidFill>
                  <a:srgbClr val="EB3D94"/>
                </a:solidFill>
              </a:rPr>
              <a:t>6</a:t>
            </a:r>
            <a:r>
              <a:rPr lang="en-US" sz="3600" dirty="0" smtClean="0">
                <a:solidFill>
                  <a:srgbClr val="EB3D94"/>
                </a:solidFill>
              </a:rPr>
              <a:t>. Human behavior is multi-dimensional </a:t>
            </a:r>
            <a:r>
              <a:rPr lang="en-US" dirty="0">
                <a:solidFill>
                  <a:srgbClr val="FF0000"/>
                </a:solidFill>
              </a:rPr>
              <a:t/>
            </a:r>
            <a:br>
              <a:rPr lang="en-US" dirty="0">
                <a:solidFill>
                  <a:srgbClr val="FF0000"/>
                </a:solidFill>
              </a:rPr>
            </a:br>
            <a:endParaRPr lang="en-US" dirty="0"/>
          </a:p>
        </p:txBody>
      </p:sp>
      <p:sp>
        <p:nvSpPr>
          <p:cNvPr id="108547" name="Content Placeholder 1"/>
          <p:cNvSpPr>
            <a:spLocks noGrp="1"/>
          </p:cNvSpPr>
          <p:nvPr>
            <p:ph idx="1"/>
          </p:nvPr>
        </p:nvSpPr>
        <p:spPr>
          <a:xfrm>
            <a:off x="457200" y="1600200"/>
            <a:ext cx="8229600" cy="4876800"/>
          </a:xfrm>
        </p:spPr>
        <p:txBody>
          <a:bodyPr/>
          <a:lstStyle/>
          <a:p>
            <a:pPr eaLnBrk="1" hangingPunct="1">
              <a:buFont typeface="Wingdings 3" pitchFamily="18" charset="2"/>
              <a:buNone/>
            </a:pPr>
            <a:endParaRPr lang="en-US" b="1" dirty="0" smtClean="0"/>
          </a:p>
          <a:p>
            <a:pPr eaLnBrk="1" hangingPunct="1">
              <a:buFont typeface="Wingdings 3" pitchFamily="18" charset="2"/>
              <a:buNone/>
            </a:pPr>
            <a:r>
              <a:rPr lang="en-US" sz="2800" dirty="0" smtClean="0"/>
              <a:t>The positive and negative impact of life’s </a:t>
            </a:r>
          </a:p>
          <a:p>
            <a:pPr eaLnBrk="1" hangingPunct="1">
              <a:buFont typeface="Wingdings 3" pitchFamily="18" charset="2"/>
              <a:buNone/>
            </a:pPr>
            <a:r>
              <a:rPr lang="en-US" sz="2800" dirty="0" smtClean="0"/>
              <a:t>events form our past which will shape our </a:t>
            </a:r>
          </a:p>
          <a:p>
            <a:pPr eaLnBrk="1" hangingPunct="1">
              <a:buFont typeface="Wingdings 3" pitchFamily="18" charset="2"/>
              <a:buNone/>
            </a:pPr>
            <a:r>
              <a:rPr lang="en-US" sz="2800" dirty="0" smtClean="0">
                <a:solidFill>
                  <a:srgbClr val="FF0000"/>
                </a:solidFill>
              </a:rPr>
              <a:t>neurological, </a:t>
            </a:r>
            <a:r>
              <a:rPr lang="en-US" sz="2800" dirty="0" smtClean="0">
                <a:solidFill>
                  <a:srgbClr val="00B050"/>
                </a:solidFill>
              </a:rPr>
              <a:t>cognitive, and </a:t>
            </a:r>
            <a:r>
              <a:rPr lang="en-US" sz="2800" dirty="0" smtClean="0">
                <a:solidFill>
                  <a:srgbClr val="0070C0"/>
                </a:solidFill>
              </a:rPr>
              <a:t>emotional</a:t>
            </a:r>
            <a:r>
              <a:rPr lang="en-US" sz="2800" dirty="0" smtClean="0"/>
              <a:t> </a:t>
            </a:r>
          </a:p>
          <a:p>
            <a:pPr eaLnBrk="1" hangingPunct="1">
              <a:buFont typeface="Wingdings 3" pitchFamily="18" charset="2"/>
              <a:buNone/>
            </a:pPr>
            <a:r>
              <a:rPr lang="en-US" sz="2800" dirty="0" smtClean="0"/>
              <a:t>responses to current events: our present. </a:t>
            </a:r>
          </a:p>
          <a:p>
            <a:pPr eaLnBrk="1" hangingPunct="1">
              <a:buFont typeface="Wingdings 3" pitchFamily="18" charset="2"/>
              <a:buNone/>
            </a:pPr>
            <a:endParaRPr lang="en-US" sz="2800" dirty="0" smtClean="0"/>
          </a:p>
          <a:p>
            <a:pPr eaLnBrk="1" hangingPunct="1">
              <a:buFont typeface="Wingdings 3" pitchFamily="18" charset="2"/>
              <a:buNone/>
            </a:pPr>
            <a:r>
              <a:rPr lang="en-US" sz="2800" dirty="0" smtClean="0"/>
              <a:t>Our past creates a reality of the present </a:t>
            </a:r>
          </a:p>
          <a:p>
            <a:pPr eaLnBrk="1" hangingPunct="1">
              <a:buFont typeface="Wingdings 3" pitchFamily="18" charset="2"/>
              <a:buNone/>
            </a:pPr>
            <a:r>
              <a:rPr lang="en-US" sz="2800" dirty="0" smtClean="0"/>
              <a:t>which acts as a GPS to our future</a:t>
            </a:r>
            <a:r>
              <a:rPr lang="en-US" sz="2800" dirty="0" smtClean="0"/>
              <a:t>.</a:t>
            </a:r>
          </a:p>
          <a:p>
            <a:pPr algn="r" eaLnBrk="1" hangingPunct="1">
              <a:buNone/>
            </a:pPr>
            <a:endParaRPr lang="en-US" sz="1000" b="1" dirty="0" smtClean="0"/>
          </a:p>
          <a:p>
            <a:pPr algn="r" eaLnBrk="1" hangingPunct="1">
              <a:buNone/>
            </a:pPr>
            <a:endParaRPr lang="en-US" sz="1000" b="1" dirty="0"/>
          </a:p>
          <a:p>
            <a:pPr algn="r" eaLnBrk="1" hangingPunct="1">
              <a:buNone/>
            </a:pPr>
            <a:endParaRPr lang="en-US" sz="1000" b="1" dirty="0" smtClean="0"/>
          </a:p>
          <a:p>
            <a:pPr algn="r" eaLnBrk="1" hangingPunct="1">
              <a:buNone/>
            </a:pPr>
            <a:r>
              <a:rPr lang="en-US" sz="1000" b="1" dirty="0" smtClean="0"/>
              <a:t>P</a:t>
            </a:r>
            <a:r>
              <a:rPr lang="en-US" sz="1000" b="1" dirty="0"/>
              <a:t>. </a:t>
            </a:r>
            <a:r>
              <a:rPr lang="en-US" sz="1000" b="1" dirty="0" smtClean="0"/>
              <a:t>23</a:t>
            </a:r>
            <a:endParaRPr lang="en-US" sz="1000" b="1" dirty="0"/>
          </a:p>
          <a:p>
            <a:pPr eaLnBrk="1" hangingPunct="1">
              <a:buFont typeface="Wingdings 3" pitchFamily="18" charset="2"/>
              <a:buNone/>
            </a:pPr>
            <a:endParaRPr lang="en-US" sz="2800" dirty="0" smtClean="0"/>
          </a:p>
          <a:p>
            <a:pPr eaLnBrk="1" hangingPunct="1">
              <a:buFont typeface="Wingdings 3" pitchFamily="18" charset="2"/>
              <a:buNone/>
            </a:pPr>
            <a:r>
              <a:rPr lang="en-US" sz="1100" dirty="0" smtClean="0"/>
              <a:t>   </a:t>
            </a:r>
            <a:endParaRPr lang="en-US"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z="3200" dirty="0" smtClean="0">
                <a:solidFill>
                  <a:srgbClr val="FF0000"/>
                </a:solidFill>
              </a:rPr>
              <a:t>7. Our nature is influenced by positive and </a:t>
            </a:r>
            <a:br>
              <a:rPr lang="en-US" sz="3200" dirty="0" smtClean="0">
                <a:solidFill>
                  <a:srgbClr val="FF0000"/>
                </a:solidFill>
              </a:rPr>
            </a:br>
            <a:r>
              <a:rPr lang="en-US" sz="3200" dirty="0" smtClean="0">
                <a:solidFill>
                  <a:srgbClr val="FF0000"/>
                </a:solidFill>
              </a:rPr>
              <a:t>    negative nurture</a:t>
            </a:r>
            <a:endParaRPr lang="en-US" sz="3200" dirty="0" smtClean="0"/>
          </a:p>
        </p:txBody>
      </p:sp>
      <p:sp>
        <p:nvSpPr>
          <p:cNvPr id="3" name="Content Placeholder 2"/>
          <p:cNvSpPr>
            <a:spLocks noGrp="1"/>
          </p:cNvSpPr>
          <p:nvPr>
            <p:ph idx="1"/>
          </p:nvPr>
        </p:nvSpPr>
        <p:spPr>
          <a:xfrm>
            <a:off x="457200" y="1600200"/>
            <a:ext cx="8229600" cy="4800600"/>
          </a:xfrm>
        </p:spPr>
        <p:txBody>
          <a:bodyPr/>
          <a:lstStyle/>
          <a:p>
            <a:pPr marL="109728" indent="0" eaLnBrk="1" fontAlgn="auto" hangingPunct="1">
              <a:spcAft>
                <a:spcPts val="0"/>
              </a:spcAft>
              <a:buNone/>
              <a:defRPr/>
            </a:pPr>
            <a:endParaRPr lang="en-US" sz="2800" dirty="0" smtClean="0">
              <a:solidFill>
                <a:srgbClr val="002060"/>
              </a:solidFill>
            </a:endParaRPr>
          </a:p>
          <a:p>
            <a:pPr>
              <a:defRPr/>
            </a:pPr>
            <a:r>
              <a:rPr lang="en-US" dirty="0" smtClean="0"/>
              <a:t>Eighty </a:t>
            </a:r>
            <a:r>
              <a:rPr lang="en-US" dirty="0" smtClean="0"/>
              <a:t>percent of who we are and who we want to become is strongly influenced by the experiences we have and the people who care for us during the process of growing up</a:t>
            </a:r>
            <a:r>
              <a:rPr lang="en-US" dirty="0" smtClean="0"/>
              <a:t>.</a:t>
            </a:r>
            <a:endParaRPr lang="en-US" dirty="0" smtClean="0"/>
          </a:p>
          <a:p>
            <a:pPr>
              <a:defRPr/>
            </a:pPr>
            <a:r>
              <a:rPr lang="en-US" dirty="0" smtClean="0"/>
              <a:t>The power of positive and negative nurturing is the most influential force we will experience in our lifetime</a:t>
            </a:r>
            <a:r>
              <a:rPr lang="en-US" dirty="0" smtClean="0"/>
              <a:t>.</a:t>
            </a:r>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r>
              <a:rPr lang="en-US" sz="1000" b="1" dirty="0" smtClean="0"/>
              <a:t>P</a:t>
            </a:r>
            <a:r>
              <a:rPr lang="en-US" sz="1000" b="1" dirty="0"/>
              <a:t>. </a:t>
            </a:r>
            <a:r>
              <a:rPr lang="en-US" sz="1000" b="1" dirty="0" smtClean="0"/>
              <a:t>23</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z="3200" dirty="0" smtClean="0">
                <a:solidFill>
                  <a:srgbClr val="C00000"/>
                </a:solidFill>
              </a:rPr>
              <a:t>8. Early Childhood Experiences literally  </a:t>
            </a:r>
            <a:br>
              <a:rPr lang="en-US" sz="3200" dirty="0" smtClean="0">
                <a:solidFill>
                  <a:srgbClr val="C00000"/>
                </a:solidFill>
              </a:rPr>
            </a:br>
            <a:r>
              <a:rPr lang="en-US" sz="3200" dirty="0" smtClean="0">
                <a:solidFill>
                  <a:srgbClr val="C00000"/>
                </a:solidFill>
              </a:rPr>
              <a:t>    become the building blocks for life</a:t>
            </a:r>
            <a:endParaRPr lang="en-US" sz="3200" dirty="0" smtClean="0"/>
          </a:p>
        </p:txBody>
      </p:sp>
      <p:sp>
        <p:nvSpPr>
          <p:cNvPr id="3" name="Content Placeholder 2"/>
          <p:cNvSpPr>
            <a:spLocks noGrp="1"/>
          </p:cNvSpPr>
          <p:nvPr>
            <p:ph idx="1"/>
          </p:nvPr>
        </p:nvSpPr>
        <p:spPr>
          <a:xfrm>
            <a:off x="381000" y="1600200"/>
            <a:ext cx="8229600" cy="4800600"/>
          </a:xfrm>
        </p:spPr>
        <p:txBody>
          <a:bodyPr/>
          <a:lstStyle/>
          <a:p>
            <a:pPr marL="0" indent="0">
              <a:buNone/>
              <a:defRPr/>
            </a:pPr>
            <a:r>
              <a:rPr lang="en-US" sz="4000" dirty="0" smtClean="0">
                <a:solidFill>
                  <a:schemeClr val="accent3">
                    <a:lumMod val="50000"/>
                  </a:schemeClr>
                </a:solidFill>
              </a:rPr>
              <a:t>The quality of parenting the child receives from his parents, primarily from his Mother is the single most important influence the child will carry for a lifetime.</a:t>
            </a:r>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a:p>
          <a:p>
            <a:pPr marL="0" indent="0" algn="r">
              <a:buNone/>
              <a:defRPr/>
            </a:pPr>
            <a:endParaRPr lang="en-US" sz="1000" b="1" dirty="0" smtClean="0"/>
          </a:p>
          <a:p>
            <a:pPr marL="0" indent="0" algn="r">
              <a:buNone/>
              <a:defRPr/>
            </a:pPr>
            <a:endParaRPr lang="en-US" sz="1000" b="1" dirty="0" smtClean="0"/>
          </a:p>
          <a:p>
            <a:pPr marL="0" indent="0" algn="r">
              <a:buNone/>
              <a:defRPr/>
            </a:pPr>
            <a:r>
              <a:rPr lang="en-US" sz="1000" b="1" dirty="0" smtClean="0"/>
              <a:t>P</a:t>
            </a:r>
            <a:r>
              <a:rPr lang="en-US" sz="1000" b="1" dirty="0"/>
              <a:t>. </a:t>
            </a:r>
            <a:r>
              <a:rPr lang="en-US" sz="1000" b="1" dirty="0" smtClean="0"/>
              <a:t>24</a:t>
            </a:r>
            <a:endParaRPr lang="en-US" sz="1000" b="1" dirty="0"/>
          </a:p>
          <a:p>
            <a:pPr marL="0" indent="0">
              <a:buNone/>
              <a:defRPr/>
            </a:pP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z="3200" dirty="0" smtClean="0"/>
              <a:t> </a:t>
            </a:r>
            <a:r>
              <a:rPr lang="en-US" sz="3200" dirty="0" smtClean="0">
                <a:solidFill>
                  <a:srgbClr val="139D41"/>
                </a:solidFill>
              </a:rPr>
              <a:t>9.  Positive and Negative Life events carry </a:t>
            </a:r>
            <a:br>
              <a:rPr lang="en-US" sz="3200" dirty="0" smtClean="0">
                <a:solidFill>
                  <a:srgbClr val="139D41"/>
                </a:solidFill>
              </a:rPr>
            </a:br>
            <a:r>
              <a:rPr lang="en-US" sz="3200" dirty="0" smtClean="0">
                <a:solidFill>
                  <a:srgbClr val="139D41"/>
                </a:solidFill>
              </a:rPr>
              <a:t>      affective and cognitive cellular memories</a:t>
            </a:r>
            <a:endParaRPr lang="en-US" sz="3200" dirty="0" smtClean="0"/>
          </a:p>
        </p:txBody>
      </p:sp>
      <p:sp>
        <p:nvSpPr>
          <p:cNvPr id="3" name="Content Placeholder 2"/>
          <p:cNvSpPr>
            <a:spLocks noGrp="1"/>
          </p:cNvSpPr>
          <p:nvPr>
            <p:ph idx="1"/>
          </p:nvPr>
        </p:nvSpPr>
        <p:spPr>
          <a:xfrm>
            <a:off x="609600" y="1600200"/>
            <a:ext cx="8001000" cy="4800600"/>
          </a:xfrm>
        </p:spPr>
        <p:txBody>
          <a:bodyPr/>
          <a:lstStyle/>
          <a:p>
            <a:pPr marL="109537" indent="0" eaLnBrk="1" fontAlgn="auto" hangingPunct="1">
              <a:spcAft>
                <a:spcPts val="0"/>
              </a:spcAft>
              <a:buFont typeface="Wingdings 3"/>
              <a:buNone/>
              <a:defRPr/>
            </a:pPr>
            <a:r>
              <a:rPr lang="en-US" dirty="0">
                <a:solidFill>
                  <a:srgbClr val="00B0F0"/>
                </a:solidFill>
              </a:rPr>
              <a:t>Brain cells store cognitive and affective memories of life’s events</a:t>
            </a:r>
            <a:r>
              <a:rPr lang="en-US" b="1" dirty="0">
                <a:solidFill>
                  <a:srgbClr val="00B0F0"/>
                </a:solidFill>
              </a:rPr>
              <a:t>.</a:t>
            </a:r>
          </a:p>
          <a:p>
            <a:pPr marL="109537" indent="0" eaLnBrk="1" fontAlgn="auto" hangingPunct="1">
              <a:spcAft>
                <a:spcPts val="0"/>
              </a:spcAft>
              <a:buFont typeface="Wingdings 3"/>
              <a:buNone/>
              <a:defRPr/>
            </a:pPr>
            <a:endParaRPr lang="en-US" sz="1400" b="1" dirty="0">
              <a:solidFill>
                <a:schemeClr val="accent6">
                  <a:lumMod val="50000"/>
                </a:schemeClr>
              </a:solidFill>
            </a:endParaRPr>
          </a:p>
          <a:p>
            <a:pPr marL="109537" indent="0" eaLnBrk="1" fontAlgn="auto" hangingPunct="1">
              <a:spcAft>
                <a:spcPts val="0"/>
              </a:spcAft>
              <a:buFont typeface="Wingdings 3"/>
              <a:buNone/>
              <a:defRPr/>
            </a:pPr>
            <a:r>
              <a:rPr lang="en-US" dirty="0">
                <a:solidFill>
                  <a:srgbClr val="FF0000"/>
                </a:solidFill>
              </a:rPr>
              <a:t>Since conscious meaning (cause and effect) is not yet  developed, sensory and affective component of life’s events are being registered </a:t>
            </a:r>
            <a:r>
              <a:rPr lang="en-US" b="1" dirty="0">
                <a:solidFill>
                  <a:srgbClr val="FF0000"/>
                </a:solidFill>
              </a:rPr>
              <a:t>unconsciously</a:t>
            </a:r>
            <a:r>
              <a:rPr lang="en-US" dirty="0" smtClean="0">
                <a:solidFill>
                  <a:srgbClr val="FF0000"/>
                </a:solidFill>
              </a:rPr>
              <a:t>.</a:t>
            </a:r>
          </a:p>
          <a:p>
            <a:pPr marL="109537" indent="0" eaLnBrk="1" fontAlgn="auto" hangingPunct="1">
              <a:spcAft>
                <a:spcPts val="0"/>
              </a:spcAft>
              <a:buFont typeface="Wingdings 3"/>
              <a:buNone/>
              <a:defRPr/>
            </a:pPr>
            <a:endParaRPr lang="en-US" dirty="0">
              <a:solidFill>
                <a:srgbClr val="FF0000"/>
              </a:solidFill>
            </a:endParaRPr>
          </a:p>
          <a:p>
            <a:pPr marL="109537" indent="0" algn="r" eaLnBrk="1" fontAlgn="auto" hangingPunct="1">
              <a:spcAft>
                <a:spcPts val="0"/>
              </a:spcAft>
              <a:buNone/>
              <a:defRPr/>
            </a:pPr>
            <a:endParaRPr lang="en-US" sz="1000" b="1" dirty="0" smtClean="0"/>
          </a:p>
          <a:p>
            <a:pPr marL="109537" indent="0" algn="r" eaLnBrk="1" fontAlgn="auto" hangingPunct="1">
              <a:spcAft>
                <a:spcPts val="0"/>
              </a:spcAft>
              <a:buNone/>
              <a:defRPr/>
            </a:pPr>
            <a:endParaRPr lang="en-US" sz="1000" b="1" dirty="0"/>
          </a:p>
          <a:p>
            <a:pPr marL="109537" indent="0" algn="r" eaLnBrk="1" fontAlgn="auto" hangingPunct="1">
              <a:spcAft>
                <a:spcPts val="0"/>
              </a:spcAft>
              <a:buNone/>
              <a:defRPr/>
            </a:pPr>
            <a:endParaRPr lang="en-US" sz="1000" b="1" dirty="0" smtClean="0"/>
          </a:p>
          <a:p>
            <a:pPr marL="109537" indent="0" algn="r" eaLnBrk="1" fontAlgn="auto" hangingPunct="1">
              <a:spcAft>
                <a:spcPts val="0"/>
              </a:spcAft>
              <a:buNone/>
              <a:defRPr/>
            </a:pPr>
            <a:endParaRPr lang="en-US" sz="1000" b="1" dirty="0" smtClean="0"/>
          </a:p>
          <a:p>
            <a:pPr marL="109537" indent="0" algn="r" eaLnBrk="1" fontAlgn="auto" hangingPunct="1">
              <a:spcAft>
                <a:spcPts val="0"/>
              </a:spcAft>
              <a:buNone/>
              <a:defRPr/>
            </a:pPr>
            <a:r>
              <a:rPr lang="en-US" sz="1000" b="1" dirty="0" smtClean="0"/>
              <a:t>P</a:t>
            </a:r>
            <a:r>
              <a:rPr lang="en-US" sz="1000" b="1" dirty="0"/>
              <a:t>. 24</a:t>
            </a:r>
          </a:p>
          <a:p>
            <a:pPr marL="109537" indent="0" eaLnBrk="1" fontAlgn="auto" hangingPunct="1">
              <a:spcAft>
                <a:spcPts val="0"/>
              </a:spcAft>
              <a:buFont typeface="Wingdings 3"/>
              <a:buNone/>
              <a:defRPr/>
            </a:pPr>
            <a:endParaRPr lang="en-US" dirty="0">
              <a:solidFill>
                <a:srgbClr val="FF0000"/>
              </a:solidFill>
            </a:endParaRPr>
          </a:p>
          <a:p>
            <a:pPr>
              <a:defRPr/>
            </a:pP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z="2800" dirty="0" smtClean="0">
                <a:solidFill>
                  <a:srgbClr val="EB3D94"/>
                </a:solidFill>
              </a:rPr>
              <a:t>10. Adult Learning is based on the    </a:t>
            </a:r>
            <a:br>
              <a:rPr lang="en-US" sz="2800" dirty="0" smtClean="0">
                <a:solidFill>
                  <a:srgbClr val="EB3D94"/>
                </a:solidFill>
              </a:rPr>
            </a:br>
            <a:r>
              <a:rPr lang="en-US" sz="2800" dirty="0" smtClean="0">
                <a:solidFill>
                  <a:srgbClr val="EB3D94"/>
                </a:solidFill>
              </a:rPr>
              <a:t>      assumptions of andragogy.</a:t>
            </a:r>
            <a:endParaRPr lang="en-US" sz="2800" dirty="0" smtClean="0"/>
          </a:p>
        </p:txBody>
      </p:sp>
      <p:sp>
        <p:nvSpPr>
          <p:cNvPr id="3" name="Content Placeholder 2"/>
          <p:cNvSpPr>
            <a:spLocks noGrp="1"/>
          </p:cNvSpPr>
          <p:nvPr>
            <p:ph idx="1"/>
          </p:nvPr>
        </p:nvSpPr>
        <p:spPr>
          <a:xfrm>
            <a:off x="381000" y="1600200"/>
            <a:ext cx="8229600" cy="4800600"/>
          </a:xfrm>
        </p:spPr>
        <p:txBody>
          <a:bodyPr/>
          <a:lstStyle/>
          <a:p>
            <a:pPr marL="365760" indent="-256032" algn="ctr" eaLnBrk="1" fontAlgn="auto" hangingPunct="1">
              <a:spcAft>
                <a:spcPts val="0"/>
              </a:spcAft>
              <a:buFont typeface="Wingdings 3"/>
              <a:buNone/>
              <a:defRPr/>
            </a:pPr>
            <a:r>
              <a:rPr lang="en-US" sz="3600" dirty="0">
                <a:solidFill>
                  <a:srgbClr val="FFC000"/>
                </a:solidFill>
                <a:effectLst>
                  <a:outerShdw blurRad="38100" dist="38100" dir="2700000" algn="tl">
                    <a:srgbClr val="000000">
                      <a:alpha val="43137"/>
                    </a:srgbClr>
                  </a:outerShdw>
                </a:effectLst>
              </a:rPr>
              <a:t>Andragogy</a:t>
            </a:r>
            <a:r>
              <a:rPr lang="en-US" sz="3600" dirty="0" smtClean="0">
                <a:solidFill>
                  <a:srgbClr val="FFC000"/>
                </a:solidFill>
                <a:effectLst>
                  <a:outerShdw blurRad="38100" dist="38100" dir="2700000" algn="tl">
                    <a:srgbClr val="000000">
                      <a:alpha val="43137"/>
                    </a:srgbClr>
                  </a:outerShdw>
                </a:effectLst>
              </a:rPr>
              <a:t>:  </a:t>
            </a:r>
          </a:p>
          <a:p>
            <a:pPr marL="365760" indent="-256032" algn="ctr" eaLnBrk="1" fontAlgn="auto" hangingPunct="1">
              <a:spcAft>
                <a:spcPts val="0"/>
              </a:spcAft>
              <a:buFont typeface="Wingdings 3"/>
              <a:buNone/>
              <a:defRPr/>
            </a:pPr>
            <a:r>
              <a:rPr lang="en-US" dirty="0" smtClean="0">
                <a:solidFill>
                  <a:srgbClr val="008000"/>
                </a:solidFill>
                <a:effectLst>
                  <a:outerShdw blurRad="38100" dist="38100" dir="2700000" algn="tl">
                    <a:srgbClr val="000000">
                      <a:alpha val="43137"/>
                    </a:srgbClr>
                  </a:outerShdw>
                </a:effectLst>
              </a:rPr>
              <a:t>“</a:t>
            </a:r>
            <a:r>
              <a:rPr lang="en-US" dirty="0">
                <a:solidFill>
                  <a:srgbClr val="008000"/>
                </a:solidFill>
                <a:effectLst>
                  <a:outerShdw blurRad="38100" dist="38100" dir="2700000" algn="tl">
                    <a:srgbClr val="000000">
                      <a:alpha val="43137"/>
                    </a:srgbClr>
                  </a:outerShdw>
                </a:effectLst>
              </a:rPr>
              <a:t>The art and science of </a:t>
            </a:r>
            <a:r>
              <a:rPr lang="en-US" dirty="0" smtClean="0">
                <a:solidFill>
                  <a:srgbClr val="008000"/>
                </a:solidFill>
                <a:effectLst>
                  <a:outerShdw blurRad="38100" dist="38100" dir="2700000" algn="tl">
                    <a:srgbClr val="000000">
                      <a:alpha val="43137"/>
                    </a:srgbClr>
                  </a:outerShdw>
                </a:effectLst>
              </a:rPr>
              <a:t>helping adults learn” </a:t>
            </a:r>
            <a:r>
              <a:rPr lang="en-US" sz="2800" dirty="0" smtClean="0">
                <a:solidFill>
                  <a:srgbClr val="008000"/>
                </a:solidFill>
                <a:effectLst>
                  <a:outerShdw blurRad="38100" dist="38100" dir="2700000" algn="tl">
                    <a:srgbClr val="000000">
                      <a:alpha val="43137"/>
                    </a:srgbClr>
                  </a:outerShdw>
                </a:effectLst>
              </a:rPr>
              <a:t>Adults generally learn </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10</a:t>
            </a:r>
            <a:r>
              <a:rPr lang="en-US" sz="1800" dirty="0">
                <a:effectLst>
                  <a:outerShdw blurRad="38100" dist="38100" dir="2700000" algn="tl">
                    <a:srgbClr val="000000">
                      <a:alpha val="43137"/>
                    </a:srgbClr>
                  </a:outerShdw>
                </a:effectLst>
              </a:rPr>
              <a:t>% of what they </a:t>
            </a:r>
            <a:r>
              <a:rPr lang="en-US" sz="1800" dirty="0" smtClean="0">
                <a:solidFill>
                  <a:srgbClr val="FFC000"/>
                </a:solidFill>
                <a:effectLst>
                  <a:outerShdw blurRad="38100" dist="38100" dir="2700000" algn="tl">
                    <a:srgbClr val="000000">
                      <a:alpha val="43137"/>
                    </a:srgbClr>
                  </a:outerShdw>
                </a:effectLst>
              </a:rPr>
              <a:t>read</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20</a:t>
            </a:r>
            <a:r>
              <a:rPr lang="en-US" sz="1800" dirty="0">
                <a:effectLst>
                  <a:outerShdw blurRad="38100" dist="38100" dir="2700000" algn="tl">
                    <a:srgbClr val="000000">
                      <a:alpha val="43137"/>
                    </a:srgbClr>
                  </a:outerShdw>
                </a:effectLst>
              </a:rPr>
              <a:t>% of what they </a:t>
            </a:r>
            <a:r>
              <a:rPr lang="en-US" sz="1800" dirty="0" smtClean="0">
                <a:solidFill>
                  <a:srgbClr val="FFC000"/>
                </a:solidFill>
                <a:effectLst>
                  <a:outerShdw blurRad="38100" dist="38100" dir="2700000" algn="tl">
                    <a:srgbClr val="000000">
                      <a:alpha val="43137"/>
                    </a:srgbClr>
                  </a:outerShdw>
                </a:effectLst>
              </a:rPr>
              <a:t>hear</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30</a:t>
            </a:r>
            <a:r>
              <a:rPr lang="en-US" sz="1800" dirty="0">
                <a:effectLst>
                  <a:outerShdw blurRad="38100" dist="38100" dir="2700000" algn="tl">
                    <a:srgbClr val="000000">
                      <a:alpha val="43137"/>
                    </a:srgbClr>
                  </a:outerShdw>
                </a:effectLst>
              </a:rPr>
              <a:t>% of what they </a:t>
            </a:r>
            <a:r>
              <a:rPr lang="en-US" sz="1800" dirty="0" smtClean="0">
                <a:solidFill>
                  <a:srgbClr val="FFC000"/>
                </a:solidFill>
                <a:effectLst>
                  <a:outerShdw blurRad="38100" dist="38100" dir="2700000" algn="tl">
                    <a:srgbClr val="000000">
                      <a:alpha val="43137"/>
                    </a:srgbClr>
                  </a:outerShdw>
                </a:effectLst>
              </a:rPr>
              <a:t>see</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                 50</a:t>
            </a:r>
            <a:r>
              <a:rPr lang="en-US" sz="1800" dirty="0">
                <a:effectLst>
                  <a:outerShdw blurRad="38100" dist="38100" dir="2700000" algn="tl">
                    <a:srgbClr val="000000">
                      <a:alpha val="43137"/>
                    </a:srgbClr>
                  </a:outerShdw>
                </a:effectLst>
              </a:rPr>
              <a:t>% of what they </a:t>
            </a:r>
            <a:r>
              <a:rPr lang="en-US" sz="1800" dirty="0">
                <a:solidFill>
                  <a:srgbClr val="FFC000"/>
                </a:solidFill>
                <a:effectLst>
                  <a:outerShdw blurRad="38100" dist="38100" dir="2700000" algn="tl">
                    <a:srgbClr val="000000">
                      <a:alpha val="43137"/>
                    </a:srgbClr>
                  </a:outerShdw>
                </a:effectLst>
              </a:rPr>
              <a:t>see and </a:t>
            </a:r>
            <a:r>
              <a:rPr lang="en-US" sz="1800" dirty="0" smtClean="0">
                <a:solidFill>
                  <a:srgbClr val="FFC000"/>
                </a:solidFill>
                <a:effectLst>
                  <a:outerShdw blurRad="38100" dist="38100" dir="2700000" algn="tl">
                    <a:srgbClr val="000000">
                      <a:alpha val="43137"/>
                    </a:srgbClr>
                  </a:outerShdw>
                </a:effectLst>
              </a:rPr>
              <a:t>hear</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                  70</a:t>
            </a:r>
            <a:r>
              <a:rPr lang="en-US" sz="1800" dirty="0">
                <a:effectLst>
                  <a:outerShdw blurRad="38100" dist="38100" dir="2700000" algn="tl">
                    <a:srgbClr val="000000">
                      <a:alpha val="43137"/>
                    </a:srgbClr>
                  </a:outerShdw>
                </a:effectLst>
              </a:rPr>
              <a:t>% of what they </a:t>
            </a:r>
            <a:r>
              <a:rPr lang="en-US" sz="1800" dirty="0">
                <a:solidFill>
                  <a:srgbClr val="FFC000"/>
                </a:solidFill>
                <a:effectLst>
                  <a:outerShdw blurRad="38100" dist="38100" dir="2700000" algn="tl">
                    <a:srgbClr val="000000">
                      <a:alpha val="43137"/>
                    </a:srgbClr>
                  </a:outerShdw>
                </a:effectLst>
              </a:rPr>
              <a:t>say and </a:t>
            </a:r>
            <a:r>
              <a:rPr lang="en-US" sz="1800" dirty="0" smtClean="0">
                <a:solidFill>
                  <a:srgbClr val="FFC000"/>
                </a:solidFill>
                <a:effectLst>
                  <a:outerShdw blurRad="38100" dist="38100" dir="2700000" algn="tl">
                    <a:srgbClr val="000000">
                      <a:alpha val="43137"/>
                    </a:srgbClr>
                  </a:outerShdw>
                </a:effectLst>
              </a:rPr>
              <a:t>write</a:t>
            </a:r>
          </a:p>
          <a:p>
            <a:pPr marL="365760" indent="-256032" algn="ctr" eaLnBrk="1" fontAlgn="auto" hangingPunct="1">
              <a:spcAft>
                <a:spcPts val="0"/>
              </a:spcAft>
              <a:buFont typeface="Wingdings 3"/>
              <a:buNone/>
              <a:defRPr/>
            </a:pPr>
            <a:r>
              <a:rPr lang="en-US" sz="1800" dirty="0" smtClean="0">
                <a:effectLst>
                  <a:outerShdw blurRad="38100" dist="38100" dir="2700000" algn="tl">
                    <a:srgbClr val="000000">
                      <a:alpha val="43137"/>
                    </a:srgbClr>
                  </a:outerShdw>
                </a:effectLst>
              </a:rPr>
              <a:t>                   90</a:t>
            </a:r>
            <a:r>
              <a:rPr lang="en-US" sz="1800" dirty="0">
                <a:effectLst>
                  <a:outerShdw blurRad="38100" dist="38100" dir="2700000" algn="tl">
                    <a:srgbClr val="000000">
                      <a:alpha val="43137"/>
                    </a:srgbClr>
                  </a:outerShdw>
                </a:effectLst>
              </a:rPr>
              <a:t>% of what they </a:t>
            </a:r>
            <a:r>
              <a:rPr lang="en-US" sz="1800" dirty="0">
                <a:solidFill>
                  <a:srgbClr val="FFC000"/>
                </a:solidFill>
                <a:effectLst>
                  <a:outerShdw blurRad="38100" dist="38100" dir="2700000" algn="tl">
                    <a:srgbClr val="000000">
                      <a:alpha val="43137"/>
                    </a:srgbClr>
                  </a:outerShdw>
                </a:effectLst>
              </a:rPr>
              <a:t>say as they do</a:t>
            </a:r>
          </a:p>
          <a:p>
            <a:pPr marL="1143000" indent="-288925" algn="r" eaLnBrk="1" fontAlgn="auto" hangingPunct="1">
              <a:spcAft>
                <a:spcPts val="0"/>
              </a:spcAft>
              <a:buFont typeface="Wingdings 3"/>
              <a:buNone/>
              <a:defRPr/>
            </a:pPr>
            <a:endParaRPr lang="en-US" sz="1200" b="1" dirty="0">
              <a:solidFill>
                <a:schemeClr val="accent3">
                  <a:lumMod val="60000"/>
                  <a:lumOff val="40000"/>
                </a:schemeClr>
              </a:solidFill>
              <a:effectLst>
                <a:outerShdw blurRad="38100" dist="38100" dir="2700000" algn="tl">
                  <a:srgbClr val="000000">
                    <a:alpha val="43137"/>
                  </a:srgbClr>
                </a:outerShdw>
              </a:effectLst>
            </a:endParaRPr>
          </a:p>
          <a:p>
            <a:pPr marL="1143000" indent="-288925" algn="r" eaLnBrk="1" fontAlgn="auto" hangingPunct="1">
              <a:spcAft>
                <a:spcPts val="0"/>
              </a:spcAft>
              <a:buFont typeface="Wingdings 3"/>
              <a:buNone/>
              <a:defRPr/>
            </a:pPr>
            <a:r>
              <a:rPr lang="en-US" sz="1200" b="1" dirty="0">
                <a:solidFill>
                  <a:schemeClr val="accent3">
                    <a:lumMod val="60000"/>
                    <a:lumOff val="40000"/>
                  </a:schemeClr>
                </a:solidFill>
                <a:effectLst>
                  <a:outerShdw blurRad="38100" dist="38100" dir="2700000" algn="tl">
                    <a:srgbClr val="000000">
                      <a:alpha val="43137"/>
                    </a:srgbClr>
                  </a:outerShdw>
                </a:effectLst>
              </a:rPr>
              <a:t>(Explained by Edgar Dale –</a:t>
            </a:r>
            <a:r>
              <a:rPr lang="en-US" sz="1200" b="1" i="1" dirty="0">
                <a:solidFill>
                  <a:schemeClr val="accent3">
                    <a:lumMod val="60000"/>
                    <a:lumOff val="40000"/>
                  </a:schemeClr>
                </a:solidFill>
                <a:effectLst>
                  <a:outerShdw blurRad="38100" dist="38100" dir="2700000" algn="tl">
                    <a:srgbClr val="000000">
                      <a:alpha val="43137"/>
                    </a:srgbClr>
                  </a:outerShdw>
                </a:effectLst>
              </a:rPr>
              <a:t>Dale’s Cone of Experience</a:t>
            </a:r>
            <a:r>
              <a:rPr lang="en-US" sz="1200" b="1" dirty="0">
                <a:solidFill>
                  <a:schemeClr val="accent3">
                    <a:lumMod val="60000"/>
                    <a:lumOff val="40000"/>
                  </a:schemeClr>
                </a:solidFill>
                <a:effectLst>
                  <a:outerShdw blurRad="38100" dist="38100" dir="2700000" algn="tl">
                    <a:srgbClr val="000000">
                      <a:alpha val="43137"/>
                    </a:srgbClr>
                  </a:outerShdw>
                </a:effectLst>
              </a:rPr>
              <a:t>, </a:t>
            </a:r>
            <a:r>
              <a:rPr lang="en-US" sz="1200" b="1" dirty="0" smtClean="0">
                <a:solidFill>
                  <a:schemeClr val="accent3">
                    <a:lumMod val="60000"/>
                    <a:lumOff val="40000"/>
                  </a:schemeClr>
                </a:solidFill>
                <a:effectLst>
                  <a:outerShdw blurRad="38100" dist="38100" dir="2700000" algn="tl">
                    <a:srgbClr val="000000">
                      <a:alpha val="43137"/>
                    </a:srgbClr>
                  </a:outerShdw>
                </a:effectLst>
              </a:rPr>
              <a:t>1960</a:t>
            </a:r>
          </a:p>
          <a:p>
            <a:pPr marL="1143000" indent="-288925" algn="r" eaLnBrk="1" fontAlgn="auto" hangingPunct="1">
              <a:spcAft>
                <a:spcPts val="0"/>
              </a:spcAft>
              <a:buFont typeface="Wingdings 3"/>
              <a:buNone/>
              <a:defRPr/>
            </a:pPr>
            <a:endParaRPr lang="en-US" sz="1200" b="1" dirty="0">
              <a:solidFill>
                <a:schemeClr val="accent3">
                  <a:lumMod val="60000"/>
                  <a:lumOff val="40000"/>
                </a:schemeClr>
              </a:solidFill>
              <a:effectLst>
                <a:outerShdw blurRad="38100" dist="38100" dir="2700000" algn="tl">
                  <a:srgbClr val="000000">
                    <a:alpha val="43137"/>
                  </a:srgbClr>
                </a:outerShdw>
              </a:effectLst>
            </a:endParaRPr>
          </a:p>
          <a:p>
            <a:pPr marL="1143000" indent="-288925" algn="r" eaLnBrk="1" fontAlgn="auto" hangingPunct="1">
              <a:spcAft>
                <a:spcPts val="0"/>
              </a:spcAft>
              <a:buNone/>
              <a:defRPr/>
            </a:pPr>
            <a:endParaRPr lang="en-US" sz="1000" b="1" dirty="0" smtClean="0"/>
          </a:p>
          <a:p>
            <a:pPr marL="1143000" indent="-288925" algn="r" eaLnBrk="1" fontAlgn="auto" hangingPunct="1">
              <a:spcAft>
                <a:spcPts val="0"/>
              </a:spcAft>
              <a:buNone/>
              <a:defRPr/>
            </a:pPr>
            <a:endParaRPr lang="en-US" sz="1000" b="1" dirty="0"/>
          </a:p>
          <a:p>
            <a:pPr marL="1143000" indent="-288925" algn="r" eaLnBrk="1" fontAlgn="auto" hangingPunct="1">
              <a:spcAft>
                <a:spcPts val="0"/>
              </a:spcAft>
              <a:buNone/>
              <a:defRPr/>
            </a:pPr>
            <a:r>
              <a:rPr lang="en-US" sz="1000" b="1" dirty="0" smtClean="0"/>
              <a:t>P</a:t>
            </a:r>
            <a:r>
              <a:rPr lang="en-US" sz="1000" b="1" dirty="0"/>
              <a:t>. 24</a:t>
            </a:r>
          </a:p>
          <a:p>
            <a:pPr marL="1143000" indent="-288925" algn="r" eaLnBrk="1" fontAlgn="auto" hangingPunct="1">
              <a:spcAft>
                <a:spcPts val="0"/>
              </a:spcAft>
              <a:buFont typeface="Wingdings 3"/>
              <a:buNone/>
              <a:defRPr/>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533400" y="1676400"/>
            <a:ext cx="8305800" cy="2819400"/>
          </a:xfrm>
        </p:spPr>
        <p:txBody>
          <a:bodyPr>
            <a:noAutofit/>
          </a:bodyPr>
          <a:lstStyle/>
          <a:p>
            <a:pPr eaLnBrk="1" hangingPunct="1">
              <a:defRPr/>
            </a:pPr>
            <a:r>
              <a:rPr lang="en-US" sz="4000" b="1" dirty="0" smtClean="0">
                <a:solidFill>
                  <a:srgbClr val="FF0000"/>
                </a:solidFill>
                <a:latin typeface="+mn-lt"/>
              </a:rPr>
              <a:t/>
            </a:r>
            <a:br>
              <a:rPr lang="en-US" sz="4000" b="1" dirty="0" smtClean="0">
                <a:solidFill>
                  <a:srgbClr val="FF0000"/>
                </a:solidFill>
                <a:latin typeface="+mn-lt"/>
              </a:rPr>
            </a:br>
            <a:r>
              <a:rPr lang="en-US" sz="4000" b="1" dirty="0">
                <a:solidFill>
                  <a:srgbClr val="FF0000"/>
                </a:solidFill>
                <a:latin typeface="+mn-lt"/>
              </a:rPr>
              <a:t/>
            </a:r>
            <a:br>
              <a:rPr lang="en-US" sz="4000" b="1" dirty="0">
                <a:solidFill>
                  <a:srgbClr val="FF0000"/>
                </a:solidFill>
                <a:latin typeface="+mn-lt"/>
              </a:rPr>
            </a:br>
            <a:r>
              <a:rPr lang="en-US" sz="4000" b="1" dirty="0" smtClean="0">
                <a:solidFill>
                  <a:srgbClr val="FF0000"/>
                </a:solidFill>
                <a:latin typeface="+mn-lt"/>
              </a:rPr>
              <a:t/>
            </a:r>
            <a:br>
              <a:rPr lang="en-US" sz="4000" b="1" dirty="0" smtClean="0">
                <a:solidFill>
                  <a:srgbClr val="FF0000"/>
                </a:solidFill>
                <a:latin typeface="+mn-lt"/>
              </a:rPr>
            </a:br>
            <a:r>
              <a:rPr lang="en-US" sz="4000" b="1" dirty="0" smtClean="0">
                <a:solidFill>
                  <a:srgbClr val="FF0000"/>
                </a:solidFill>
                <a:latin typeface="+mn-lt"/>
              </a:rPr>
              <a:t/>
            </a:r>
            <a:br>
              <a:rPr lang="en-US" sz="4000" b="1" dirty="0" smtClean="0">
                <a:solidFill>
                  <a:srgbClr val="FF0000"/>
                </a:solidFill>
                <a:latin typeface="+mn-lt"/>
              </a:rPr>
            </a:br>
            <a:r>
              <a:rPr lang="en-US" sz="4000" b="1" dirty="0" smtClean="0">
                <a:solidFill>
                  <a:srgbClr val="FF0000"/>
                </a:solidFill>
                <a:latin typeface="+mn-lt"/>
              </a:rPr>
              <a:t/>
            </a:r>
            <a:br>
              <a:rPr lang="en-US" sz="4000" b="1" dirty="0" smtClean="0">
                <a:solidFill>
                  <a:srgbClr val="FF0000"/>
                </a:solidFill>
                <a:latin typeface="+mn-lt"/>
              </a:rPr>
            </a:br>
            <a:r>
              <a:rPr lang="en-US" sz="4000" b="1" dirty="0" smtClean="0">
                <a:solidFill>
                  <a:srgbClr val="FF0000"/>
                </a:solidFill>
                <a:latin typeface="+mn-lt"/>
              </a:rPr>
              <a:t>Chapter </a:t>
            </a:r>
            <a:r>
              <a:rPr lang="en-US" sz="4000" b="1" dirty="0">
                <a:solidFill>
                  <a:srgbClr val="FF0000"/>
                </a:solidFill>
                <a:latin typeface="+mn-lt"/>
              </a:rPr>
              <a:t>6</a:t>
            </a:r>
            <a:r>
              <a:rPr lang="en-US" sz="4000" b="1" dirty="0" smtClean="0">
                <a:solidFill>
                  <a:srgbClr val="FF0000"/>
                </a:solidFill>
                <a:latin typeface="+mn-lt"/>
              </a:rPr>
              <a:t>:     </a:t>
            </a:r>
            <a:br>
              <a:rPr lang="en-US" sz="4000" b="1" dirty="0" smtClean="0">
                <a:solidFill>
                  <a:srgbClr val="FF0000"/>
                </a:solidFill>
                <a:latin typeface="+mn-lt"/>
              </a:rPr>
            </a:br>
            <a:r>
              <a:rPr lang="en-US" sz="4000" b="1" dirty="0" smtClean="0">
                <a:solidFill>
                  <a:srgbClr val="FF0000"/>
                </a:solidFill>
                <a:latin typeface="+mn-lt"/>
              </a:rPr>
              <a:t>Characteristics of the Nurturing Parenting Programs</a:t>
            </a:r>
            <a:br>
              <a:rPr lang="en-US" sz="4000" b="1" dirty="0" smtClean="0">
                <a:solidFill>
                  <a:srgbClr val="FF0000"/>
                </a:solidFill>
                <a:latin typeface="+mn-lt"/>
              </a:rPr>
            </a:br>
            <a:r>
              <a:rPr lang="en-US" sz="4000" b="1" dirty="0" smtClean="0">
                <a:solidFill>
                  <a:srgbClr val="FF0000"/>
                </a:solidFill>
                <a:latin typeface="+mn-lt"/>
              </a:rPr>
              <a:t/>
            </a:r>
            <a:br>
              <a:rPr lang="en-US" sz="4000" b="1" dirty="0" smtClean="0">
                <a:solidFill>
                  <a:srgbClr val="FF0000"/>
                </a:solidFill>
                <a:latin typeface="+mn-lt"/>
              </a:rPr>
            </a:br>
            <a:r>
              <a:rPr lang="en-US" sz="4000" b="1" dirty="0">
                <a:solidFill>
                  <a:srgbClr val="FF0000"/>
                </a:solidFill>
                <a:latin typeface="+mn-lt"/>
              </a:rPr>
              <a:t/>
            </a:r>
            <a:br>
              <a:rPr lang="en-US" sz="4000" b="1" dirty="0">
                <a:solidFill>
                  <a:srgbClr val="FF0000"/>
                </a:solidFill>
                <a:latin typeface="+mn-lt"/>
              </a:rPr>
            </a:br>
            <a:r>
              <a:rPr lang="en-US" sz="1000" b="1" dirty="0" smtClean="0">
                <a:solidFill>
                  <a:srgbClr val="FF0000"/>
                </a:solidFill>
                <a:latin typeface="+mn-lt"/>
              </a:rPr>
              <a:t/>
            </a:r>
            <a:br>
              <a:rPr lang="en-US" sz="1000" b="1" dirty="0" smtClean="0">
                <a:solidFill>
                  <a:srgbClr val="FF0000"/>
                </a:solidFill>
                <a:latin typeface="+mn-lt"/>
              </a:rPr>
            </a:br>
            <a:r>
              <a:rPr lang="en-US" sz="1000" b="1" dirty="0" smtClean="0">
                <a:solidFill>
                  <a:srgbClr val="FF0000"/>
                </a:solidFill>
                <a:latin typeface="+mn-lt"/>
              </a:rPr>
              <a:t/>
            </a:r>
            <a:br>
              <a:rPr lang="en-US" sz="1000" b="1" dirty="0" smtClean="0">
                <a:solidFill>
                  <a:srgbClr val="FF0000"/>
                </a:solidFill>
                <a:latin typeface="+mn-lt"/>
              </a:rPr>
            </a:br>
            <a:r>
              <a:rPr lang="en-US" sz="1000" b="1" dirty="0">
                <a:solidFill>
                  <a:srgbClr val="FF0000"/>
                </a:solidFill>
                <a:latin typeface="+mn-lt"/>
              </a:rPr>
              <a:t/>
            </a:r>
            <a:br>
              <a:rPr lang="en-US" sz="1000" b="1" dirty="0">
                <a:solidFill>
                  <a:srgbClr val="FF0000"/>
                </a:solidFill>
                <a:latin typeface="+mn-lt"/>
              </a:rPr>
            </a:br>
            <a:r>
              <a:rPr lang="en-US" sz="1000" b="1" dirty="0" smtClean="0">
                <a:solidFill>
                  <a:srgbClr val="FF0000"/>
                </a:solidFill>
                <a:latin typeface="+mn-lt"/>
              </a:rPr>
              <a:t/>
            </a:r>
            <a:br>
              <a:rPr lang="en-US" sz="1000" b="1" dirty="0" smtClean="0">
                <a:solidFill>
                  <a:srgbClr val="FF0000"/>
                </a:solidFill>
                <a:latin typeface="+mn-lt"/>
              </a:rPr>
            </a:br>
            <a:r>
              <a:rPr lang="en-US" sz="1000" b="1" dirty="0">
                <a:solidFill>
                  <a:srgbClr val="FF0000"/>
                </a:solidFill>
                <a:latin typeface="+mn-lt"/>
              </a:rPr>
              <a:t/>
            </a:r>
            <a:br>
              <a:rPr lang="en-US" sz="1000" b="1" dirty="0">
                <a:solidFill>
                  <a:srgbClr val="FF0000"/>
                </a:solidFill>
                <a:latin typeface="+mn-lt"/>
              </a:rPr>
            </a:br>
            <a:r>
              <a:rPr lang="en-US" sz="1000" b="1" dirty="0" smtClean="0">
                <a:solidFill>
                  <a:srgbClr val="FF0000"/>
                </a:solidFill>
                <a:latin typeface="+mn-lt"/>
              </a:rPr>
              <a:t>                                                                                                                                                                                                                                           </a:t>
            </a:r>
            <a:r>
              <a:rPr lang="en-US" sz="1000" b="1" dirty="0" smtClean="0"/>
              <a:t>P</a:t>
            </a:r>
            <a:r>
              <a:rPr lang="en-US" sz="1000" b="1" dirty="0"/>
              <a:t>. </a:t>
            </a:r>
            <a:r>
              <a:rPr lang="en-US" sz="1000" b="1" dirty="0" smtClean="0"/>
              <a:t>25</a:t>
            </a:r>
            <a:r>
              <a:rPr lang="en-US" sz="1000" b="1" dirty="0"/>
              <a:t/>
            </a:r>
            <a:br>
              <a:rPr lang="en-US" sz="1000" b="1" dirty="0"/>
            </a:br>
            <a:endParaRPr lang="en-US" sz="1000" b="1" dirty="0" smtClean="0">
              <a:solidFill>
                <a:srgbClr val="FF0000"/>
              </a:solidFill>
              <a:latin typeface="+mn-lt"/>
            </a:endParaRPr>
          </a:p>
        </p:txBody>
      </p:sp>
    </p:spTree>
    <p:extLst>
      <p:ext uri="{BB962C8B-B14F-4D97-AF65-F5344CB8AC3E}">
        <p14:creationId xmlns:p14="http://schemas.microsoft.com/office/powerpoint/2010/main" val="24610478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p:txBody>
          <a:bodyPr/>
          <a:lstStyle/>
          <a:p>
            <a:pPr eaLnBrk="1" hangingPunct="1"/>
            <a:r>
              <a:rPr lang="en-US" dirty="0" smtClean="0">
                <a:solidFill>
                  <a:srgbClr val="00B0F0"/>
                </a:solidFill>
              </a:rPr>
              <a:t>      </a:t>
            </a:r>
            <a:r>
              <a:rPr lang="en-US" dirty="0" smtClean="0">
                <a:solidFill>
                  <a:srgbClr val="0070C0"/>
                </a:solidFill>
              </a:rPr>
              <a:t>Program Characteristics</a:t>
            </a:r>
          </a:p>
        </p:txBody>
      </p:sp>
      <p:sp>
        <p:nvSpPr>
          <p:cNvPr id="14338" name="Content Placeholder 1"/>
          <p:cNvSpPr>
            <a:spLocks noGrp="1"/>
          </p:cNvSpPr>
          <p:nvPr>
            <p:ph idx="1"/>
          </p:nvPr>
        </p:nvSpPr>
        <p:spPr>
          <a:xfrm>
            <a:off x="457200" y="1447800"/>
            <a:ext cx="8229600" cy="5181600"/>
          </a:xfrm>
        </p:spPr>
        <p:txBody>
          <a:bodyPr rtlCol="0">
            <a:normAutofit/>
          </a:bodyPr>
          <a:lstStyle/>
          <a:p>
            <a:pPr marL="365760" indent="-256032" eaLnBrk="1" fontAlgn="auto" hangingPunct="1">
              <a:spcAft>
                <a:spcPts val="0"/>
              </a:spcAft>
              <a:buFont typeface="Wingdings 3" pitchFamily="18" charset="2"/>
              <a:buNone/>
              <a:defRPr/>
            </a:pPr>
            <a:r>
              <a:rPr lang="en-US" sz="2800" b="1" dirty="0" smtClean="0">
                <a:solidFill>
                  <a:srgbClr val="139D41"/>
                </a:solidFill>
              </a:rPr>
              <a:t>1. Nurturing Programs are evidence-based programs  </a:t>
            </a:r>
          </a:p>
          <a:p>
            <a:pPr marL="365760" indent="-256032" eaLnBrk="1" fontAlgn="auto" hangingPunct="1">
              <a:spcAft>
                <a:spcPts val="0"/>
              </a:spcAft>
              <a:buFont typeface="Wingdings 3" pitchFamily="18" charset="2"/>
              <a:buNone/>
              <a:defRPr/>
            </a:pPr>
            <a:r>
              <a:rPr lang="en-US" sz="2800" b="1" dirty="0">
                <a:solidFill>
                  <a:srgbClr val="139D41"/>
                </a:solidFill>
              </a:rPr>
              <a:t> </a:t>
            </a:r>
            <a:r>
              <a:rPr lang="en-US" sz="2800" b="1" dirty="0" smtClean="0">
                <a:solidFill>
                  <a:srgbClr val="139D41"/>
                </a:solidFill>
              </a:rPr>
              <a:t>   with nearly 30 years of field research recognized  </a:t>
            </a:r>
          </a:p>
          <a:p>
            <a:pPr marL="365760" indent="-256032" eaLnBrk="1" fontAlgn="auto" hangingPunct="1">
              <a:spcAft>
                <a:spcPts val="0"/>
              </a:spcAft>
              <a:buFont typeface="Wingdings 3" pitchFamily="18" charset="2"/>
              <a:buNone/>
              <a:defRPr/>
            </a:pPr>
            <a:r>
              <a:rPr lang="en-US" sz="2800" b="1" dirty="0">
                <a:solidFill>
                  <a:srgbClr val="139D41"/>
                </a:solidFill>
              </a:rPr>
              <a:t> </a:t>
            </a:r>
            <a:r>
              <a:rPr lang="en-US" sz="2800" b="1" dirty="0" smtClean="0">
                <a:solidFill>
                  <a:srgbClr val="139D41"/>
                </a:solidFill>
              </a:rPr>
              <a:t>   by:</a:t>
            </a:r>
          </a:p>
          <a:p>
            <a:pPr marL="109537" indent="0" eaLnBrk="1" fontAlgn="auto" hangingPunct="1">
              <a:spcAft>
                <a:spcPts val="0"/>
              </a:spcAft>
              <a:buFont typeface="Wingdings 3"/>
              <a:buNone/>
              <a:defRPr/>
            </a:pPr>
            <a:endParaRPr lang="en-US" sz="2000" dirty="0" smtClean="0">
              <a:solidFill>
                <a:srgbClr val="7030A0"/>
              </a:solidFill>
            </a:endParaRPr>
          </a:p>
          <a:p>
            <a:pPr marL="365760" indent="-256032" eaLnBrk="1" fontAlgn="auto" hangingPunct="1">
              <a:spcAft>
                <a:spcPts val="0"/>
              </a:spcAft>
              <a:buFont typeface="Wingdings 3"/>
              <a:buChar char=""/>
              <a:defRPr/>
            </a:pPr>
            <a:r>
              <a:rPr lang="en-US" sz="2000" dirty="0" smtClean="0">
                <a:solidFill>
                  <a:srgbClr val="7030A0"/>
                </a:solidFill>
              </a:rPr>
              <a:t>SAMHSA (Substance Abuse Mental Health Services Administration)</a:t>
            </a:r>
          </a:p>
          <a:p>
            <a:pPr marL="365760" indent="-256032" eaLnBrk="1" fontAlgn="auto" hangingPunct="1">
              <a:spcAft>
                <a:spcPts val="0"/>
              </a:spcAft>
              <a:buFont typeface="Wingdings 3"/>
              <a:buChar char=""/>
              <a:defRPr/>
            </a:pPr>
            <a:r>
              <a:rPr lang="en-US" sz="2000" dirty="0" smtClean="0">
                <a:solidFill>
                  <a:srgbClr val="7030A0"/>
                </a:solidFill>
              </a:rPr>
              <a:t>NREPP (National Registry for Evidence Based Programs and Practices)</a:t>
            </a:r>
          </a:p>
          <a:p>
            <a:pPr marL="365760" indent="-256032" eaLnBrk="1" fontAlgn="auto" hangingPunct="1">
              <a:spcAft>
                <a:spcPts val="0"/>
              </a:spcAft>
              <a:buFont typeface="Wingdings 3"/>
              <a:buChar char=""/>
              <a:defRPr/>
            </a:pPr>
            <a:r>
              <a:rPr lang="en-US" sz="2000" dirty="0" smtClean="0">
                <a:solidFill>
                  <a:srgbClr val="7030A0"/>
                </a:solidFill>
              </a:rPr>
              <a:t>California Evidence-Based Programs </a:t>
            </a:r>
          </a:p>
          <a:p>
            <a:pPr marL="365760" indent="-256032" eaLnBrk="1" fontAlgn="auto" hangingPunct="1">
              <a:spcAft>
                <a:spcPts val="0"/>
              </a:spcAft>
              <a:buFont typeface="Wingdings 3"/>
              <a:buChar char=""/>
              <a:defRPr/>
            </a:pPr>
            <a:r>
              <a:rPr lang="en-US" sz="2000" dirty="0" smtClean="0">
                <a:solidFill>
                  <a:srgbClr val="7030A0"/>
                </a:solidFill>
              </a:rPr>
              <a:t>OJJDP (Office of Juvenile Justice and Delinquency Prevention)</a:t>
            </a:r>
          </a:p>
          <a:p>
            <a:pPr marL="365760" indent="-256032" eaLnBrk="1" fontAlgn="auto" hangingPunct="1">
              <a:spcAft>
                <a:spcPts val="0"/>
              </a:spcAft>
              <a:buFont typeface="Wingdings 3"/>
              <a:buChar char=""/>
              <a:defRPr/>
            </a:pPr>
            <a:endParaRPr lang="en-US" sz="2000" dirty="0" smtClean="0">
              <a:solidFill>
                <a:srgbClr val="7030A0"/>
              </a:solidFill>
            </a:endParaRPr>
          </a:p>
          <a:p>
            <a:pPr marL="109728" indent="0" eaLnBrk="1" fontAlgn="auto" hangingPunct="1">
              <a:spcAft>
                <a:spcPts val="0"/>
              </a:spcAft>
              <a:buNone/>
              <a:defRPr/>
            </a:pPr>
            <a:endParaRPr lang="en-US" dirty="0" smtClean="0"/>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endParaRPr lang="en-US" sz="1100" b="1" dirty="0" smtClean="0"/>
          </a:p>
          <a:p>
            <a:pPr marL="109728" indent="0" algn="r" eaLnBrk="1" fontAlgn="auto" hangingPunct="1">
              <a:spcAft>
                <a:spcPts val="0"/>
              </a:spcAft>
              <a:buNone/>
              <a:defRPr/>
            </a:pPr>
            <a:endParaRPr lang="en-US" sz="1100" b="1" dirty="0"/>
          </a:p>
          <a:p>
            <a:pPr marL="109728" indent="0" algn="r" eaLnBrk="1" fontAlgn="auto" hangingPunct="1">
              <a:spcAft>
                <a:spcPts val="0"/>
              </a:spcAft>
              <a:buNone/>
              <a:defRPr/>
            </a:pPr>
            <a:r>
              <a:rPr lang="en-US" sz="1000" b="1" dirty="0" smtClean="0"/>
              <a:t>P. </a:t>
            </a:r>
            <a:r>
              <a:rPr lang="en-US" sz="1000" b="1" dirty="0" smtClean="0"/>
              <a:t>25</a:t>
            </a:r>
            <a:endParaRPr lang="en-US" sz="1000" b="1" dirty="0"/>
          </a:p>
          <a:p>
            <a:pPr marL="109728" indent="0" eaLnBrk="1" fontAlgn="auto" hangingPunct="1">
              <a:spcAft>
                <a:spcPts val="0"/>
              </a:spcAft>
              <a:buNone/>
              <a:defRPr/>
            </a:pPr>
            <a:endParaRPr lang="en-US" dirty="0" smtClean="0"/>
          </a:p>
        </p:txBody>
      </p:sp>
    </p:spTree>
    <p:extLst>
      <p:ext uri="{BB962C8B-B14F-4D97-AF65-F5344CB8AC3E}">
        <p14:creationId xmlns:p14="http://schemas.microsoft.com/office/powerpoint/2010/main" val="3764896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22068</TotalTime>
  <Words>14727</Words>
  <Application>Microsoft Office PowerPoint</Application>
  <PresentationFormat>On-screen Show (4:3)</PresentationFormat>
  <Paragraphs>2577</Paragraphs>
  <Slides>267</Slides>
  <Notes>92</Notes>
  <HiddenSlides>0</HiddenSlides>
  <MMClips>0</MMClips>
  <ScaleCrop>false</ScaleCrop>
  <HeadingPairs>
    <vt:vector size="4" baseType="variant">
      <vt:variant>
        <vt:lpstr>Theme</vt:lpstr>
      </vt:variant>
      <vt:variant>
        <vt:i4>1</vt:i4>
      </vt:variant>
      <vt:variant>
        <vt:lpstr>Slide Titles</vt:lpstr>
      </vt:variant>
      <vt:variant>
        <vt:i4>267</vt:i4>
      </vt:variant>
    </vt:vector>
  </HeadingPairs>
  <TitlesOfParts>
    <vt:vector size="268" baseType="lpstr">
      <vt:lpstr>Office Theme</vt:lpstr>
      <vt:lpstr>Nurturing Parenting Programs®</vt:lpstr>
      <vt:lpstr>Chapter 1</vt:lpstr>
      <vt:lpstr>Incidence of CAN</vt:lpstr>
      <vt:lpstr>Tragic Results of Child Abuse and Neglect</vt:lpstr>
      <vt:lpstr>Tragic Results of Child Abuse and Neglect</vt:lpstr>
      <vt:lpstr>  Chapter 2 Understanding Why Child Maltreatment Flourishes in the 21st Century  </vt:lpstr>
      <vt:lpstr>Nature v Nurture</vt:lpstr>
      <vt:lpstr>Nature v Nurture</vt:lpstr>
      <vt:lpstr>Our Human Nature </vt:lpstr>
      <vt:lpstr>Nature’s Critical Attributes</vt:lpstr>
      <vt:lpstr>Nature’s Heritable Traits</vt:lpstr>
      <vt:lpstr>Some  of Nature’s Negative Predispositions</vt:lpstr>
      <vt:lpstr> Nature’s Positive Predispositions of Humans as a Species</vt:lpstr>
      <vt:lpstr>Nurturing: The Energy of Life</vt:lpstr>
      <vt:lpstr>Nurturing Creates and Influences the Quality of Life</vt:lpstr>
      <vt:lpstr>Positive Nurturing</vt:lpstr>
      <vt:lpstr>Empathy</vt:lpstr>
      <vt:lpstr>Negative Nurturing</vt:lpstr>
      <vt:lpstr> Negative Nurturing</vt:lpstr>
      <vt:lpstr>Research on the effects of Positive and Negative Nurturing</vt:lpstr>
      <vt:lpstr>Predisposed Nature of Human Beings</vt:lpstr>
      <vt:lpstr>Predisposed Nature of Human Beings</vt:lpstr>
      <vt:lpstr>Predisposed Nature of Human Beings</vt:lpstr>
      <vt:lpstr>Predisposed Nature of Human Beings</vt:lpstr>
      <vt:lpstr> Chapter 3</vt:lpstr>
      <vt:lpstr>Understanding  Abusive and Neglecting Parenting Beliefs</vt:lpstr>
      <vt:lpstr>Critical Practices of Child Maltreatment</vt:lpstr>
      <vt:lpstr>Inappropriate Expectations Construct A of the AAPI</vt:lpstr>
      <vt:lpstr>Inappropriate Expectations Regarding Crying</vt:lpstr>
      <vt:lpstr> Limbic System of the Brain</vt:lpstr>
      <vt:lpstr>  Cerebral Cortex of the Brain</vt:lpstr>
      <vt:lpstr>The Reticular Activating System (RAS)</vt:lpstr>
      <vt:lpstr>Sympathetic and Parasympathetic    Nervous System</vt:lpstr>
      <vt:lpstr>PSNS vs SNS</vt:lpstr>
      <vt:lpstr>Emotional Regulation</vt:lpstr>
      <vt:lpstr>Emotional Regulation</vt:lpstr>
      <vt:lpstr>Learning Emotional Regulation</vt:lpstr>
      <vt:lpstr> Common Effects of Inappropriate Expectations on Children </vt:lpstr>
      <vt:lpstr>Consistent Lack of Parental Empathy Construct B of the AAPI</vt:lpstr>
      <vt:lpstr>Common Effects of Low Parental Empathy</vt:lpstr>
      <vt:lpstr>Bonding and Attachment</vt:lpstr>
      <vt:lpstr>Critical Years for Bonding</vt:lpstr>
      <vt:lpstr>Bonding and Brain Development</vt:lpstr>
      <vt:lpstr>Research on Attachment</vt:lpstr>
      <vt:lpstr>Strong Belief in Physical Punishment     Construct C of the AAPI </vt:lpstr>
      <vt:lpstr>Why Parents Hit their Children</vt:lpstr>
      <vt:lpstr> Common Effects of using Physical Punishment on Children:  </vt:lpstr>
      <vt:lpstr>Research Related to Physical Punishment</vt:lpstr>
      <vt:lpstr>Parent-Child Role Reversal Construct D of the AAPI</vt:lpstr>
      <vt:lpstr>Common effects of role reversal on children:</vt:lpstr>
      <vt:lpstr>Oppressing Power &amp; Independence Construct E of the AAPI</vt:lpstr>
      <vt:lpstr> Common effects of oppressing children’s power and independence </vt:lpstr>
      <vt:lpstr>Chapter 4</vt:lpstr>
      <vt:lpstr>Personality Development</vt:lpstr>
      <vt:lpstr>Personality Development</vt:lpstr>
      <vt:lpstr>Continuum of Nurturing</vt:lpstr>
      <vt:lpstr>Impossible? </vt:lpstr>
      <vt:lpstr>PowerPoint Presentation</vt:lpstr>
      <vt:lpstr>PowerPoint Presentation</vt:lpstr>
      <vt:lpstr>e-harmony?                </vt:lpstr>
      <vt:lpstr>Re-parenting and Emergence Theories </vt:lpstr>
      <vt:lpstr>Understanding our Self</vt:lpstr>
      <vt:lpstr>The Story of Me</vt:lpstr>
      <vt:lpstr>Voices in our Head</vt:lpstr>
      <vt:lpstr>The Traits Behind the Voices</vt:lpstr>
      <vt:lpstr>Positive Personality Traits</vt:lpstr>
      <vt:lpstr>Positive Personality Traits</vt:lpstr>
      <vt:lpstr>Negative Personality Traits</vt:lpstr>
      <vt:lpstr>Negative Personality Traits</vt:lpstr>
      <vt:lpstr>Good Witch or Bad Witch?</vt:lpstr>
      <vt:lpstr>The Two Wolves  Native American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Principles of Nurturing Parenting </vt:lpstr>
      <vt:lpstr>1. Nurturing Parenting instruction is based on        psycho-educational and cognitive-behavioral        approaches to learning.</vt:lpstr>
      <vt:lpstr>Therapy or Therapeutic ?</vt:lpstr>
      <vt:lpstr>2. Nurturing Parenting embraces the      theory of “re-parenting.”</vt:lpstr>
      <vt:lpstr>3. Nurturing oneself as a man or woman is      critical in becoming a nurturing father or      mother.</vt:lpstr>
      <vt:lpstr>      Basic Human Needs</vt:lpstr>
      <vt:lpstr>4. In humans there is an essential difference      between our “being” and our “doing.”</vt:lpstr>
      <vt:lpstr>Parenting is a role: a Human “Doing”</vt:lpstr>
      <vt:lpstr>PowerPoint Presentation</vt:lpstr>
      <vt:lpstr>5. Self-awareness and acceptance of past experiences are critical for self-empowerment.</vt:lpstr>
      <vt:lpstr>Self-Awareness and Acceptance</vt:lpstr>
      <vt:lpstr>  Awareness and Acceptance</vt:lpstr>
      <vt:lpstr>Steps of Change</vt:lpstr>
      <vt:lpstr>PowerPoint Presentation</vt:lpstr>
      <vt:lpstr>6. Human behavior is multi-dimensional  </vt:lpstr>
      <vt:lpstr>7. Our nature is influenced by positive and      negative nurture</vt:lpstr>
      <vt:lpstr>8. Early Childhood Experiences literally       become the building blocks for life</vt:lpstr>
      <vt:lpstr> 9.  Positive and Negative Life events carry        affective and cognitive cellular memories</vt:lpstr>
      <vt:lpstr>10. Adult Learning is based on the           assumptions of andragogy.</vt:lpstr>
      <vt:lpstr>     Chapter 6:      Characteristics of the Nurturing Parenting Programs                                                                                                                                                                                                                                                   P. 25 </vt:lpstr>
      <vt:lpstr>      Program Characteristics</vt:lpstr>
      <vt:lpstr>Common Research Findings</vt:lpstr>
      <vt:lpstr>Common Findings</vt:lpstr>
      <vt:lpstr>      Program Characteristics</vt:lpstr>
      <vt:lpstr>     Program Characteristics</vt:lpstr>
      <vt:lpstr>     Program Characteristics</vt:lpstr>
      <vt:lpstr> Program Characteristics</vt:lpstr>
      <vt:lpstr>Program Characteristics</vt:lpstr>
      <vt:lpstr>Program Characteristics</vt:lpstr>
      <vt:lpstr>      Program Characteristics</vt:lpstr>
      <vt:lpstr>     Program Characteristics</vt:lpstr>
      <vt:lpstr>     Program Characteristics</vt:lpstr>
      <vt:lpstr>     Program Characteristics</vt:lpstr>
      <vt:lpstr>  Nurturing Programs Summary</vt:lpstr>
      <vt:lpstr>PowerPoint Presentation</vt:lpstr>
      <vt:lpstr>Morals and Values of Nurturing</vt:lpstr>
      <vt:lpstr>Morals and Values of Nurturing</vt:lpstr>
      <vt:lpstr>    Appropriate Expectations</vt:lpstr>
      <vt:lpstr>   Appropriate Expectations</vt:lpstr>
      <vt:lpstr>  Empathy</vt:lpstr>
      <vt:lpstr>  Empathy</vt:lpstr>
      <vt:lpstr>      Dignified Discipline</vt:lpstr>
      <vt:lpstr>        Dignified Discipline</vt:lpstr>
      <vt:lpstr>        Dignified Discipline</vt:lpstr>
      <vt:lpstr>Self-Awareness &amp; Family Roles</vt:lpstr>
      <vt:lpstr> Self Awareness &amp; Family Roles</vt:lpstr>
      <vt:lpstr> Empowerment</vt:lpstr>
      <vt:lpstr> Empowerment</vt:lpstr>
      <vt:lpstr> Empowerment</vt:lpstr>
      <vt:lpstr>Empowerment</vt:lpstr>
      <vt:lpstr>       Humor and Laughter</vt:lpstr>
      <vt:lpstr>Chapter 8 Successful Implementation Criteria</vt:lpstr>
      <vt:lpstr> Pre-Process and Post Program Assessment</vt:lpstr>
      <vt:lpstr>Keeping the Program Fidelity</vt:lpstr>
      <vt:lpstr> Competent Program Facilitators</vt:lpstr>
      <vt:lpstr> Nurturing Program  Facilitator  is a Philosopher</vt:lpstr>
      <vt:lpstr> Nurturing Parenting Philosophy</vt:lpstr>
      <vt:lpstr>Nurturing Program  Facilitator is a Scientist</vt:lpstr>
      <vt:lpstr>The Science of Nurturing Programs                </vt:lpstr>
      <vt:lpstr>     Nurturing Program              Facilitator is a Clinician</vt:lpstr>
      <vt:lpstr>Clinical aspects of the Nurturing Programs</vt:lpstr>
      <vt:lpstr>        Nurturing Program     Facilitator is a Practitioner</vt:lpstr>
      <vt:lpstr>Facilitating Nurturing Programs</vt:lpstr>
      <vt:lpstr>14 Step Implementation Guide</vt:lpstr>
      <vt:lpstr>Chapter 9: Nurturing Program and Formats Pages 48 to 55  </vt:lpstr>
      <vt:lpstr>Chapter 10</vt:lpstr>
      <vt:lpstr>Adverse Childhood Experiences: The ACE Study</vt:lpstr>
      <vt:lpstr>ACE Study</vt:lpstr>
      <vt:lpstr>ACE Study</vt:lpstr>
      <vt:lpstr>Findings of ACE Study</vt:lpstr>
      <vt:lpstr>Findings of the ACE Study</vt:lpstr>
      <vt:lpstr>Findings Related to Child Maltreatment</vt:lpstr>
      <vt:lpstr> ACE Nurturing Training Data</vt:lpstr>
      <vt:lpstr>Protective Factors</vt:lpstr>
      <vt:lpstr>1. Nurturing and Attachment</vt:lpstr>
      <vt:lpstr>2. Knowledge of Parenting and  Child Development</vt:lpstr>
      <vt:lpstr>3. Parental Resilience</vt:lpstr>
      <vt:lpstr>4. Social Connections</vt:lpstr>
      <vt:lpstr>5. Concrete Support in Times of Need</vt:lpstr>
      <vt:lpstr>6. Social and Emotional Competence  of Children</vt:lpstr>
      <vt:lpstr>Resource Chapters</vt:lpstr>
      <vt:lpstr>Resource Chapter 1</vt:lpstr>
      <vt:lpstr>Infanticide</vt:lpstr>
      <vt:lpstr>Infanticide</vt:lpstr>
      <vt:lpstr>Reasons for Infanticide</vt:lpstr>
      <vt:lpstr>Reasons for Infanticide</vt:lpstr>
      <vt:lpstr>Reasons for Infanticide</vt:lpstr>
      <vt:lpstr>Reasons for Infanticide</vt:lpstr>
      <vt:lpstr>Mary Ellen Wilson-Connolly</vt:lpstr>
      <vt:lpstr>ASPCA</vt:lpstr>
      <vt:lpstr>Mary Ellen Connolly Court Hearing</vt:lpstr>
      <vt:lpstr>“…the same treatment as the common cur.”</vt:lpstr>
      <vt:lpstr>Modern Era of CAN Recognition</vt:lpstr>
      <vt:lpstr>Battered Child Syndrome</vt:lpstr>
      <vt:lpstr>Recognition, Legislation &amp; Research </vt:lpstr>
      <vt:lpstr>Recognition, Legislation &amp; Research</vt:lpstr>
      <vt:lpstr>Child Abuse Today</vt:lpstr>
      <vt:lpstr>Discussion Questions</vt:lpstr>
      <vt:lpstr>Resource Chapter 2</vt:lpstr>
      <vt:lpstr>PowerPoint Presentation</vt:lpstr>
      <vt:lpstr>Importance of Early Childhood</vt:lpstr>
      <vt:lpstr>Human Brain</vt:lpstr>
      <vt:lpstr>Neurological Social Networking </vt:lpstr>
      <vt:lpstr>Human Brain</vt:lpstr>
      <vt:lpstr>Human Brain</vt:lpstr>
      <vt:lpstr>Human Brain</vt:lpstr>
      <vt:lpstr>Differences between the Brain and Mind</vt:lpstr>
      <vt:lpstr>Differences between the Brain and Mind</vt:lpstr>
      <vt:lpstr>  Brain Development and Evolution</vt:lpstr>
      <vt:lpstr> Brain Stem</vt:lpstr>
      <vt:lpstr>Cerebellum</vt:lpstr>
      <vt:lpstr>Midbrain</vt:lpstr>
      <vt:lpstr> Limbic System of the Brain</vt:lpstr>
      <vt:lpstr>   Parts of the Limbic System</vt:lpstr>
      <vt:lpstr>  Cerebral Cortex of the Brain</vt:lpstr>
      <vt:lpstr>The Reticular Activating System (RAS)</vt:lpstr>
      <vt:lpstr>Sympathetic and Parasympathetic    Nervous System</vt:lpstr>
      <vt:lpstr>Sympathetic Nervous System</vt:lpstr>
      <vt:lpstr>Sympathetic Nervous System</vt:lpstr>
      <vt:lpstr>Parasympathetic Nervous System</vt:lpstr>
      <vt:lpstr>PSNS vs SNS</vt:lpstr>
      <vt:lpstr>Ontogeny Recapitulates Phylogeny</vt:lpstr>
      <vt:lpstr>Chapter 4 Chemistry of the Brain   </vt:lpstr>
      <vt:lpstr>Chemistry of the Brain Neurotransmitters</vt:lpstr>
      <vt:lpstr>Chemistry of the Brain Hormones</vt:lpstr>
      <vt:lpstr> Common Neurotransmitters</vt:lpstr>
      <vt:lpstr>   Common Neurotransmitters</vt:lpstr>
      <vt:lpstr>Common Neurotransmitters</vt:lpstr>
      <vt:lpstr>       Common Hormones</vt:lpstr>
      <vt:lpstr>      Common Hormones</vt:lpstr>
      <vt:lpstr>        Common Hormones</vt:lpstr>
      <vt:lpstr>    The Chemistry of Empathy</vt:lpstr>
      <vt:lpstr> Oxytocin: the Cuddle Chemical</vt:lpstr>
      <vt:lpstr>  Chemistry of Abuse and Neglect</vt:lpstr>
      <vt:lpstr> Chemistry of Abuse and Neglect</vt:lpstr>
      <vt:lpstr> Cortisol- Chemical of Stress</vt:lpstr>
      <vt:lpstr>      Cortisol, Stress and Research</vt:lpstr>
      <vt:lpstr>PowerPoint Presentation</vt:lpstr>
      <vt:lpstr>      Adult Learning Pyramid</vt:lpstr>
      <vt:lpstr>Knowles, Holton and Swanson (1998) discuss six assumptions of andragogy:</vt:lpstr>
      <vt:lpstr>   The Adult’s Need to Know</vt:lpstr>
      <vt:lpstr>  The Adult’s Self-Concept</vt:lpstr>
      <vt:lpstr>The Role of the Adult’s Experience</vt:lpstr>
      <vt:lpstr>The Adult’s Orientation to Learning</vt:lpstr>
      <vt:lpstr> The Adult’s Readiness to Learn</vt:lpstr>
      <vt:lpstr>The Adult’s Motivation to Learn</vt:lpstr>
      <vt:lpstr> There are four elements to learning</vt:lpstr>
      <vt:lpstr>      Motivation for Learning</vt:lpstr>
      <vt:lpstr>Retention</vt:lpstr>
      <vt:lpstr>        Reinforcement</vt:lpstr>
      <vt:lpstr>Transference</vt:lpstr>
      <vt:lpstr>     Summary of Major Points</vt:lpstr>
      <vt:lpstr>Resource Chapter 6</vt:lpstr>
      <vt:lpstr>Critical Attributes of CAN</vt:lpstr>
      <vt:lpstr>Adult-Adolescent Parenting Inventory AAPI-2</vt:lpstr>
      <vt:lpstr>Five Parenting Practices known to contribute to CAN</vt:lpstr>
      <vt:lpstr>Nurturing Parenting Programs</vt:lpstr>
      <vt:lpstr>Foundation of AAPI and NPP</vt:lpstr>
      <vt:lpstr>Origin of the Development of the  Adolescent Parenting Inventory (API)</vt:lpstr>
      <vt:lpstr>Hypotheses</vt:lpstr>
      <vt:lpstr>Origin of the API </vt:lpstr>
      <vt:lpstr>Development of the API</vt:lpstr>
      <vt:lpstr>Development of the AAPI-1</vt:lpstr>
      <vt:lpstr>AAPI-1 Development, cont.</vt:lpstr>
      <vt:lpstr>AAPI-2 Development, cont.</vt:lpstr>
      <vt:lpstr>Resource Chapter 7</vt:lpstr>
      <vt:lpstr>Development and Validation of the Nurturing Parenting Programs </vt:lpstr>
      <vt:lpstr>Development of the NPPs, cont.</vt:lpstr>
      <vt:lpstr>Nurturing Parenting Programs</vt:lpstr>
      <vt:lpstr>Nurturing Programs 2013</vt:lpstr>
      <vt:lpstr>Nurturing Programs 2013, cont.</vt:lpstr>
      <vt:lpstr>Chapter 8</vt:lpstr>
      <vt:lpstr>Research Designs &amp; Reports</vt:lpstr>
      <vt:lpstr>Original NIMH Study</vt:lpstr>
      <vt:lpstr>Original NIMH Study</vt:lpstr>
      <vt:lpstr>Original NIMH Study</vt:lpstr>
      <vt:lpstr>Nurturing the Families of Hawaii</vt:lpstr>
      <vt:lpstr>Nurturing the Families of Hawaii</vt:lpstr>
      <vt:lpstr>State of Florida Study</vt:lpstr>
      <vt:lpstr>Nurturing the Families of Louisiana</vt:lpstr>
      <vt:lpstr>Nurturing the Families of Louisiana</vt:lpstr>
      <vt:lpstr>Nurturing the Families of North Dakota</vt:lpstr>
      <vt:lpstr>Nurturing the Families of ND, cont.</vt:lpstr>
      <vt:lpstr>Implementation of the Nurturing Programs for Hispanic Families in Imperial County, CA </vt:lpstr>
      <vt:lpstr>Imperial County, CA project</vt:lpstr>
      <vt:lpstr>Imperial County, CA Project, cont.</vt:lpstr>
      <vt:lpstr>Imperial County, CA Project cont.</vt:lpstr>
      <vt:lpstr>Imperial County, CA Project, cont.</vt:lpstr>
      <vt:lpstr>Web-Based Resources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Nurturing Parenting Programs</dc:title>
  <dc:creator>home</dc:creator>
  <cp:lastModifiedBy>Admin</cp:lastModifiedBy>
  <cp:revision>1033</cp:revision>
  <cp:lastPrinted>2013-11-08T23:20:03Z</cp:lastPrinted>
  <dcterms:created xsi:type="dcterms:W3CDTF">2009-08-14T15:31:24Z</dcterms:created>
  <dcterms:modified xsi:type="dcterms:W3CDTF">2013-12-18T19:58:38Z</dcterms:modified>
</cp:coreProperties>
</file>