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430" r:id="rId3"/>
    <p:sldId id="431" r:id="rId4"/>
    <p:sldId id="423" r:id="rId5"/>
    <p:sldId id="432" r:id="rId6"/>
    <p:sldId id="433" r:id="rId7"/>
    <p:sldId id="425" r:id="rId8"/>
    <p:sldId id="429" r:id="rId9"/>
    <p:sldId id="286" r:id="rId10"/>
    <p:sldId id="291" r:id="rId11"/>
    <p:sldId id="287" r:id="rId12"/>
    <p:sldId id="296" r:id="rId13"/>
    <p:sldId id="288" r:id="rId14"/>
    <p:sldId id="292" r:id="rId15"/>
    <p:sldId id="434" r:id="rId16"/>
    <p:sldId id="289" r:id="rId17"/>
    <p:sldId id="353" r:id="rId18"/>
    <p:sldId id="298" r:id="rId19"/>
    <p:sldId id="299" r:id="rId20"/>
    <p:sldId id="300" r:id="rId21"/>
    <p:sldId id="301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2" r:id="rId30"/>
    <p:sldId id="419" r:id="rId31"/>
    <p:sldId id="420" r:id="rId32"/>
    <p:sldId id="435" r:id="rId33"/>
    <p:sldId id="413" r:id="rId34"/>
    <p:sldId id="417" r:id="rId35"/>
    <p:sldId id="406" r:id="rId36"/>
    <p:sldId id="407" r:id="rId37"/>
    <p:sldId id="408" r:id="rId38"/>
    <p:sldId id="409" r:id="rId39"/>
    <p:sldId id="410" r:id="rId40"/>
    <p:sldId id="415" r:id="rId41"/>
    <p:sldId id="316" r:id="rId42"/>
    <p:sldId id="349" r:id="rId43"/>
    <p:sldId id="350" r:id="rId44"/>
    <p:sldId id="359" r:id="rId45"/>
    <p:sldId id="422" r:id="rId46"/>
    <p:sldId id="360" r:id="rId47"/>
    <p:sldId id="361" r:id="rId48"/>
    <p:sldId id="362" r:id="rId49"/>
    <p:sldId id="364" r:id="rId50"/>
    <p:sldId id="36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41"/>
    <a:srgbClr val="EB3D94"/>
    <a:srgbClr val="66006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8" autoAdjust="0"/>
    <p:restoredTop sz="94689" autoAdjust="0"/>
  </p:normalViewPr>
  <p:slideViewPr>
    <p:cSldViewPr>
      <p:cViewPr>
        <p:scale>
          <a:sx n="80" d="100"/>
          <a:sy n="80" d="100"/>
        </p:scale>
        <p:origin x="-250" y="5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2367A2-6612-4BAB-ACE9-AD273492EE6A}" type="datetimeFigureOut">
              <a:rPr lang="en-US"/>
              <a:pPr>
                <a:defRPr/>
              </a:pPr>
              <a:t>3/5/2011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CE3662-0921-4276-8210-B4531952E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259055-65DB-471C-83F7-62824C0DCF03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3E5628-1DF3-4B8F-86C6-9A58AC9BE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3112-CA95-4D48-AFA8-F1DA38DA8AF3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C840-469E-41DF-9656-80B2C52FE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1CE4-E5A7-4515-8341-F34036159E12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9B3F-2F60-49B5-A25B-DBF7C4AE4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74EC-944F-49B5-90DB-5173E865DFD6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1D3B-CD9A-4E63-8CF3-4C69620AF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EAAAF7-DFA5-43A7-BD1F-448BBBA799C8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E28D-FAED-4263-96F5-6527507F7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568252-381B-4383-9372-D4BF2C92D0AF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F287B7-1A39-4479-8A40-701BDB6C4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701E14-C7D5-47CC-AACC-461768FF2A7D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4088EF-69D4-4554-8723-815579100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7C6598-49A4-4142-A8ED-3D18901307AC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DB57C-B365-4449-B1D7-5B863C80A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1A04-73F5-42F0-8C30-B15B0C198789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2102-8B99-4A34-9910-7875AFBCA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4F0B94-DEFC-4CC7-9BBA-8BA8573F8E48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A7420-BDD8-4EDD-B3AB-10E575ABB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B1A8DA-EA35-4A2D-A4B1-1EC6B216E9ED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A679D42-6977-409C-9A3A-7B32ED92A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F501D6-E24E-4FEB-8F14-BA88871D721E}" type="datetimeFigureOut">
              <a:rPr lang="en-US"/>
              <a:pPr>
                <a:defRPr/>
              </a:pPr>
              <a:t>3/5/2011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E7E7D1-62BA-4362-B192-CDA6832A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7" r:id="rId2"/>
    <p:sldLayoutId id="2147484032" r:id="rId3"/>
    <p:sldLayoutId id="2147484033" r:id="rId4"/>
    <p:sldLayoutId id="2147484034" r:id="rId5"/>
    <p:sldLayoutId id="2147484035" r:id="rId6"/>
    <p:sldLayoutId id="2147484028" r:id="rId7"/>
    <p:sldLayoutId id="2147484036" r:id="rId8"/>
    <p:sldLayoutId id="2147484037" r:id="rId9"/>
    <p:sldLayoutId id="2147484029" r:id="rId10"/>
    <p:sldLayoutId id="21474840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82976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Exposure to Violence and a Child’s Development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611313"/>
          </a:xfrm>
        </p:spPr>
        <p:txBody>
          <a:bodyPr/>
          <a:lstStyle/>
          <a:p>
            <a:pPr marR="0" eaLnBrk="1" hangingPunct="1"/>
            <a:r>
              <a:rPr lang="en-US" dirty="0" smtClean="0"/>
              <a:t>Stephen J. Bavolek, Ph.D.</a:t>
            </a:r>
          </a:p>
          <a:p>
            <a:pPr marR="0" eaLnBrk="1" hangingPunct="1"/>
            <a:r>
              <a:rPr lang="en-US" dirty="0" smtClean="0"/>
              <a:t>Family Nurturing Center</a:t>
            </a:r>
          </a:p>
          <a:p>
            <a:pPr marR="0" eaLnBrk="1" hangingPunct="1"/>
            <a:r>
              <a:rPr lang="en-US" dirty="0" smtClean="0"/>
              <a:t>Asheville, NC</a:t>
            </a:r>
          </a:p>
          <a:p>
            <a:pPr marR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 smtClean="0"/>
          </a:p>
          <a:p>
            <a:pPr>
              <a:buFont typeface="Wingdings 3" pitchFamily="18" charset="2"/>
              <a:buNone/>
            </a:pPr>
            <a:r>
              <a:rPr lang="en-US" sz="5400" dirty="0" smtClean="0"/>
              <a:t> </a:t>
            </a:r>
            <a:r>
              <a:rPr lang="en-US" sz="5400" dirty="0">
                <a:solidFill>
                  <a:srgbClr val="00B050"/>
                </a:solidFill>
              </a:rPr>
              <a:t>P</a:t>
            </a:r>
            <a:r>
              <a:rPr lang="en-US" sz="5400" dirty="0" smtClean="0">
                <a:solidFill>
                  <a:srgbClr val="00B050"/>
                </a:solidFill>
              </a:rPr>
              <a:t>ositive</a:t>
            </a:r>
            <a:r>
              <a:rPr lang="en-US" sz="3600" dirty="0" smtClean="0"/>
              <a:t>, </a:t>
            </a:r>
            <a:r>
              <a:rPr lang="en-US" sz="3200" dirty="0" smtClean="0"/>
              <a:t>healthy nurturing </a:t>
            </a:r>
            <a:r>
              <a:rPr lang="en-US" dirty="0" smtClean="0"/>
              <a:t>in childhood is related to subsequent healthy lifestyles</a:t>
            </a:r>
          </a:p>
          <a:p>
            <a:pPr>
              <a:buFont typeface="Wingdings 3" pitchFamily="18" charset="2"/>
              <a:buNone/>
            </a:pP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negative</a:t>
            </a:r>
            <a:r>
              <a:rPr lang="en-US" sz="4000" dirty="0" smtClean="0"/>
              <a:t>, </a:t>
            </a:r>
            <a:r>
              <a:rPr lang="en-US" sz="3200" dirty="0" smtClean="0"/>
              <a:t>destructive nurturing </a:t>
            </a:r>
            <a:r>
              <a:rPr lang="en-US" dirty="0" smtClean="0"/>
              <a:t>in childhood is related to subsequent unhealthy lifestyles.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Decades of behavioral research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mtClean="0"/>
              <a:t>Positive nurturing is called </a:t>
            </a:r>
            <a:r>
              <a:rPr lang="en-US" sz="3600" b="1" smtClean="0"/>
              <a:t>EMPATHY</a:t>
            </a:r>
            <a:r>
              <a:rPr lang="en-US" sz="3600" smtClean="0"/>
              <a:t> </a:t>
            </a:r>
            <a:r>
              <a:rPr lang="en-US" smtClean="0"/>
              <a:t>which 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Comes from the Greek word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       </a:t>
            </a:r>
            <a:r>
              <a:rPr lang="en-US" smtClean="0">
                <a:solidFill>
                  <a:srgbClr val="EB3D94"/>
                </a:solidFill>
              </a:rPr>
              <a:t> </a:t>
            </a:r>
            <a:r>
              <a:rPr lang="en-US" sz="8800" b="1" smtClean="0">
                <a:solidFill>
                  <a:srgbClr val="EB3D94"/>
                </a:solidFill>
              </a:rPr>
              <a:t>empatheia</a:t>
            </a:r>
            <a:endParaRPr lang="en-US" sz="8800" smtClean="0">
              <a:solidFill>
                <a:srgbClr val="EB3D94"/>
              </a:solidFill>
            </a:endParaRPr>
          </a:p>
          <a:p>
            <a:endParaRPr lang="en-US" smtClean="0"/>
          </a:p>
          <a:p>
            <a:r>
              <a:rPr lang="en-US" smtClean="0"/>
              <a:t>Empathy is one of the most important characteristics of a nurturing parent.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00B0F0"/>
                </a:solidFill>
              </a:rPr>
              <a:t>Positive Nurturing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The ability </a:t>
            </a:r>
            <a:r>
              <a:rPr lang="en-US" b="1" smtClean="0">
                <a:solidFill>
                  <a:srgbClr val="EB3D94"/>
                </a:solidFill>
              </a:rPr>
              <a:t>to imagine </a:t>
            </a:r>
            <a:r>
              <a:rPr lang="en-US" smtClean="0"/>
              <a:t>yourself in someone else’s position and to intuit what that person is feeling.</a:t>
            </a:r>
          </a:p>
          <a:p>
            <a:r>
              <a:rPr lang="en-US" b="1" smtClean="0">
                <a:solidFill>
                  <a:srgbClr val="EB3D94"/>
                </a:solidFill>
              </a:rPr>
              <a:t>to project </a:t>
            </a:r>
            <a:r>
              <a:rPr lang="en-US" smtClean="0"/>
              <a:t>into or identify with another.</a:t>
            </a:r>
          </a:p>
          <a:p>
            <a:r>
              <a:rPr lang="en-US" b="1" smtClean="0">
                <a:solidFill>
                  <a:srgbClr val="EB3D94"/>
                </a:solidFill>
              </a:rPr>
              <a:t>to</a:t>
            </a:r>
            <a:r>
              <a:rPr lang="en-US" smtClean="0"/>
              <a:t> enter fully through </a:t>
            </a:r>
            <a:r>
              <a:rPr lang="en-US" b="1" smtClean="0">
                <a:solidFill>
                  <a:srgbClr val="EB3D94"/>
                </a:solidFill>
              </a:rPr>
              <a:t>understanding</a:t>
            </a:r>
            <a:r>
              <a:rPr lang="en-US" b="1" smtClean="0"/>
              <a:t> </a:t>
            </a:r>
            <a:r>
              <a:rPr lang="en-US" smtClean="0"/>
              <a:t>another’s feelings or motives.</a:t>
            </a:r>
          </a:p>
          <a:p>
            <a:r>
              <a:rPr lang="en-US" smtClean="0"/>
              <a:t>To stand in someone’s shoes, </a:t>
            </a:r>
            <a:r>
              <a:rPr lang="en-US" b="1" smtClean="0">
                <a:solidFill>
                  <a:srgbClr val="EB3D94"/>
                </a:solidFill>
              </a:rPr>
              <a:t>to see </a:t>
            </a:r>
            <a:r>
              <a:rPr lang="en-US" smtClean="0"/>
              <a:t>what they see, </a:t>
            </a:r>
            <a:r>
              <a:rPr lang="en-US" b="1" smtClean="0">
                <a:solidFill>
                  <a:srgbClr val="EB3D94"/>
                </a:solidFill>
              </a:rPr>
              <a:t>to hear </a:t>
            </a:r>
            <a:r>
              <a:rPr lang="en-US" smtClean="0"/>
              <a:t>what they hear, and </a:t>
            </a:r>
            <a:r>
              <a:rPr lang="en-US" b="1" smtClean="0">
                <a:solidFill>
                  <a:srgbClr val="EB3D94"/>
                </a:solidFill>
              </a:rPr>
              <a:t>to feel </a:t>
            </a:r>
            <a:r>
              <a:rPr lang="en-US" smtClean="0"/>
              <a:t>with your heart.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              </a:t>
            </a:r>
            <a:r>
              <a:rPr lang="en-US" sz="7200" dirty="0" smtClean="0">
                <a:solidFill>
                  <a:srgbClr val="0070C0"/>
                </a:solidFill>
              </a:rPr>
              <a:t>Empathy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mtClean="0"/>
              <a:t> Negative nurturing is called </a:t>
            </a:r>
          </a:p>
          <a:p>
            <a:pPr>
              <a:buFont typeface="Wingdings 3" pitchFamily="18" charset="2"/>
              <a:buNone/>
            </a:pPr>
            <a:r>
              <a:rPr lang="en-US" sz="4400" b="1" smtClean="0">
                <a:solidFill>
                  <a:srgbClr val="C00000"/>
                </a:solidFill>
              </a:rPr>
              <a:t>      abuse and neglect</a:t>
            </a:r>
            <a:r>
              <a:rPr lang="en-US" sz="4400" smtClean="0">
                <a:solidFill>
                  <a:srgbClr val="C00000"/>
                </a:solidFill>
              </a:rPr>
              <a:t>. 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   The word abuse comes from the Latin word </a:t>
            </a:r>
            <a:endParaRPr lang="en-US" b="1" smtClean="0"/>
          </a:p>
          <a:p>
            <a:pPr>
              <a:buFont typeface="Wingdings 3" pitchFamily="18" charset="2"/>
              <a:buNone/>
            </a:pPr>
            <a:r>
              <a:rPr lang="en-US" sz="6600" b="1" smtClean="0">
                <a:solidFill>
                  <a:srgbClr val="FF0000"/>
                </a:solidFill>
              </a:rPr>
              <a:t>        </a:t>
            </a:r>
            <a:r>
              <a:rPr lang="en-US" sz="8000" b="1" smtClean="0">
                <a:solidFill>
                  <a:srgbClr val="C00000"/>
                </a:solidFill>
              </a:rPr>
              <a:t>abusus</a:t>
            </a:r>
            <a:endParaRPr lang="en-US" sz="8000" smtClean="0">
              <a:solidFill>
                <a:srgbClr val="C0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mtClean="0"/>
              <a:t>  which means to mistreat; cruel and harsh punishment.  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</a:t>
            </a:r>
            <a:r>
              <a:rPr lang="en-US" sz="5400" dirty="0" smtClean="0">
                <a:solidFill>
                  <a:srgbClr val="C00000"/>
                </a:solidFill>
              </a:rPr>
              <a:t>Negative Nurturing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4000" b="1" smtClean="0">
                <a:solidFill>
                  <a:srgbClr val="C00000"/>
                </a:solidFill>
              </a:rPr>
              <a:t>Neglect</a:t>
            </a:r>
            <a:r>
              <a:rPr lang="en-US" smtClean="0"/>
              <a:t> comes from the Latin word</a:t>
            </a:r>
          </a:p>
          <a:p>
            <a:pPr>
              <a:buFont typeface="Wingdings 3" pitchFamily="18" charset="2"/>
              <a:buNone/>
            </a:pPr>
            <a:r>
              <a:rPr lang="en-US" smtClean="0">
                <a:solidFill>
                  <a:srgbClr val="C00000"/>
                </a:solidFill>
              </a:rPr>
              <a:t>               </a:t>
            </a:r>
            <a:r>
              <a:rPr lang="en-US" sz="6000" smtClean="0">
                <a:solidFill>
                  <a:srgbClr val="C00000"/>
                </a:solidFill>
              </a:rPr>
              <a:t>neglegere</a:t>
            </a:r>
            <a:r>
              <a:rPr lang="en-US" smtClean="0">
                <a:solidFill>
                  <a:srgbClr val="C00000"/>
                </a:solidFill>
              </a:rPr>
              <a:t>             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          </a:t>
            </a:r>
            <a:r>
              <a:rPr lang="en-US" sz="3200" b="1" smtClean="0"/>
              <a:t>neg</a:t>
            </a:r>
            <a:r>
              <a:rPr lang="en-US" sz="3200" smtClean="0"/>
              <a:t> </a:t>
            </a:r>
            <a:r>
              <a:rPr lang="en-US" smtClean="0"/>
              <a:t>means </a:t>
            </a:r>
            <a:r>
              <a:rPr lang="en-US" sz="4800" b="1" smtClean="0"/>
              <a:t>“not” </a:t>
            </a:r>
            <a:r>
              <a:rPr lang="en-US" smtClean="0"/>
              <a:t>and </a:t>
            </a:r>
          </a:p>
          <a:p>
            <a:r>
              <a:rPr lang="en-US" sz="3200" b="1" smtClean="0"/>
              <a:t>legere</a:t>
            </a:r>
            <a:r>
              <a:rPr lang="en-US" smtClean="0"/>
              <a:t> means </a:t>
            </a:r>
            <a:r>
              <a:rPr lang="en-US" sz="4800" b="1" smtClean="0"/>
              <a:t>“pick up.”              </a:t>
            </a:r>
            <a:endParaRPr lang="en-US" smtClean="0"/>
          </a:p>
          <a:p>
            <a:r>
              <a:rPr lang="en-US" smtClean="0"/>
              <a:t>Neglectful parenting means not holding or touching children.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</a:t>
            </a:r>
            <a:r>
              <a:rPr lang="en-US" sz="5400" dirty="0" smtClean="0">
                <a:solidFill>
                  <a:srgbClr val="C00000"/>
                </a:solidFill>
              </a:rPr>
              <a:t>Negative Nurturing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US" sz="5400" b="1" dirty="0">
                <a:solidFill>
                  <a:srgbClr val="002060"/>
                </a:solidFill>
              </a:rPr>
              <a:t>Frequency and Intensity </a:t>
            </a:r>
            <a:r>
              <a:rPr lang="en-US" sz="1800" b="1" dirty="0">
                <a:solidFill>
                  <a:srgbClr val="002060"/>
                </a:solidFill>
              </a:rPr>
              <a:t>of</a:t>
            </a:r>
          </a:p>
          <a:p>
            <a:pPr>
              <a:buNone/>
            </a:pPr>
            <a:r>
              <a:rPr lang="en-US" sz="3200" b="1" dirty="0">
                <a:solidFill>
                  <a:srgbClr val="00B050"/>
                </a:solidFill>
              </a:rPr>
              <a:t>      positive</a:t>
            </a:r>
            <a:r>
              <a:rPr lang="en-US" sz="2800" b="1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negative </a:t>
            </a:r>
          </a:p>
          <a:p>
            <a:pPr>
              <a:buNone/>
            </a:pPr>
            <a:r>
              <a:rPr lang="en-US" sz="2800" b="1" dirty="0"/>
              <a:t>       nurturing experiences </a:t>
            </a:r>
            <a:r>
              <a:rPr lang="en-US" sz="2800" b="1" dirty="0" smtClean="0"/>
              <a:t>created </a:t>
            </a:r>
            <a:r>
              <a:rPr lang="en-US" sz="2800" b="1" dirty="0"/>
              <a:t>in </a:t>
            </a:r>
            <a:r>
              <a:rPr lang="en-US" sz="4400" b="1" dirty="0">
                <a:solidFill>
                  <a:srgbClr val="EB3D94"/>
                </a:solidFill>
              </a:rPr>
              <a:t>Childhood</a:t>
            </a:r>
          </a:p>
          <a:p>
            <a:pPr>
              <a:buNone/>
            </a:pPr>
            <a:r>
              <a:rPr lang="en-US" sz="2800" b="1" dirty="0"/>
              <a:t>    </a:t>
            </a:r>
            <a:r>
              <a:rPr lang="en-US" sz="2400" b="1" dirty="0"/>
              <a:t>influence our behavior through </a:t>
            </a:r>
            <a:r>
              <a:rPr lang="en-US" sz="4400" b="1" dirty="0">
                <a:solidFill>
                  <a:srgbClr val="00B0F0"/>
                </a:solidFill>
              </a:rPr>
              <a:t>neurological networks</a:t>
            </a:r>
          </a:p>
          <a:p>
            <a:pPr>
              <a:buNone/>
            </a:pPr>
            <a:r>
              <a:rPr lang="en-US" sz="4400" b="1" dirty="0"/>
              <a:t>       </a:t>
            </a:r>
            <a:r>
              <a:rPr lang="en-US" sz="2000" b="1" dirty="0"/>
              <a:t>and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002060"/>
                </a:solidFill>
              </a:rPr>
              <a:t>pathways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7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1800" b="1" smtClean="0"/>
              <a:t>                    </a:t>
            </a:r>
            <a:r>
              <a:rPr lang="en-US" sz="2800" b="1" smtClean="0">
                <a:solidFill>
                  <a:srgbClr val="00B050"/>
                </a:solidFill>
              </a:rPr>
              <a:t>Positive Nurturing (Empathy)</a:t>
            </a:r>
            <a:endParaRPr lang="en-US" sz="2800" smtClean="0">
              <a:solidFill>
                <a:srgbClr val="00B05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z="1400" smtClean="0"/>
              <a:t> </a:t>
            </a:r>
          </a:p>
          <a:p>
            <a:pPr>
              <a:buFont typeface="Wingdings 3" pitchFamily="18" charset="2"/>
              <a:buNone/>
            </a:pPr>
            <a:r>
              <a:rPr lang="en-US" sz="1400" b="1" smtClean="0"/>
              <a:t>   Frequency </a:t>
            </a:r>
            <a:r>
              <a:rPr lang="en-US" sz="1400" smtClean="0"/>
              <a:t>        Always          Frequent       Sometimes      Infrequent           Never         </a:t>
            </a:r>
          </a:p>
          <a:p>
            <a:pPr>
              <a:buFont typeface="Wingdings 3" pitchFamily="18" charset="2"/>
              <a:buNone/>
            </a:pPr>
            <a:r>
              <a:rPr lang="en-US" sz="1400" b="1" smtClean="0"/>
              <a:t>     Intensity</a:t>
            </a:r>
            <a:r>
              <a:rPr lang="en-US" sz="1400" smtClean="0"/>
              <a:t>         Very High          High             Average           Low            Not Present</a:t>
            </a:r>
          </a:p>
          <a:p>
            <a:pPr>
              <a:buFont typeface="Wingdings 3" pitchFamily="18" charset="2"/>
              <a:buNone/>
            </a:pPr>
            <a:r>
              <a:rPr lang="en-US" sz="1400" smtClean="0"/>
              <a:t>                            10                  9   8   7            6   5   4        3   2   1                 0</a:t>
            </a:r>
          </a:p>
          <a:p>
            <a:endParaRPr lang="en-US" sz="1400" smtClean="0"/>
          </a:p>
          <a:p>
            <a:pPr>
              <a:buFont typeface="Wingdings 3" pitchFamily="18" charset="2"/>
              <a:buNone/>
            </a:pPr>
            <a:r>
              <a:rPr lang="en-US" sz="1400" b="1" smtClean="0"/>
              <a:t>        </a:t>
            </a:r>
            <a:r>
              <a:rPr lang="en-US" sz="2800" b="1" smtClean="0">
                <a:solidFill>
                  <a:srgbClr val="FF0000"/>
                </a:solidFill>
              </a:rPr>
              <a:t>Negative Nurturing (Abuse and Neglect)</a:t>
            </a:r>
            <a:endParaRPr lang="en-US" sz="2800" smtClean="0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z="1400" smtClean="0"/>
              <a:t>                                                                                            </a:t>
            </a:r>
          </a:p>
          <a:p>
            <a:pPr>
              <a:buFont typeface="Wingdings 3" pitchFamily="18" charset="2"/>
              <a:buNone/>
            </a:pPr>
            <a:r>
              <a:rPr lang="en-US" sz="1400" b="1" smtClean="0"/>
              <a:t>    Frequency</a:t>
            </a:r>
            <a:r>
              <a:rPr lang="en-US" sz="1400" smtClean="0"/>
              <a:t>       Never             Infrequent     Sometimes       Frequent           Always</a:t>
            </a:r>
          </a:p>
          <a:p>
            <a:pPr>
              <a:buFont typeface="Wingdings 3" pitchFamily="18" charset="2"/>
              <a:buNone/>
            </a:pPr>
            <a:r>
              <a:rPr lang="en-US" sz="1400" b="1" smtClean="0"/>
              <a:t>      Intensity</a:t>
            </a:r>
            <a:r>
              <a:rPr lang="en-US" sz="1400" smtClean="0"/>
              <a:t>     Not Present            Low             Average           High              Very High      </a:t>
            </a:r>
          </a:p>
          <a:p>
            <a:pPr>
              <a:buFont typeface="Wingdings 3" pitchFamily="18" charset="2"/>
              <a:buNone/>
            </a:pPr>
            <a:r>
              <a:rPr lang="en-US" sz="1400" smtClean="0"/>
              <a:t>                                0                  1   2    3          4   5   6         7   8   9                10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00B0F0"/>
                </a:solidFill>
              </a:rPr>
              <a:t>Continuum of Caring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en-US" i="1" dirty="0" smtClean="0">
                <a:solidFill>
                  <a:srgbClr val="139D41"/>
                </a:solidFill>
              </a:rPr>
              <a:t>Alice laughed, “There’s no use in trying,” she said.  “One can’t  believe in impossible things.” 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en-US" i="1" dirty="0" smtClean="0">
              <a:solidFill>
                <a:srgbClr val="139D41"/>
              </a:solidFill>
            </a:endParaRPr>
          </a:p>
          <a:p>
            <a:pPr marL="0" indent="0">
              <a:buFont typeface="Wingdings 3" pitchFamily="18" charset="2"/>
              <a:buNone/>
              <a:defRPr/>
            </a:pPr>
            <a:r>
              <a:rPr lang="en-US" i="1" dirty="0" smtClean="0">
                <a:solidFill>
                  <a:srgbClr val="139D41"/>
                </a:solidFill>
              </a:rPr>
              <a:t> “I daresay you haven’t had much practice,” said the queen.  “When I was your age I always did it for half an hour a day.  Why sometimes I’ve believed as many as six impossible things … before breakfast.”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en-US" dirty="0" smtClean="0"/>
              <a:t>                                                   </a:t>
            </a:r>
            <a:r>
              <a:rPr lang="en-US" sz="1800" dirty="0" smtClean="0"/>
              <a:t>- Lewis Carroll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Philosophy of Nurturing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mtClean="0"/>
              <a:t>The following chart displays how personalities and behavior patterns are influenced early in life based on the quality of life in childhood portrayed in hours.</a:t>
            </a:r>
          </a:p>
          <a:p>
            <a:endParaRPr lang="en-US" smtClean="0"/>
          </a:p>
          <a:p>
            <a:pPr>
              <a:buFont typeface="Wingdings 3" pitchFamily="18" charset="2"/>
              <a:buNone/>
            </a:pPr>
            <a:r>
              <a:rPr lang="en-US" smtClean="0"/>
              <a:t>There are approximately </a:t>
            </a:r>
          </a:p>
          <a:p>
            <a:pPr>
              <a:buFont typeface="Wingdings 3" pitchFamily="18" charset="2"/>
              <a:buNone/>
            </a:pPr>
            <a:r>
              <a:rPr lang="en-US" b="1" smtClean="0"/>
              <a:t>                 </a:t>
            </a:r>
            <a:r>
              <a:rPr lang="en-US" sz="4400" b="1" smtClean="0">
                <a:solidFill>
                  <a:srgbClr val="FFC000"/>
                </a:solidFill>
              </a:rPr>
              <a:t>157,776 hours </a:t>
            </a:r>
            <a:endParaRPr lang="en-US" sz="4000" b="1" smtClean="0">
              <a:solidFill>
                <a:srgbClr val="FFC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mtClean="0"/>
              <a:t>                            in the first 18 years of life. 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 </a:t>
            </a:r>
          </a:p>
          <a:p>
            <a:endParaRPr lang="en-US" sz="16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Childhood 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Positive %    </a:t>
            </a:r>
            <a:r>
              <a:rPr lang="en-US" sz="2400" b="1" dirty="0" smtClean="0">
                <a:solidFill>
                  <a:srgbClr val="FF0000"/>
                </a:solidFill>
              </a:rPr>
              <a:t>Negative %      </a:t>
            </a:r>
            <a:r>
              <a:rPr lang="en-US" sz="2400" b="1" dirty="0" smtClean="0">
                <a:solidFill>
                  <a:srgbClr val="0070C0"/>
                </a:solidFill>
              </a:rPr>
              <a:t>Dysfunctional Hours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B0F0"/>
                </a:solidFill>
              </a:rPr>
              <a:t>20% </a:t>
            </a:r>
            <a:r>
              <a:rPr lang="en-US" sz="2400" dirty="0" smtClean="0"/>
              <a:t>	           </a:t>
            </a:r>
            <a:r>
              <a:rPr lang="en-US" sz="2400" dirty="0" smtClean="0">
                <a:solidFill>
                  <a:srgbClr val="FF0000"/>
                </a:solidFill>
              </a:rPr>
              <a:t>80%</a:t>
            </a:r>
            <a:r>
              <a:rPr lang="en-US" sz="2400" dirty="0" smtClean="0"/>
              <a:t>	               </a:t>
            </a:r>
            <a:r>
              <a:rPr lang="en-US" sz="2400" dirty="0" smtClean="0">
                <a:solidFill>
                  <a:srgbClr val="FF0000"/>
                </a:solidFill>
              </a:rPr>
              <a:t>126,221</a:t>
            </a:r>
          </a:p>
          <a:p>
            <a:pPr>
              <a:defRPr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B0F0"/>
                </a:solidFill>
              </a:rPr>
              <a:t>30%</a:t>
            </a:r>
            <a:r>
              <a:rPr lang="en-US" sz="2400" dirty="0" smtClean="0"/>
              <a:t>	           </a:t>
            </a:r>
            <a:r>
              <a:rPr lang="en-US" sz="2400" dirty="0" smtClean="0">
                <a:solidFill>
                  <a:srgbClr val="FF0000"/>
                </a:solidFill>
              </a:rPr>
              <a:t>70%	</a:t>
            </a:r>
            <a:r>
              <a:rPr lang="en-US" sz="2400" dirty="0" smtClean="0"/>
              <a:t>               </a:t>
            </a:r>
            <a:r>
              <a:rPr lang="en-US" sz="2400" dirty="0" smtClean="0">
                <a:solidFill>
                  <a:srgbClr val="FF0000"/>
                </a:solidFill>
              </a:rPr>
              <a:t>110,443</a:t>
            </a:r>
          </a:p>
          <a:p>
            <a:pPr>
              <a:defRPr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B0F0"/>
                </a:solidFill>
              </a:rPr>
              <a:t>50%</a:t>
            </a:r>
            <a:r>
              <a:rPr lang="en-US" sz="2400" dirty="0" smtClean="0"/>
              <a:t>	           </a:t>
            </a:r>
            <a:r>
              <a:rPr lang="en-US" sz="2400" dirty="0" smtClean="0">
                <a:solidFill>
                  <a:srgbClr val="FF0000"/>
                </a:solidFill>
              </a:rPr>
              <a:t>50%</a:t>
            </a:r>
            <a:r>
              <a:rPr lang="en-US" sz="2400" dirty="0" smtClean="0"/>
              <a:t>	                 </a:t>
            </a:r>
            <a:r>
              <a:rPr lang="en-US" sz="2400" dirty="0" smtClean="0">
                <a:solidFill>
                  <a:srgbClr val="C00000"/>
                </a:solidFill>
              </a:rPr>
              <a:t>78,888</a:t>
            </a:r>
          </a:p>
          <a:p>
            <a:pPr>
              <a:defRPr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B0F0"/>
                </a:solidFill>
              </a:rPr>
              <a:t>70%</a:t>
            </a:r>
            <a:r>
              <a:rPr lang="en-US" sz="2400" dirty="0" smtClean="0"/>
              <a:t>	           </a:t>
            </a:r>
            <a:r>
              <a:rPr lang="en-US" sz="2400" dirty="0" smtClean="0">
                <a:solidFill>
                  <a:srgbClr val="FF0000"/>
                </a:solidFill>
              </a:rPr>
              <a:t>30%</a:t>
            </a:r>
            <a:r>
              <a:rPr lang="en-US" sz="2400" dirty="0" smtClean="0"/>
              <a:t>	                 </a:t>
            </a:r>
            <a:r>
              <a:rPr lang="en-US" sz="2400" dirty="0" smtClean="0">
                <a:solidFill>
                  <a:srgbClr val="C00000"/>
                </a:solidFill>
              </a:rPr>
              <a:t>47,333</a:t>
            </a:r>
          </a:p>
          <a:p>
            <a:pPr>
              <a:defRPr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B0F0"/>
                </a:solidFill>
              </a:rPr>
              <a:t>80%</a:t>
            </a:r>
            <a:r>
              <a:rPr lang="en-US" sz="2400" dirty="0" smtClean="0"/>
              <a:t>	           </a:t>
            </a:r>
            <a:r>
              <a:rPr lang="en-US" sz="2400" dirty="0" smtClean="0">
                <a:solidFill>
                  <a:srgbClr val="FF0000"/>
                </a:solidFill>
              </a:rPr>
              <a:t>20%</a:t>
            </a:r>
            <a:r>
              <a:rPr lang="en-US" sz="2400" dirty="0" smtClean="0"/>
              <a:t>	               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31,555</a:t>
            </a:r>
            <a:r>
              <a:rPr lang="en-US" sz="2400" dirty="0" smtClean="0"/>
              <a:t> 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  90%</a:t>
            </a:r>
            <a:r>
              <a:rPr lang="en-US" sz="2400" dirty="0" smtClean="0"/>
              <a:t>	           </a:t>
            </a:r>
            <a:r>
              <a:rPr lang="en-US" sz="2400" dirty="0" smtClean="0">
                <a:solidFill>
                  <a:srgbClr val="FF0000"/>
                </a:solidFill>
              </a:rPr>
              <a:t>10%</a:t>
            </a:r>
            <a:r>
              <a:rPr lang="en-US" sz="2400" dirty="0" smtClean="0"/>
              <a:t>	                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15,778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00B0F0"/>
                </a:solidFill>
              </a:rPr>
              <a:t>95%                    </a:t>
            </a:r>
            <a:r>
              <a:rPr lang="en-US" sz="2400" dirty="0" smtClean="0">
                <a:solidFill>
                  <a:srgbClr val="FF0000"/>
                </a:solidFill>
              </a:rPr>
              <a:t>5%                    </a:t>
            </a:r>
            <a:r>
              <a:rPr lang="en-US" sz="2400" dirty="0" smtClean="0">
                <a:solidFill>
                  <a:srgbClr val="00B0F0"/>
                </a:solidFill>
              </a:rPr>
              <a:t> 7,889</a:t>
            </a:r>
          </a:p>
          <a:p>
            <a:pPr>
              <a:defRPr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B0F0"/>
                </a:solidFill>
              </a:rPr>
              <a:t>99%</a:t>
            </a:r>
            <a:r>
              <a:rPr lang="en-US" sz="2400" dirty="0" smtClean="0">
                <a:solidFill>
                  <a:srgbClr val="FF0000"/>
                </a:solidFill>
              </a:rPr>
              <a:t>	             1%</a:t>
            </a:r>
            <a:r>
              <a:rPr lang="en-US" sz="2400" dirty="0" smtClean="0"/>
              <a:t>	                   </a:t>
            </a:r>
            <a:r>
              <a:rPr lang="en-US" sz="2400" dirty="0" smtClean="0">
                <a:solidFill>
                  <a:srgbClr val="00B0F0"/>
                </a:solidFill>
              </a:rPr>
              <a:t>1,578</a:t>
            </a:r>
          </a:p>
          <a:p>
            <a:pPr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100%                   </a:t>
            </a:r>
            <a:r>
              <a:rPr lang="en-US" sz="2400" dirty="0" smtClean="0">
                <a:solidFill>
                  <a:srgbClr val="FF0000"/>
                </a:solidFill>
              </a:rPr>
              <a:t>0%                          </a:t>
            </a:r>
            <a:r>
              <a:rPr lang="en-US" sz="2400" dirty="0" smtClean="0">
                <a:solidFill>
                  <a:srgbClr val="00B0F0"/>
                </a:solidFill>
              </a:rPr>
              <a:t> 0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   157,776 Hours in Childhood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Nature:</a:t>
            </a:r>
          </a:p>
          <a:p>
            <a:pPr marL="109537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The genetic predispositions we are born with.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Nurture: </a:t>
            </a:r>
          </a:p>
          <a:p>
            <a:pPr marL="109537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The environment’s impact upon our genetic predispositions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Nature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Nurture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35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4000" dirty="0" smtClean="0"/>
              <a:t> </a:t>
            </a:r>
            <a:endParaRPr lang="en-US" sz="4000" dirty="0" smtClean="0"/>
          </a:p>
          <a:p>
            <a:pPr>
              <a:buFont typeface="Wingdings 3" pitchFamily="18" charset="2"/>
              <a:buNone/>
            </a:pPr>
            <a:r>
              <a:rPr lang="en-US" sz="3200" dirty="0" smtClean="0">
                <a:solidFill>
                  <a:srgbClr val="139D41"/>
                </a:solidFill>
              </a:rPr>
              <a:t>A </a:t>
            </a:r>
            <a:r>
              <a:rPr lang="en-US" sz="3200" dirty="0" smtClean="0">
                <a:solidFill>
                  <a:srgbClr val="139D41"/>
                </a:solidFill>
              </a:rPr>
              <a:t>high frequency and intensity of negative </a:t>
            </a:r>
            <a:r>
              <a:rPr lang="en-US" sz="3200" dirty="0" smtClean="0">
                <a:solidFill>
                  <a:srgbClr val="139D41"/>
                </a:solidFill>
              </a:rPr>
              <a:t>nurturing </a:t>
            </a:r>
            <a:r>
              <a:rPr lang="en-US" sz="3200" dirty="0" smtClean="0">
                <a:solidFill>
                  <a:srgbClr val="139D41"/>
                </a:solidFill>
              </a:rPr>
              <a:t>develop abusive and neglecting </a:t>
            </a:r>
            <a:endParaRPr lang="en-US" sz="3200" dirty="0" smtClean="0">
              <a:solidFill>
                <a:srgbClr val="139D41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z="3200" dirty="0">
                <a:solidFill>
                  <a:srgbClr val="C00000"/>
                </a:solidFill>
              </a:rPr>
              <a:t>P</a:t>
            </a:r>
            <a:r>
              <a:rPr lang="en-US" sz="3200" dirty="0" smtClean="0">
                <a:solidFill>
                  <a:srgbClr val="C00000"/>
                </a:solidFill>
              </a:rPr>
              <a:t>ersonality </a:t>
            </a:r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haracteristics  </a:t>
            </a:r>
            <a:endParaRPr lang="en-US" sz="3200" dirty="0" smtClean="0">
              <a:solidFill>
                <a:srgbClr val="C0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z="3200" dirty="0">
                <a:solidFill>
                  <a:srgbClr val="139D41"/>
                </a:solidFill>
              </a:rPr>
              <a:t> </a:t>
            </a:r>
            <a:r>
              <a:rPr lang="en-US" sz="3200" dirty="0" smtClean="0">
                <a:solidFill>
                  <a:srgbClr val="139D41"/>
                </a:solidFill>
              </a:rPr>
              <a:t>                  </a:t>
            </a:r>
            <a:r>
              <a:rPr lang="en-US" sz="3200" dirty="0" smtClean="0">
                <a:solidFill>
                  <a:srgbClr val="00B0F0"/>
                </a:solidFill>
              </a:rPr>
              <a:t>Personality Traits </a:t>
            </a:r>
          </a:p>
          <a:p>
            <a:pPr>
              <a:buFont typeface="Wingdings 3" pitchFamily="18" charset="2"/>
              <a:buNone/>
            </a:pPr>
            <a:r>
              <a:rPr lang="en-US" sz="3200" dirty="0">
                <a:solidFill>
                  <a:srgbClr val="139D41"/>
                </a:solidFill>
              </a:rPr>
              <a:t> </a:t>
            </a:r>
            <a:r>
              <a:rPr lang="en-US" sz="3200" dirty="0" smtClean="0">
                <a:solidFill>
                  <a:srgbClr val="139D41"/>
                </a:solidFill>
              </a:rPr>
              <a:t>                       </a:t>
            </a:r>
            <a:r>
              <a:rPr lang="en-US" sz="3200" dirty="0" smtClean="0">
                <a:solidFill>
                  <a:srgbClr val="7030A0"/>
                </a:solidFill>
              </a:rPr>
              <a:t>Full Blown Personalities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7030A0"/>
                </a:solidFill>
              </a:rPr>
              <a:t>Childhood Mental Illness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Stress caused by negative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nurturing experiences produce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stress hormones cortisol and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adrenaline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en-US" sz="3200" dirty="0">
                <a:solidFill>
                  <a:srgbClr val="139D41"/>
                </a:solidFill>
              </a:rPr>
              <a:t>Brain is normalizing </a:t>
            </a:r>
            <a:r>
              <a:rPr lang="en-US" sz="3200" dirty="0" smtClean="0">
                <a:solidFill>
                  <a:srgbClr val="139D41"/>
                </a:solidFill>
              </a:rPr>
              <a:t>dysfunction</a:t>
            </a:r>
          </a:p>
          <a:p>
            <a:pPr>
              <a:buNone/>
              <a:defRPr/>
            </a:pP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iseased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neurological networks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and pathways are developed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7030A0"/>
                </a:solidFill>
              </a:rPr>
              <a:t>Negative Nurturing Experiences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When </a:t>
            </a:r>
            <a:r>
              <a:rPr lang="en-US" sz="3600" dirty="0" smtClean="0">
                <a:solidFill>
                  <a:srgbClr val="FF0000"/>
                </a:solidFill>
              </a:rPr>
              <a:t>stress hormones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are </a:t>
            </a:r>
            <a:r>
              <a:rPr lang="en-US" sz="3600" dirty="0" smtClean="0">
                <a:solidFill>
                  <a:srgbClr val="FF0000"/>
                </a:solidFill>
              </a:rPr>
              <a:t>overactive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, they can take over genetic regulation creating </a:t>
            </a:r>
            <a:r>
              <a:rPr lang="en-US" sz="3600" dirty="0" smtClean="0">
                <a:solidFill>
                  <a:srgbClr val="FF0000"/>
                </a:solidFill>
              </a:rPr>
              <a:t>aberrant networks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of connections between brain cells.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      Childhood Mental Illness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* </a:t>
            </a:r>
            <a:r>
              <a:rPr lang="en-US" sz="4400" dirty="0" smtClean="0">
                <a:solidFill>
                  <a:srgbClr val="C00000"/>
                </a:solidFill>
              </a:rPr>
              <a:t>Depressive episodes 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occur instead of a happy thoughts;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* A </a:t>
            </a:r>
            <a:r>
              <a:rPr lang="en-US" sz="4400" dirty="0" smtClean="0">
                <a:solidFill>
                  <a:srgbClr val="C00000"/>
                </a:solidFill>
              </a:rPr>
              <a:t>surge of rage 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occurs instead of willingness to compromise. 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     Childhood Mental Illness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Abusive environments can cause genes important for survival to become overexposed making a person more </a:t>
            </a:r>
            <a:r>
              <a:rPr lang="en-US" sz="3600" dirty="0" smtClean="0">
                <a:solidFill>
                  <a:srgbClr val="FF0000"/>
                </a:solidFill>
              </a:rPr>
              <a:t>aggressive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sz="3600" dirty="0" smtClean="0">
                <a:solidFill>
                  <a:srgbClr val="FF0000"/>
                </a:solidFill>
              </a:rPr>
              <a:t>violent. 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7030A0"/>
                </a:solidFill>
              </a:rPr>
              <a:t>Childhood Mental Illness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600" smtClean="0"/>
              <a:t> </a:t>
            </a:r>
            <a:r>
              <a:rPr lang="en-US" sz="3600" b="1" smtClean="0">
                <a:solidFill>
                  <a:srgbClr val="C00000"/>
                </a:solidFill>
              </a:rPr>
              <a:t>Two dysfunctional </a:t>
            </a:r>
            <a:r>
              <a:rPr lang="en-US" sz="3600" smtClean="0">
                <a:solidFill>
                  <a:srgbClr val="C00000"/>
                </a:solidFill>
              </a:rPr>
              <a:t>personality</a:t>
            </a:r>
            <a:r>
              <a:rPr lang="en-US" sz="3600" smtClean="0"/>
              <a:t> </a:t>
            </a:r>
            <a:r>
              <a:rPr lang="en-US" sz="3600" smtClean="0">
                <a:solidFill>
                  <a:srgbClr val="C00000"/>
                </a:solidFill>
              </a:rPr>
              <a:t>characteristics</a:t>
            </a:r>
            <a:r>
              <a:rPr lang="en-US" sz="3600" b="1" smtClean="0">
                <a:solidFill>
                  <a:srgbClr val="C00000"/>
                </a:solidFill>
              </a:rPr>
              <a:t> </a:t>
            </a:r>
            <a:r>
              <a:rPr lang="en-US" sz="3600" smtClean="0">
                <a:solidFill>
                  <a:srgbClr val="C00000"/>
                </a:solidFill>
              </a:rPr>
              <a:t>are formed and reinforced.</a:t>
            </a:r>
          </a:p>
          <a:p>
            <a:pPr>
              <a:buFont typeface="Wingdings 3" pitchFamily="18" charset="2"/>
              <a:buNone/>
            </a:pPr>
            <a:r>
              <a:rPr lang="en-US" sz="3600" smtClean="0">
                <a:solidFill>
                  <a:srgbClr val="002060"/>
                </a:solidFill>
              </a:rPr>
              <a:t>Over time, these characteristics lead to traits which can lead to full blown adult personalities.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Dysfunctional Personalities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153400" cy="4462462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sz="3600" b="1" dirty="0" smtClean="0"/>
              <a:t>             </a:t>
            </a:r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Perpetrator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3200" dirty="0" smtClean="0"/>
              <a:t>  The part of our personality that is    abusive,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hurts others: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3200" dirty="0" smtClean="0"/>
              <a:t>         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physically    emotionally               spiritually                       sexually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3200" dirty="0" smtClean="0"/>
              <a:t>    generally </a:t>
            </a:r>
            <a:r>
              <a:rPr lang="en-US" sz="3200" dirty="0" smtClean="0">
                <a:solidFill>
                  <a:srgbClr val="002060"/>
                </a:solidFill>
              </a:rPr>
              <a:t>disregards the overall goodness</a:t>
            </a:r>
            <a:r>
              <a:rPr lang="en-US" sz="3200" dirty="0" smtClean="0"/>
              <a:t> of other living creatures.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B0F0"/>
                </a:solidFill>
              </a:rPr>
              <a:t>Dysfunctional Personalities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600" b="1" smtClean="0"/>
              <a:t>                   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>Victim </a:t>
            </a:r>
          </a:p>
          <a:p>
            <a:pPr>
              <a:buFont typeface="Wingdings 3" pitchFamily="18" charset="2"/>
              <a:buNone/>
            </a:pPr>
            <a:r>
              <a:rPr lang="en-US" sz="3200" b="1" smtClean="0"/>
              <a:t> </a:t>
            </a:r>
            <a:r>
              <a:rPr lang="en-US" sz="2800" smtClean="0"/>
              <a:t>The part of our personality that believes:</a:t>
            </a:r>
          </a:p>
          <a:p>
            <a:pPr>
              <a:buFont typeface="Wingdings 3" pitchFamily="18" charset="2"/>
              <a:buNone/>
            </a:pPr>
            <a:r>
              <a:rPr lang="en-US" sz="2800" smtClean="0"/>
              <a:t> * </a:t>
            </a:r>
            <a:r>
              <a:rPr lang="en-US" sz="2800" smtClean="0">
                <a:solidFill>
                  <a:srgbClr val="FF0000"/>
                </a:solidFill>
              </a:rPr>
              <a:t>hurt and pain </a:t>
            </a:r>
            <a:r>
              <a:rPr lang="en-US" sz="2800" smtClean="0"/>
              <a:t>given by others </a:t>
            </a:r>
            <a:r>
              <a:rPr lang="en-US" sz="2800" smtClean="0">
                <a:solidFill>
                  <a:srgbClr val="FF0000"/>
                </a:solidFill>
              </a:rPr>
              <a:t>is justified and valid</a:t>
            </a:r>
          </a:p>
          <a:p>
            <a:pPr>
              <a:buFont typeface="Wingdings 3" pitchFamily="18" charset="2"/>
              <a:buNone/>
            </a:pPr>
            <a:r>
              <a:rPr lang="en-US" sz="2800" smtClean="0"/>
              <a:t> * </a:t>
            </a:r>
            <a:r>
              <a:rPr lang="en-US" sz="2800" smtClean="0">
                <a:solidFill>
                  <a:srgbClr val="139D41"/>
                </a:solidFill>
              </a:rPr>
              <a:t>hurt</a:t>
            </a:r>
            <a:r>
              <a:rPr lang="en-US" sz="2800" smtClean="0"/>
              <a:t> received from others </a:t>
            </a:r>
            <a:r>
              <a:rPr lang="en-US" sz="2800" smtClean="0">
                <a:solidFill>
                  <a:srgbClr val="139D41"/>
                </a:solidFill>
              </a:rPr>
              <a:t>is for their own good</a:t>
            </a:r>
          </a:p>
          <a:p>
            <a:pPr>
              <a:buFont typeface="Wingdings 3" pitchFamily="18" charset="2"/>
              <a:buNone/>
            </a:pPr>
            <a:r>
              <a:rPr lang="en-US" sz="2800" smtClean="0"/>
              <a:t> * people who </a:t>
            </a:r>
            <a:r>
              <a:rPr lang="en-US" sz="2800" smtClean="0">
                <a:solidFill>
                  <a:srgbClr val="0070C0"/>
                </a:solidFill>
              </a:rPr>
              <a:t>love</a:t>
            </a:r>
            <a:r>
              <a:rPr lang="en-US" sz="2800" smtClean="0"/>
              <a:t> you </a:t>
            </a:r>
            <a:r>
              <a:rPr lang="en-US" sz="2800" smtClean="0">
                <a:solidFill>
                  <a:srgbClr val="0070C0"/>
                </a:solidFill>
              </a:rPr>
              <a:t>can hurt you</a:t>
            </a:r>
          </a:p>
          <a:p>
            <a:pPr>
              <a:buFont typeface="Wingdings 3" pitchFamily="18" charset="2"/>
              <a:buNone/>
            </a:pPr>
            <a:r>
              <a:rPr lang="en-US" sz="2800" smtClean="0"/>
              <a:t> * they need to </a:t>
            </a:r>
            <a:r>
              <a:rPr lang="en-US" sz="2800" smtClean="0">
                <a:solidFill>
                  <a:srgbClr val="7030A0"/>
                </a:solidFill>
              </a:rPr>
              <a:t>feel grateful </a:t>
            </a:r>
            <a:r>
              <a:rPr lang="en-US" sz="2800" smtClean="0"/>
              <a:t>to others </a:t>
            </a:r>
            <a:r>
              <a:rPr lang="en-US" sz="2800" smtClean="0">
                <a:solidFill>
                  <a:srgbClr val="7030A0"/>
                </a:solidFill>
              </a:rPr>
              <a:t>for    their victimization.</a:t>
            </a:r>
          </a:p>
          <a:p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Dysfunctional Personalities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dirty="0" smtClean="0"/>
              <a:t> </a:t>
            </a:r>
            <a:endParaRPr lang="en-US" sz="36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Positive nurturing </a:t>
            </a:r>
            <a:r>
              <a:rPr lang="en-US" sz="3600" dirty="0" smtClean="0"/>
              <a:t>in the form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3600" dirty="0" smtClean="0"/>
              <a:t>   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empathy       empowerment 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 positive discipline  self-worth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3600" dirty="0" smtClean="0"/>
              <a:t>                     </a:t>
            </a:r>
            <a:r>
              <a:rPr lang="en-US" sz="3200" dirty="0" smtClean="0"/>
              <a:t>create</a:t>
            </a:r>
            <a:r>
              <a:rPr lang="en-US" sz="3600" dirty="0" smtClean="0"/>
              <a:t>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4800" b="1" dirty="0" smtClean="0"/>
              <a:t>   </a:t>
            </a:r>
            <a:r>
              <a:rPr lang="en-US" sz="4800" b="1" dirty="0" smtClean="0">
                <a:solidFill>
                  <a:srgbClr val="002060"/>
                </a:solidFill>
              </a:rPr>
              <a:t>healthy neurological networks and pathways.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7030A0"/>
                </a:solidFill>
              </a:rPr>
              <a:t>Childhood Mental Health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4000" smtClean="0"/>
              <a:t>The healthy aspects of life give birth to </a:t>
            </a:r>
            <a:r>
              <a:rPr lang="en-US" sz="4000" smtClean="0">
                <a:solidFill>
                  <a:srgbClr val="00B050"/>
                </a:solidFill>
              </a:rPr>
              <a:t>functional behavior</a:t>
            </a:r>
            <a:r>
              <a:rPr lang="en-US" sz="4000" smtClean="0"/>
              <a:t>, which strengthen into </a:t>
            </a:r>
            <a:r>
              <a:rPr lang="en-US" sz="4000" smtClean="0">
                <a:solidFill>
                  <a:srgbClr val="EB3D94"/>
                </a:solidFill>
              </a:rPr>
              <a:t>two</a:t>
            </a:r>
            <a:r>
              <a:rPr lang="en-US" sz="4000" smtClean="0"/>
              <a:t> </a:t>
            </a:r>
            <a:r>
              <a:rPr lang="en-US" sz="4000" smtClean="0">
                <a:solidFill>
                  <a:srgbClr val="EB3D94"/>
                </a:solidFill>
              </a:rPr>
              <a:t>positive</a:t>
            </a:r>
            <a:r>
              <a:rPr lang="en-US" sz="4000" smtClean="0"/>
              <a:t> character traits and personalities. 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7030A0"/>
                </a:solidFill>
              </a:rPr>
              <a:t>Childhood Mental Health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B3D94"/>
                </a:solidFill>
              </a:rPr>
              <a:t>Common findings in research: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80% of our personality is developed from the way we are treated during our process of growing </a:t>
            </a:r>
            <a:r>
              <a:rPr lang="en-US" dirty="0" smtClean="0">
                <a:solidFill>
                  <a:srgbClr val="0070C0"/>
                </a:solidFill>
              </a:rPr>
              <a:t>up (nurture).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20% of our personality comes from our nature.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Nature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Nurture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4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rgbClr val="139D41"/>
                </a:solidFill>
              </a:rPr>
              <a:t>                          </a:t>
            </a:r>
            <a:r>
              <a:rPr lang="en-US" sz="3600" b="1" dirty="0" smtClean="0">
                <a:solidFill>
                  <a:srgbClr val="139D41"/>
                </a:solidFill>
              </a:rPr>
              <a:t>Nurturer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part of our personality that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Is capable of giving care, empathy and compassion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Takes care of one’s self as well as the selves of others 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Builds strong attachments with children, family, friends and pets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Childhood Mental Health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600" b="1" smtClean="0">
                <a:solidFill>
                  <a:srgbClr val="0070C0"/>
                </a:solidFill>
              </a:rPr>
              <a:t>                    Nurtured</a:t>
            </a:r>
            <a:endParaRPr lang="en-US" sz="3200" b="1" smtClean="0">
              <a:solidFill>
                <a:srgbClr val="0070C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sz="3200" smtClean="0">
                <a:solidFill>
                  <a:srgbClr val="0070C0"/>
                </a:solidFill>
              </a:rPr>
              <a:t> The part of our personality that is capable of:</a:t>
            </a:r>
          </a:p>
          <a:p>
            <a:pPr>
              <a:buFont typeface="Arial" charset="0"/>
              <a:buChar char="•"/>
            </a:pPr>
            <a:r>
              <a:rPr lang="en-US" sz="3200" smtClean="0">
                <a:solidFill>
                  <a:srgbClr val="0070C0"/>
                </a:solidFill>
              </a:rPr>
              <a:t>receiving care </a:t>
            </a:r>
          </a:p>
          <a:p>
            <a:pPr>
              <a:buFont typeface="Arial" charset="0"/>
              <a:buChar char="•"/>
            </a:pPr>
            <a:r>
              <a:rPr lang="en-US" sz="3200" smtClean="0">
                <a:solidFill>
                  <a:srgbClr val="0070C0"/>
                </a:solidFill>
              </a:rPr>
              <a:t>seeking closeness</a:t>
            </a:r>
          </a:p>
          <a:p>
            <a:pPr>
              <a:buFont typeface="Arial" charset="0"/>
              <a:buChar char="•"/>
            </a:pPr>
            <a:r>
              <a:rPr lang="en-US" sz="3200" smtClean="0">
                <a:solidFill>
                  <a:srgbClr val="0070C0"/>
                </a:solidFill>
              </a:rPr>
              <a:t>accepting attachments </a:t>
            </a:r>
          </a:p>
          <a:p>
            <a:pPr>
              <a:buFont typeface="Arial" charset="0"/>
              <a:buChar char="•"/>
            </a:pPr>
            <a:r>
              <a:rPr lang="en-US" sz="3200" smtClean="0">
                <a:solidFill>
                  <a:srgbClr val="0070C0"/>
                </a:solidFill>
              </a:rPr>
              <a:t>accepts praise and positive touch.</a:t>
            </a:r>
            <a:endParaRPr lang="en-US" sz="32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92D050"/>
                </a:solidFill>
              </a:rPr>
              <a:t>Childhood Mental Health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7030A0"/>
                </a:solidFill>
              </a:rPr>
              <a:t>Philosophers have subscribed to the belief that humans seek pleasure and meaning in life while avoiding pain.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39D41"/>
                </a:solidFill>
              </a:rPr>
              <a:t>Spiritual Beings Seeking Humanity</a:t>
            </a:r>
            <a:endParaRPr lang="en-US" dirty="0">
              <a:solidFill>
                <a:srgbClr val="139D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93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2336800" y="6057900"/>
            <a:ext cx="457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Papyrus" pitchFamily="66" charset="0"/>
              </a:rPr>
              <a:t>Family Development Resources, Inc.</a:t>
            </a:r>
          </a:p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2"/>
                </a:solidFill>
                <a:latin typeface="Papyrus" pitchFamily="66" charset="0"/>
              </a:rPr>
              <a:t>Publishers of the Nurturing Parenting Programs</a:t>
            </a:r>
            <a:r>
              <a:rPr lang="en-US" sz="800" baseline="30000">
                <a:solidFill>
                  <a:schemeClr val="tx2"/>
                </a:solidFill>
                <a:latin typeface="Papyrus" pitchFamily="66" charset="0"/>
              </a:rPr>
              <a:t>®</a:t>
            </a:r>
          </a:p>
          <a:p>
            <a:pPr algn="ctr">
              <a:spcBef>
                <a:spcPct val="50000"/>
              </a:spcBef>
            </a:pPr>
            <a:r>
              <a:rPr lang="en-US" sz="1000" baseline="30000">
                <a:solidFill>
                  <a:schemeClr val="tx2"/>
                </a:solidFill>
                <a:latin typeface="Papyrus" pitchFamily="66" charset="0"/>
              </a:rPr>
              <a:t>Visit our Website at www.nurturingparenting.com</a:t>
            </a:r>
            <a:endParaRPr lang="en-US" sz="1000" u="sng" baseline="30000">
              <a:solidFill>
                <a:schemeClr val="tx2"/>
              </a:solidFill>
              <a:latin typeface="Papyrus" pitchFamily="66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latin typeface="Papyrus" pitchFamily="66" charset="0"/>
              </a:rPr>
              <a:t>The Two Wolves</a:t>
            </a:r>
            <a:br>
              <a:rPr lang="en-US" sz="5400" dirty="0">
                <a:latin typeface="Papyrus" pitchFamily="66" charset="0"/>
              </a:rPr>
            </a:br>
            <a:r>
              <a:rPr lang="en-US" sz="1000" dirty="0">
                <a:latin typeface="Papyrus" pitchFamily="66" charset="0"/>
              </a:rPr>
              <a:t/>
            </a:r>
            <a:br>
              <a:rPr lang="en-US" sz="1000" dirty="0">
                <a:latin typeface="Papyrus" pitchFamily="66" charset="0"/>
              </a:rPr>
            </a:br>
            <a:r>
              <a:rPr lang="en-US" sz="1800" dirty="0">
                <a:latin typeface="Papyrus" pitchFamily="66" charset="0"/>
              </a:rPr>
              <a:t>Native American Wisdom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3F06108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>
          <a:xfrm>
            <a:off x="2667000" y="228600"/>
            <a:ext cx="4773613" cy="5562600"/>
          </a:xfrm>
        </p:spPr>
      </p:pic>
      <p:sp>
        <p:nvSpPr>
          <p:cNvPr id="70659" name="Rectangle 1"/>
          <p:cNvSpPr>
            <a:spLocks noChangeArrowheads="1"/>
          </p:cNvSpPr>
          <p:nvPr/>
        </p:nvSpPr>
        <p:spPr bwMode="auto">
          <a:xfrm>
            <a:off x="2209800" y="5627688"/>
            <a:ext cx="66294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latin typeface="Papyrus" pitchFamily="66" charset="0"/>
              </a:rPr>
              <a:t>“An elder Cherokee Native American was teaching his grandchild about life.  He said to his grandchild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86400"/>
            <a:ext cx="8229600" cy="6969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“A fight is going on inside of me … and it is a terrible fight and it is between two wolves.</a:t>
            </a:r>
            <a:r>
              <a:rPr lang="en-US" sz="2400" smtClean="0">
                <a:latin typeface="Papyrus" pitchFamily="66" charset="0"/>
              </a:rPr>
              <a:t> </a:t>
            </a:r>
          </a:p>
        </p:txBody>
      </p:sp>
      <p:pic>
        <p:nvPicPr>
          <p:cNvPr id="71683" name="Picture 4" descr="3B5FD30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lum contrast="60000"/>
          </a:blip>
          <a:srcRect/>
          <a:stretch>
            <a:fillRect/>
          </a:stretch>
        </p:blipFill>
        <p:spPr bwMode="auto">
          <a:xfrm>
            <a:off x="457200" y="381000"/>
            <a:ext cx="7564438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562600"/>
            <a:ext cx="8229600" cy="8572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One wolf represents fear, anger, envy, sorrow, regret, greed, arrogance, self-pity, guilt, resentment, inferiority, lies, false pride, superiority and ego. </a:t>
            </a:r>
          </a:p>
        </p:txBody>
      </p:sp>
      <p:pic>
        <p:nvPicPr>
          <p:cNvPr id="72707" name="Picture 4" descr="CD3BE928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508000" y="1143000"/>
            <a:ext cx="8229600" cy="417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8229600" cy="9715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The other wolf stands for honor, joy, peace, love, hope, sharing, serenity, humility, kindness, benevolence, friendship, empathy, generosity, truth, compassion, and faith.</a:t>
            </a:r>
          </a:p>
        </p:txBody>
      </p:sp>
      <p:pic>
        <p:nvPicPr>
          <p:cNvPr id="73731" name="Picture 4" descr="FD8C709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lum contrast="60000"/>
          </a:blip>
          <a:srcRect/>
          <a:stretch>
            <a:fillRect/>
          </a:stretch>
        </p:blipFill>
        <p:spPr bwMode="auto">
          <a:xfrm>
            <a:off x="1447800" y="342900"/>
            <a:ext cx="7239000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638800"/>
            <a:ext cx="8229600" cy="5826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The same fight is going on inside of you and inside of every other human being too.” </a:t>
            </a:r>
          </a:p>
        </p:txBody>
      </p:sp>
      <p:pic>
        <p:nvPicPr>
          <p:cNvPr id="74755" name="Picture 7" descr="B0D4F4F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2438400" y="457200"/>
            <a:ext cx="4716463" cy="4868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914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After thinking about it for a minute or two, the grandchild asked her grandfather, “Which wolf will win”? </a:t>
            </a:r>
          </a:p>
        </p:txBody>
      </p:sp>
      <p:pic>
        <p:nvPicPr>
          <p:cNvPr id="75779" name="Picture 6" descr="9D30B176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457200" y="1231900"/>
            <a:ext cx="8229600" cy="3013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The positive and negative impact of </a:t>
            </a:r>
            <a:r>
              <a:rPr lang="en-US" dirty="0" smtClean="0"/>
              <a:t>life’s past             </a:t>
            </a:r>
            <a:r>
              <a:rPr lang="en-US" dirty="0"/>
              <a:t>events shape our  </a:t>
            </a:r>
            <a:r>
              <a:rPr lang="en-US" sz="4400" dirty="0">
                <a:solidFill>
                  <a:srgbClr val="00B050"/>
                </a:solidFill>
              </a:rPr>
              <a:t>cognitive, </a:t>
            </a:r>
            <a:r>
              <a:rPr lang="en-US" sz="4000" dirty="0">
                <a:solidFill>
                  <a:srgbClr val="0070C0"/>
                </a:solidFill>
              </a:rPr>
              <a:t>emotional</a:t>
            </a:r>
            <a:r>
              <a:rPr lang="en-US" sz="4000" dirty="0"/>
              <a:t> </a:t>
            </a:r>
            <a:r>
              <a:rPr lang="en-US" dirty="0"/>
              <a:t>and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neurological</a:t>
            </a:r>
            <a:r>
              <a:rPr lang="en-US" dirty="0"/>
              <a:t>      responses to current events.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FF0000"/>
                </a:solidFill>
              </a:rPr>
              <a:t>Human behavior is multi-dimensional.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3508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8229600" cy="838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The old man leaned toward his grandchild and whispered 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Papyrus" pitchFamily="66" charset="0"/>
              </a:rPr>
              <a:t>“The one you feed.”</a:t>
            </a:r>
            <a:r>
              <a:rPr lang="en-US" sz="2400" smtClean="0">
                <a:latin typeface="Papyrus" pitchFamily="66" charset="0"/>
              </a:rPr>
              <a:t> </a:t>
            </a:r>
          </a:p>
        </p:txBody>
      </p:sp>
      <p:pic>
        <p:nvPicPr>
          <p:cNvPr id="76803" name="Picture 4" descr="BD938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1905000" y="274638"/>
            <a:ext cx="6457950" cy="490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Self Concept:</a:t>
            </a:r>
            <a:r>
              <a:rPr lang="en-US" sz="4000" smtClean="0">
                <a:solidFill>
                  <a:srgbClr val="C00000"/>
                </a:solidFill>
              </a:rPr>
              <a:t> </a:t>
            </a:r>
            <a:r>
              <a:rPr lang="en-US" smtClean="0"/>
              <a:t>The thoughts people have about themselves.</a:t>
            </a:r>
          </a:p>
          <a:p>
            <a:pPr>
              <a:buFont typeface="Wingdings 3" pitchFamily="18" charset="2"/>
              <a:buNone/>
            </a:pPr>
            <a:r>
              <a:rPr lang="en-US" smtClean="0"/>
              <a:t> </a:t>
            </a:r>
          </a:p>
          <a:p>
            <a:r>
              <a:rPr lang="en-US" sz="4000" b="1" smtClean="0">
                <a:solidFill>
                  <a:srgbClr val="00B050"/>
                </a:solidFill>
              </a:rPr>
              <a:t>Self Esteem:</a:t>
            </a:r>
            <a:r>
              <a:rPr lang="en-US" sz="4000" smtClean="0">
                <a:solidFill>
                  <a:srgbClr val="00B050"/>
                </a:solidFill>
              </a:rPr>
              <a:t> </a:t>
            </a:r>
            <a:r>
              <a:rPr lang="en-US" smtClean="0"/>
              <a:t>The feelings people have about themselves.</a:t>
            </a:r>
          </a:p>
          <a:p>
            <a:endParaRPr lang="en-US" smtClean="0"/>
          </a:p>
          <a:p>
            <a:r>
              <a:rPr lang="en-US" sz="4000" b="1" smtClean="0">
                <a:solidFill>
                  <a:srgbClr val="00B0F0"/>
                </a:solidFill>
              </a:rPr>
              <a:t>Self Worth:</a:t>
            </a:r>
            <a:r>
              <a:rPr lang="en-US" sz="4000" smtClean="0">
                <a:solidFill>
                  <a:srgbClr val="00B0F0"/>
                </a:solidFill>
              </a:rPr>
              <a:t> </a:t>
            </a:r>
            <a:r>
              <a:rPr lang="en-US" smtClean="0"/>
              <a:t>The overall thoughts and feelings that people have of themselves. 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     Childhood Mental Health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9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139D41"/>
                </a:solidFill>
              </a:rPr>
              <a:t>The following constructs identify the known parenting practices and child rearing behaviors of abusive and neglecting parents.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139D4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139D41"/>
                </a:solidFill>
              </a:rPr>
              <a:t>The Nurturing Parenting Programs are designed to treat and prevent these practices from occurring.</a:t>
            </a:r>
            <a:r>
              <a:rPr lang="en-US" sz="2800" dirty="0" smtClean="0">
                <a:solidFill>
                  <a:srgbClr val="139D41"/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What is Child Abuse and </a:t>
            </a:r>
            <a:r>
              <a:rPr lang="en-US" dirty="0" smtClean="0">
                <a:solidFill>
                  <a:srgbClr val="FF0000"/>
                </a:solidFill>
              </a:rPr>
              <a:t>Neglect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Negative Nurturing</a:t>
            </a:r>
            <a:r>
              <a:rPr lang="en-US" dirty="0" smtClean="0">
                <a:solidFill>
                  <a:srgbClr val="FF0000"/>
                </a:solidFill>
              </a:rPr>
              <a:t>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700" dirty="0" smtClean="0">
              <a:solidFill>
                <a:srgbClr val="139D4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9D41"/>
                </a:solidFill>
              </a:rPr>
              <a:t>Beginning very early in the infant’s life, abusive parents tend to inaccurately perceive the skills and abilities of their children.</a:t>
            </a:r>
            <a:r>
              <a:rPr lang="en-US" dirty="0" smtClean="0">
                <a:solidFill>
                  <a:srgbClr val="139D41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Effects: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Low regard for self (concept, esteem, worth)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Feelings of failure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Cannot please others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Angry and anxious attachments</a:t>
            </a:r>
          </a:p>
          <a:p>
            <a:pPr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Inappropriate Expectations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7030A0"/>
                </a:solidFill>
              </a:rPr>
              <a:t>Empathic parents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are:</a:t>
            </a:r>
          </a:p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sensitive to their children’s needs</a:t>
            </a:r>
            <a:endParaRPr lang="en-US" sz="2800" dirty="0" smtClean="0"/>
          </a:p>
          <a:p>
            <a:r>
              <a:rPr lang="en-US" sz="3600" dirty="0" smtClean="0"/>
              <a:t>create a caring environment that is conducive to promoting children’s </a:t>
            </a:r>
            <a:r>
              <a:rPr lang="en-US" sz="4000" dirty="0" smtClean="0">
                <a:solidFill>
                  <a:srgbClr val="139D41"/>
                </a:solidFill>
              </a:rPr>
              <a:t>emotional, social</a:t>
            </a:r>
            <a:r>
              <a:rPr lang="en-US" sz="4000" dirty="0" smtClean="0"/>
              <a:t>, </a:t>
            </a:r>
            <a:r>
              <a:rPr lang="en-US" sz="3600" b="1" dirty="0" smtClean="0">
                <a:solidFill>
                  <a:srgbClr val="139D41"/>
                </a:solidFill>
              </a:rPr>
              <a:t>intellectual, physical, spiritual, </a:t>
            </a:r>
            <a:r>
              <a:rPr lang="en-US" sz="2800" dirty="0" smtClean="0"/>
              <a:t>and </a:t>
            </a:r>
            <a:r>
              <a:rPr lang="en-US" sz="3600" b="1" dirty="0" smtClean="0">
                <a:solidFill>
                  <a:srgbClr val="139D41"/>
                </a:solidFill>
              </a:rPr>
              <a:t>creative </a:t>
            </a:r>
            <a:r>
              <a:rPr lang="en-US" sz="3600" dirty="0" smtClean="0"/>
              <a:t>growth. 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002060"/>
                </a:solidFill>
              </a:rPr>
              <a:t>Empathic Parents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Diminished ability to trust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Inability to form strong attachments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Difficulty in taking care of one’s self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Develops clingy relationships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Focus is on self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Possessive and smothering relationships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Fears of abandonment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Easily led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Difficulty in accepting positive recognition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Parental Lack of Empathy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7030A0"/>
                </a:solidFill>
              </a:rPr>
              <a:t>Physical punishment is generally the preferred means of discipline used by abusive parents.  </a:t>
            </a:r>
          </a:p>
          <a:p>
            <a:pPr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Throughout history, the use of corporal punishment has been well documented.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     Strong Belief in Corporal    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               Punishment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1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52596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Parents hit children to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teach them right from wrong.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Parents hit children as 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form of punishment.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Parents hit children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based on religious writings.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Parents hit children as an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“act of love.”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Parents hit children because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it’s a cultural practice.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Parents hit children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to prepare them for the real world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Why Parents Hit their Children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7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139D41"/>
                </a:solidFill>
              </a:rPr>
              <a:t>Parent-child role reversal </a:t>
            </a:r>
            <a:r>
              <a:rPr lang="en-US" sz="3200" dirty="0" smtClean="0">
                <a:solidFill>
                  <a:srgbClr val="139D41"/>
                </a:solidFill>
              </a:rPr>
              <a:t>is an interchanging of traditional role behaviors between a parent and child, so that the child adopts some of the behaviors traditionally associated with parents.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Parent-Child Role Reversal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7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When children’s power and independence are </a:t>
            </a:r>
            <a:r>
              <a:rPr lang="en-US" sz="2800" dirty="0" smtClean="0"/>
              <a:t>oppressed they </a:t>
            </a:r>
            <a:r>
              <a:rPr lang="en-US" sz="2800" dirty="0" smtClean="0"/>
              <a:t>are not </a:t>
            </a:r>
            <a:r>
              <a:rPr lang="en-US" sz="2800" dirty="0" smtClean="0"/>
              <a:t>allowed: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9D41"/>
                </a:solidFill>
              </a:rPr>
              <a:t>NOT t</a:t>
            </a:r>
            <a:r>
              <a:rPr lang="en-US" sz="2800" dirty="0" smtClean="0">
                <a:solidFill>
                  <a:srgbClr val="139D41"/>
                </a:solidFill>
              </a:rPr>
              <a:t>o challenge</a:t>
            </a:r>
            <a:r>
              <a:rPr lang="en-US" sz="2800" dirty="0" smtClean="0">
                <a:solidFill>
                  <a:srgbClr val="139D41"/>
                </a:solidFill>
              </a:rPr>
              <a:t>, </a:t>
            </a:r>
            <a:endParaRPr lang="en-US" sz="2800" dirty="0" smtClean="0">
              <a:solidFill>
                <a:srgbClr val="139D4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9D41"/>
                </a:solidFill>
              </a:rPr>
              <a:t>NOT to </a:t>
            </a:r>
            <a:r>
              <a:rPr lang="en-US" sz="2800" dirty="0" smtClean="0">
                <a:solidFill>
                  <a:srgbClr val="139D41"/>
                </a:solidFill>
              </a:rPr>
              <a:t>voice opinions</a:t>
            </a:r>
            <a:r>
              <a:rPr lang="en-US" sz="2800" dirty="0" smtClean="0">
                <a:solidFill>
                  <a:srgbClr val="139D41"/>
                </a:solidFill>
              </a:rPr>
              <a:t>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9D41"/>
                </a:solidFill>
              </a:rPr>
              <a:t>NOT to </a:t>
            </a:r>
            <a:r>
              <a:rPr lang="en-US" sz="2800" dirty="0" smtClean="0">
                <a:solidFill>
                  <a:srgbClr val="139D41"/>
                </a:solidFill>
              </a:rPr>
              <a:t>have choices, </a:t>
            </a:r>
            <a:endParaRPr lang="en-US" sz="2800" dirty="0" smtClean="0">
              <a:solidFill>
                <a:srgbClr val="139D4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but </a:t>
            </a:r>
            <a:r>
              <a:rPr lang="en-US" sz="2800" dirty="0" smtClean="0"/>
              <a:t>rather are </a:t>
            </a:r>
            <a:r>
              <a:rPr lang="en-US" sz="2800" dirty="0" smtClean="0"/>
              <a:t>told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        </a:t>
            </a:r>
            <a:r>
              <a:rPr lang="en-US" sz="3200" b="1" dirty="0" smtClean="0">
                <a:solidFill>
                  <a:srgbClr val="FF0000"/>
                </a:solidFill>
              </a:rPr>
              <a:t>“do what </a:t>
            </a:r>
            <a:r>
              <a:rPr lang="en-US" sz="3200" b="1" dirty="0" smtClean="0">
                <a:solidFill>
                  <a:srgbClr val="FF0000"/>
                </a:solidFill>
              </a:rPr>
              <a:t>you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are told to do</a:t>
            </a:r>
            <a:r>
              <a:rPr lang="en-US" sz="3200" b="1" dirty="0" smtClean="0">
                <a:solidFill>
                  <a:srgbClr val="FF0000"/>
                </a:solidFill>
              </a:rPr>
              <a:t>” </a:t>
            </a:r>
            <a:r>
              <a:rPr lang="en-US" sz="3200" b="1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         </a:t>
            </a:r>
            <a:r>
              <a:rPr lang="en-US" sz="3200" dirty="0" smtClean="0"/>
              <a:t>without </a:t>
            </a:r>
            <a:r>
              <a:rPr lang="en-US" sz="3200" dirty="0" smtClean="0"/>
              <a:t>question.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Oppressing Power &amp; Independence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Events develop our </a:t>
            </a:r>
            <a:r>
              <a:rPr lang="en-US" b="1" dirty="0">
                <a:solidFill>
                  <a:srgbClr val="00B050"/>
                </a:solidFill>
              </a:rPr>
              <a:t>personality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characteristics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>
                <a:solidFill>
                  <a:srgbClr val="FF0000"/>
                </a:solidFill>
              </a:rPr>
              <a:t>(prevention)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Personality characteristics lead to the development of </a:t>
            </a:r>
            <a:r>
              <a:rPr lang="en-US" sz="3600" b="1" dirty="0">
                <a:solidFill>
                  <a:srgbClr val="00B050"/>
                </a:solidFill>
              </a:rPr>
              <a:t>personality traits. </a:t>
            </a:r>
            <a:r>
              <a:rPr lang="en-US" dirty="0">
                <a:solidFill>
                  <a:srgbClr val="FF0000"/>
                </a:solidFill>
              </a:rPr>
              <a:t>(intervention)</a:t>
            </a:r>
          </a:p>
          <a:p>
            <a:pPr>
              <a:buNone/>
            </a:pPr>
            <a:r>
              <a:rPr lang="en-US" dirty="0"/>
              <a:t>Over time, personality traits lead to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</a:rPr>
              <a:t>full blown personalities. </a:t>
            </a:r>
            <a:r>
              <a:rPr lang="en-US" dirty="0">
                <a:solidFill>
                  <a:srgbClr val="FF0000"/>
                </a:solidFill>
              </a:rPr>
              <a:t>(treatment)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139D41"/>
                </a:solidFill>
              </a:rPr>
              <a:t>Personality Development</a:t>
            </a:r>
            <a:endParaRPr lang="en-US" dirty="0">
              <a:solidFill>
                <a:srgbClr val="139D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79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indent="0">
              <a:buFont typeface="Wingdings" pitchFamily="2" charset="2"/>
              <a:buNone/>
              <a:defRPr/>
            </a:pPr>
            <a:endParaRPr lang="en-US" sz="900" dirty="0" smtClean="0"/>
          </a:p>
          <a:p>
            <a:pPr marL="234950" indent="0">
              <a:buFont typeface="Wingdings" pitchFamily="2" charset="2"/>
              <a:buNone/>
              <a:defRPr/>
            </a:pPr>
            <a:r>
              <a:rPr lang="en-US" sz="2800" dirty="0" smtClean="0"/>
              <a:t>This demand for compliance to parental authority has many limitations:</a:t>
            </a:r>
          </a:p>
          <a:p>
            <a:pPr marL="234950" indent="0">
              <a:buFont typeface="Wingdings" pitchFamily="2" charset="2"/>
              <a:buNone/>
              <a:defRPr/>
            </a:pPr>
            <a:endParaRPr lang="en-US" sz="900" dirty="0" smtClean="0"/>
          </a:p>
          <a:p>
            <a:pPr marL="234950" indent="0"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Obedience breeds </a:t>
            </a:r>
            <a:r>
              <a:rPr lang="en-US" sz="2800" dirty="0" smtClean="0">
                <a:solidFill>
                  <a:srgbClr val="FF0000"/>
                </a:solidFill>
              </a:rPr>
              <a:t>powerlessness. </a:t>
            </a:r>
          </a:p>
          <a:p>
            <a:pPr marL="234950" indent="0"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Obedience breeds </a:t>
            </a:r>
            <a:r>
              <a:rPr lang="en-US" sz="2800" dirty="0" smtClean="0">
                <a:solidFill>
                  <a:srgbClr val="FF0000"/>
                </a:solidFill>
              </a:rPr>
              <a:t>inadequacy. </a:t>
            </a:r>
          </a:p>
          <a:p>
            <a:pPr marL="234950" indent="0"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Obedience also breeds </a:t>
            </a:r>
            <a:r>
              <a:rPr lang="en-US" sz="2800" dirty="0" smtClean="0">
                <a:solidFill>
                  <a:srgbClr val="FF0000"/>
                </a:solidFill>
              </a:rPr>
              <a:t>rebelliousness.</a:t>
            </a:r>
          </a:p>
          <a:p>
            <a:pPr marL="234950" indent="0"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Obedience breeds </a:t>
            </a:r>
            <a:r>
              <a:rPr lang="en-US" sz="2800" dirty="0" smtClean="0">
                <a:solidFill>
                  <a:srgbClr val="FF0000"/>
                </a:solidFill>
              </a:rPr>
              <a:t>compliance — to all. </a:t>
            </a:r>
          </a:p>
          <a:p>
            <a:pPr marL="234950" indent="0"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Obedience breeds </a:t>
            </a:r>
            <a:r>
              <a:rPr lang="en-US" sz="2800" dirty="0" smtClean="0">
                <a:solidFill>
                  <a:srgbClr val="FF0000"/>
                </a:solidFill>
              </a:rPr>
              <a:t>followers, </a:t>
            </a:r>
            <a:r>
              <a:rPr lang="en-US" sz="2800" dirty="0" smtClean="0"/>
              <a:t>not leaders.</a:t>
            </a:r>
            <a:r>
              <a:rPr lang="en-US" dirty="0" smtClean="0"/>
              <a:t>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Obedience </a:t>
            </a:r>
            <a:r>
              <a:rPr lang="en-US" dirty="0" err="1" smtClean="0"/>
              <a:t>vs</a:t>
            </a:r>
            <a:r>
              <a:rPr lang="en-US" dirty="0" smtClean="0"/>
              <a:t> Cooperation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</a:rPr>
              <a:t>Insight leads 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choices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endParaRPr lang="en-US" sz="28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</a:rPr>
              <a:t>Choices lead to </a:t>
            </a:r>
            <a:r>
              <a:rPr lang="en-US" sz="4400" dirty="0">
                <a:solidFill>
                  <a:srgbClr val="00B050"/>
                </a:solidFill>
              </a:rPr>
              <a:t>changes</a:t>
            </a:r>
          </a:p>
          <a:p>
            <a:pPr>
              <a:buNone/>
              <a:defRPr/>
            </a:pPr>
            <a:endParaRPr lang="en-US" sz="28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</a:rPr>
              <a:t>Changes lead to </a:t>
            </a:r>
            <a:r>
              <a:rPr lang="en-US" sz="6000" dirty="0">
                <a:solidFill>
                  <a:srgbClr val="FF0000"/>
                </a:solidFill>
              </a:rPr>
              <a:t>liberation</a:t>
            </a:r>
            <a:r>
              <a:rPr lang="en-US" sz="60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                                                                                                                  </a:t>
            </a:r>
            <a:r>
              <a:rPr lang="en-US" sz="1000" dirty="0">
                <a:solidFill>
                  <a:schemeClr val="tx2"/>
                </a:solidFill>
              </a:rPr>
              <a:t>James Hollis, </a:t>
            </a:r>
            <a:r>
              <a:rPr lang="en-US" sz="1000" i="1" dirty="0">
                <a:solidFill>
                  <a:schemeClr val="tx2"/>
                </a:solidFill>
              </a:rPr>
              <a:t>The Middle Passage</a:t>
            </a:r>
            <a:endParaRPr lang="en-US" sz="1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Nurturing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3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“The brain is the most complex thing we have yet discovered in our universe.”</a:t>
            </a:r>
          </a:p>
          <a:p>
            <a:pPr>
              <a:buNone/>
            </a:pPr>
            <a:r>
              <a:rPr lang="en-US" dirty="0"/>
              <a:t>                                      </a:t>
            </a:r>
            <a:r>
              <a:rPr lang="en-US" sz="1100" dirty="0"/>
              <a:t>James Watson, Nobel Prize for helping discover DNA  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Woody Allen mentions that</a:t>
            </a:r>
          </a:p>
          <a:p>
            <a:pPr marL="109537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“…the brain is my second most favorite organ.”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solidFill>
                  <a:srgbClr val="FF0000"/>
                </a:solidFill>
              </a:rPr>
              <a:t>Human Brain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3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that </a:t>
            </a:r>
            <a:r>
              <a:rPr lang="en-US" sz="2800" dirty="0"/>
              <a:t>brain cells carry an </a:t>
            </a:r>
            <a:r>
              <a:rPr lang="en-US" sz="2800" dirty="0">
                <a:solidFill>
                  <a:srgbClr val="FF0000"/>
                </a:solidFill>
              </a:rPr>
              <a:t>emotional memory </a:t>
            </a:r>
            <a:r>
              <a:rPr lang="en-US" sz="2800" dirty="0"/>
              <a:t>in addition to a </a:t>
            </a:r>
            <a:r>
              <a:rPr lang="en-US" sz="2800" dirty="0">
                <a:solidFill>
                  <a:srgbClr val="FF0000"/>
                </a:solidFill>
              </a:rPr>
              <a:t>cognitive memory</a:t>
            </a:r>
            <a:r>
              <a:rPr lang="en-US" sz="2800" dirty="0"/>
              <a:t>. 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the more </a:t>
            </a:r>
            <a:r>
              <a:rPr lang="en-US" sz="2800" dirty="0" smtClean="0"/>
              <a:t>negative or positive </a:t>
            </a:r>
            <a:r>
              <a:rPr lang="en-US" sz="2800" dirty="0"/>
              <a:t>images of your self, the more </a:t>
            </a:r>
            <a:r>
              <a:rPr lang="en-US" sz="2800" dirty="0" smtClean="0"/>
              <a:t>those thoughts</a:t>
            </a:r>
            <a:r>
              <a:rPr lang="en-US" sz="2800" dirty="0" smtClean="0"/>
              <a:t> </a:t>
            </a:r>
            <a:r>
              <a:rPr lang="en-US" sz="2800" dirty="0"/>
              <a:t>become </a:t>
            </a:r>
            <a:r>
              <a:rPr lang="en-US" sz="2800" dirty="0">
                <a:solidFill>
                  <a:srgbClr val="00B050"/>
                </a:solidFill>
              </a:rPr>
              <a:t>“normalized”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B05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dirty="0"/>
              <a:t>images form </a:t>
            </a:r>
            <a:r>
              <a:rPr lang="en-US" sz="2800" dirty="0">
                <a:solidFill>
                  <a:srgbClr val="0070C0"/>
                </a:solidFill>
              </a:rPr>
              <a:t>neural pathways</a:t>
            </a:r>
            <a:r>
              <a:rPr lang="en-US" sz="2800" dirty="0"/>
              <a:t>, and become the story of that person.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139D41"/>
                </a:solidFill>
              </a:rPr>
              <a:t>Recent </a:t>
            </a:r>
            <a:r>
              <a:rPr lang="en-US" sz="3600" dirty="0">
                <a:solidFill>
                  <a:srgbClr val="139D41"/>
                </a:solidFill>
              </a:rPr>
              <a:t>discoveries in brain </a:t>
            </a:r>
            <a:r>
              <a:rPr lang="en-US" sz="3600" dirty="0" smtClean="0">
                <a:solidFill>
                  <a:srgbClr val="139D41"/>
                </a:solidFill>
              </a:rPr>
              <a:t>functioning: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7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Positive nurturing </a:t>
            </a:r>
            <a:r>
              <a:rPr lang="en-US" sz="3200" dirty="0" smtClean="0"/>
              <a:t>is nourishing the aspects of life we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want.</a:t>
            </a:r>
          </a:p>
          <a:p>
            <a:pPr>
              <a:buFont typeface="Wingdings 3" pitchFamily="18" charset="2"/>
              <a:buNone/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b="1" dirty="0" smtClean="0">
                <a:solidFill>
                  <a:srgbClr val="EB3D94"/>
                </a:solidFill>
              </a:rPr>
              <a:t>Negative nurturing </a:t>
            </a:r>
            <a:r>
              <a:rPr lang="en-US" sz="3200" dirty="0" smtClean="0"/>
              <a:t>is nourishing the aspects of life we </a:t>
            </a:r>
            <a:r>
              <a:rPr lang="en-US" sz="3200" dirty="0" smtClean="0">
                <a:solidFill>
                  <a:srgbClr val="EB3D94"/>
                </a:solidFill>
              </a:rPr>
              <a:t>don’t want, </a:t>
            </a:r>
            <a:r>
              <a:rPr lang="en-US" sz="3200" dirty="0" smtClean="0"/>
              <a:t>but get anyway.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Philosophy of Nurturing Parenting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2486</TotalTime>
  <Words>1609</Words>
  <Application>Microsoft Office PowerPoint</Application>
  <PresentationFormat>On-screen Show (4:3)</PresentationFormat>
  <Paragraphs>266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Exposure to Violence and a Child’s Development</vt:lpstr>
      <vt:lpstr>       Nature vs Nurture</vt:lpstr>
      <vt:lpstr>          Nature vs Nurture</vt:lpstr>
      <vt:lpstr>    Human behavior is multi-dimensional.</vt:lpstr>
      <vt:lpstr>   Personality Development</vt:lpstr>
      <vt:lpstr>       Nurturing Parenting</vt:lpstr>
      <vt:lpstr>             Human Brain</vt:lpstr>
      <vt:lpstr> Recent discoveries in brain functioning:  </vt:lpstr>
      <vt:lpstr>Philosophy of Nurturing Parenting</vt:lpstr>
      <vt:lpstr>Decades of behavioral research </vt:lpstr>
      <vt:lpstr>        Positive Nurturing</vt:lpstr>
      <vt:lpstr>              Empathy</vt:lpstr>
      <vt:lpstr>     Negative Nurturing</vt:lpstr>
      <vt:lpstr>     Negative Nurturing</vt:lpstr>
      <vt:lpstr>PowerPoint Presentation</vt:lpstr>
      <vt:lpstr>       Continuum of Caring</vt:lpstr>
      <vt:lpstr>      Philosophy of Nurturing</vt:lpstr>
      <vt:lpstr>           Childhood Hours</vt:lpstr>
      <vt:lpstr>   157,776 Hours in Childhood</vt:lpstr>
      <vt:lpstr>      Childhood Mental Illness</vt:lpstr>
      <vt:lpstr>  Negative Nurturing Experiences</vt:lpstr>
      <vt:lpstr>      Childhood Mental Illness</vt:lpstr>
      <vt:lpstr>     Childhood Mental Illness</vt:lpstr>
      <vt:lpstr>     Childhood Mental Illness</vt:lpstr>
      <vt:lpstr>   Dysfunctional Personalities  </vt:lpstr>
      <vt:lpstr>   Dysfunctional Personalities</vt:lpstr>
      <vt:lpstr>   Dysfunctional Personalities</vt:lpstr>
      <vt:lpstr>    Childhood Mental Health</vt:lpstr>
      <vt:lpstr>    Childhood Mental Health</vt:lpstr>
      <vt:lpstr>   Childhood Mental Health</vt:lpstr>
      <vt:lpstr>    Childhood Mental Health</vt:lpstr>
      <vt:lpstr>Spiritual Beings Seeking Humanity</vt:lpstr>
      <vt:lpstr>The Two Wolves  Native American Wisdom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Childhood Mental Health</vt:lpstr>
      <vt:lpstr>  What is Child Abuse and Neglect               Negative Nurturing                      </vt:lpstr>
      <vt:lpstr> Inappropriate Expectations</vt:lpstr>
      <vt:lpstr>        Empathic Parents</vt:lpstr>
      <vt:lpstr>   Parental Lack of Empathy</vt:lpstr>
      <vt:lpstr>     Strong Belief in Corporal                    Punishment</vt:lpstr>
      <vt:lpstr> Why Parents Hit their Children</vt:lpstr>
      <vt:lpstr>  Parent-Child Role Reversal</vt:lpstr>
      <vt:lpstr>Oppressing Power &amp; Independence</vt:lpstr>
      <vt:lpstr>   Obedience vs Cooperation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Nurturing Parenting Programs</dc:title>
  <dc:creator>home</dc:creator>
  <cp:lastModifiedBy>Wolf</cp:lastModifiedBy>
  <cp:revision>169</cp:revision>
  <dcterms:created xsi:type="dcterms:W3CDTF">2009-08-14T15:31:24Z</dcterms:created>
  <dcterms:modified xsi:type="dcterms:W3CDTF">2011-03-05T18:05:16Z</dcterms:modified>
</cp:coreProperties>
</file>