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6" r:id="rId1"/>
  </p:sldMasterIdLst>
  <p:notesMasterIdLst>
    <p:notesMasterId r:id="rId50"/>
  </p:notesMasterIdLst>
  <p:sldIdLst>
    <p:sldId id="275" r:id="rId2"/>
    <p:sldId id="386" r:id="rId3"/>
    <p:sldId id="364" r:id="rId4"/>
    <p:sldId id="365" r:id="rId5"/>
    <p:sldId id="366" r:id="rId6"/>
    <p:sldId id="324" r:id="rId7"/>
    <p:sldId id="385" r:id="rId8"/>
    <p:sldId id="369" r:id="rId9"/>
    <p:sldId id="370" r:id="rId10"/>
    <p:sldId id="384" r:id="rId11"/>
    <p:sldId id="371" r:id="rId12"/>
    <p:sldId id="368" r:id="rId13"/>
    <p:sldId id="357" r:id="rId14"/>
    <p:sldId id="358" r:id="rId15"/>
    <p:sldId id="359" r:id="rId16"/>
    <p:sldId id="360" r:id="rId17"/>
    <p:sldId id="367" r:id="rId18"/>
    <p:sldId id="361" r:id="rId19"/>
    <p:sldId id="330" r:id="rId20"/>
    <p:sldId id="332" r:id="rId21"/>
    <p:sldId id="333" r:id="rId22"/>
    <p:sldId id="344" r:id="rId23"/>
    <p:sldId id="345" r:id="rId24"/>
    <p:sldId id="346" r:id="rId25"/>
    <p:sldId id="347" r:id="rId26"/>
    <p:sldId id="348" r:id="rId27"/>
    <p:sldId id="349" r:id="rId28"/>
    <p:sldId id="356" r:id="rId29"/>
    <p:sldId id="350" r:id="rId30"/>
    <p:sldId id="351" r:id="rId31"/>
    <p:sldId id="352" r:id="rId32"/>
    <p:sldId id="353" r:id="rId33"/>
    <p:sldId id="354" r:id="rId34"/>
    <p:sldId id="355" r:id="rId35"/>
    <p:sldId id="362" r:id="rId36"/>
    <p:sldId id="363" r:id="rId37"/>
    <p:sldId id="379" r:id="rId38"/>
    <p:sldId id="380" r:id="rId39"/>
    <p:sldId id="372" r:id="rId40"/>
    <p:sldId id="373" r:id="rId41"/>
    <p:sldId id="374" r:id="rId42"/>
    <p:sldId id="376" r:id="rId43"/>
    <p:sldId id="377" r:id="rId44"/>
    <p:sldId id="375" r:id="rId45"/>
    <p:sldId id="378" r:id="rId46"/>
    <p:sldId id="381" r:id="rId47"/>
    <p:sldId id="382" r:id="rId48"/>
    <p:sldId id="383" r:id="rId4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33CC"/>
    <a:srgbClr val="9966FF"/>
    <a:srgbClr val="6600CC"/>
    <a:srgbClr val="006699"/>
    <a:srgbClr val="3333FF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05" autoAdjust="0"/>
    <p:restoredTop sz="94728" autoAdjust="0"/>
  </p:normalViewPr>
  <p:slideViewPr>
    <p:cSldViewPr>
      <p:cViewPr>
        <p:scale>
          <a:sx n="100" d="100"/>
          <a:sy n="100" d="100"/>
        </p:scale>
        <p:origin x="-138" y="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86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fld id="{CE248978-CE98-4018-A00E-6AAA4BD7D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875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3164E0A-5BE2-4C70-B27F-7A7ACA3E3F6B}" type="slidenum">
              <a:rPr lang="en-US" sz="1200" smtClean="0"/>
              <a:pPr eaLnBrk="1" hangingPunct="1"/>
              <a:t>1</a:t>
            </a:fld>
            <a:endParaRPr lang="en-US" sz="1200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#1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48978-CE98-4018-A00E-6AAA4BD7DD1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100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48978-CE98-4018-A00E-6AAA4BD7DD1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665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48978-CE98-4018-A00E-6AAA4BD7DD1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7192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48978-CE98-4018-A00E-6AAA4BD7DD1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8622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48978-CE98-4018-A00E-6AAA4BD7DD1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0007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48978-CE98-4018-A00E-6AAA4BD7DD1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735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48978-CE98-4018-A00E-6AAA4BD7DD1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757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48978-CE98-4018-A00E-6AAA4BD7DD1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969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48978-CE98-4018-A00E-6AAA4BD7DD1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4959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48978-CE98-4018-A00E-6AAA4BD7DD1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689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48978-CE98-4018-A00E-6AAA4BD7DD1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666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48978-CE98-4018-A00E-6AAA4BD7DD1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821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48978-CE98-4018-A00E-6AAA4BD7DD1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6835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48978-CE98-4018-A00E-6AAA4BD7DD1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785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48978-CE98-4018-A00E-6AAA4BD7DD1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838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48978-CE98-4018-A00E-6AAA4BD7DD1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3241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48978-CE98-4018-A00E-6AAA4BD7DD1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740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48978-CE98-4018-A00E-6AAA4BD7DD1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41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48978-CE98-4018-A00E-6AAA4BD7DD1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1173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48978-CE98-4018-A00E-6AAA4BD7DD1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8086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48978-CE98-4018-A00E-6AAA4BD7DD1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098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48978-CE98-4018-A00E-6AAA4BD7DD1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453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48978-CE98-4018-A00E-6AAA4BD7DD1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15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48978-CE98-4018-A00E-6AAA4BD7DD1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4020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48978-CE98-4018-A00E-6AAA4BD7DD1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2056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48978-CE98-4018-A00E-6AAA4BD7DD1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589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48978-CE98-4018-A00E-6AAA4BD7DD1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497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48978-CE98-4018-A00E-6AAA4BD7DD1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9742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48978-CE98-4018-A00E-6AAA4BD7DD1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9920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48978-CE98-4018-A00E-6AAA4BD7DD1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3752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48978-CE98-4018-A00E-6AAA4BD7DD1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4340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48978-CE98-4018-A00E-6AAA4BD7DD1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14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48978-CE98-4018-A00E-6AAA4BD7DD1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7918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48978-CE98-4018-A00E-6AAA4BD7DD1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561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48978-CE98-4018-A00E-6AAA4BD7DD1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392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48978-CE98-4018-A00E-6AAA4BD7DD1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6557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48978-CE98-4018-A00E-6AAA4BD7DD1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56698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48978-CE98-4018-A00E-6AAA4BD7DD1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3981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48978-CE98-4018-A00E-6AAA4BD7DD1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7354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48978-CE98-4018-A00E-6AAA4BD7DD1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537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48978-CE98-4018-A00E-6AAA4BD7DD1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65769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48978-CE98-4018-A00E-6AAA4BD7DD1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56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48978-CE98-4018-A00E-6AAA4BD7DD1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244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48978-CE98-4018-A00E-6AAA4BD7DD1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54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48978-CE98-4018-A00E-6AAA4BD7DD1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34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48978-CE98-4018-A00E-6AAA4BD7DD1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65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248978-CE98-4018-A00E-6AAA4BD7DD1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28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6ADAAF6D-18A2-4D82-9859-3FD68E68F7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561ECFD-E57A-4F36-A155-81DF69B0706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659D1E9-B4DB-46A2-9F37-860D447696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1437C25-14D6-465E-9A15-F5EB65BFFC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BCF366C-548D-47DD-AEF8-1E4A387816A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C3B65F8-F650-43C9-986E-0446CE291B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73DFAEE-335A-4722-983C-7AEF12717AB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DD02E91-63C0-47D1-9062-022D893E26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3036409-1D0C-461E-8F91-6E38A6A9998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93BF33B-6E06-4774-9019-6238A6D7F55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35CA9981-9B54-4570-8D4E-2EACA32100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2F238489-9D7B-496A-B392-C467589F84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AutoShape 2"/>
          <p:cNvSpPr>
            <a:spLocks noGrp="1" noChangeArrowheads="1"/>
          </p:cNvSpPr>
          <p:nvPr>
            <p:ph type="ctrTitle"/>
          </p:nvPr>
        </p:nvSpPr>
        <p:spPr>
          <a:xfrm>
            <a:off x="685800" y="762000"/>
            <a:ext cx="7772400" cy="3124200"/>
          </a:xfrm>
        </p:spPr>
        <p:txBody>
          <a:bodyPr>
            <a:normAutofit/>
          </a:bodyPr>
          <a:lstStyle/>
          <a:p>
            <a:pPr marL="236538" algn="l"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0000FF"/>
                </a:solidFill>
              </a:rPr>
              <a:t>AAPI-2 and the NSCS</a:t>
            </a:r>
            <a:r>
              <a:rPr lang="en-US" sz="4000" dirty="0" smtClean="0">
                <a:solidFill>
                  <a:srgbClr val="0000FF"/>
                </a:solidFill>
              </a:rPr>
              <a:t>:</a:t>
            </a:r>
            <a:r>
              <a:rPr lang="en-US" sz="4000" dirty="0">
                <a:solidFill>
                  <a:srgbClr val="0000FF"/>
                </a:solidFill>
              </a:rPr>
              <a:t/>
            </a:r>
            <a:br>
              <a:rPr lang="en-US" sz="4000" dirty="0">
                <a:solidFill>
                  <a:srgbClr val="0000FF"/>
                </a:solidFill>
              </a:rPr>
            </a:br>
            <a:r>
              <a:rPr lang="en-US" sz="3100" dirty="0" smtClean="0">
                <a:solidFill>
                  <a:srgbClr val="FF0000"/>
                </a:solidFill>
              </a:rPr>
              <a:t>Assessment, Evaluation and Research for </a:t>
            </a:r>
            <a:r>
              <a:rPr lang="en-US" sz="3100" dirty="0">
                <a:solidFill>
                  <a:srgbClr val="FF0000"/>
                </a:solidFill>
              </a:rPr>
              <a:t>P</a:t>
            </a:r>
            <a:r>
              <a:rPr lang="en-US" sz="3100" dirty="0" smtClean="0">
                <a:solidFill>
                  <a:srgbClr val="FF0000"/>
                </a:solidFill>
              </a:rPr>
              <a:t>rogram Effectiveness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 smtClean="0"/>
              <a:t>                                                                                            </a:t>
            </a:r>
            <a:r>
              <a:rPr lang="en-US" sz="1400" dirty="0" smtClean="0">
                <a:solidFill>
                  <a:srgbClr val="7030A0"/>
                </a:solidFill>
              </a:rPr>
              <a:t>Stephen J. Bavolek, Ph.D.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                                                                   </a:t>
            </a:r>
            <a:endParaRPr lang="en-US" sz="1400" dirty="0"/>
          </a:p>
        </p:txBody>
      </p:sp>
      <p:pic>
        <p:nvPicPr>
          <p:cNvPr id="9219" name="Picture 3" descr="Logo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864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371600" y="5638800"/>
            <a:ext cx="411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400"/>
              <a:t>The Nurturing Parenting Programs</a:t>
            </a:r>
            <a:r>
              <a:rPr lang="en-US" sz="1400" baseline="30000"/>
              <a:t>®</a:t>
            </a:r>
          </a:p>
          <a:p>
            <a:r>
              <a:rPr lang="en-US" sz="1000"/>
              <a:t>Creating a Caring World Through Nurturing</a:t>
            </a: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4114800"/>
            <a:ext cx="7481776" cy="457200"/>
          </a:xfrm>
        </p:spPr>
        <p:txBody>
          <a:bodyPr/>
          <a:lstStyle/>
          <a:p>
            <a:r>
              <a:rPr lang="en-US" dirty="0" smtClean="0"/>
              <a:t>Nearly1 million inventories administered during the past 35 years 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r>
              <a:rPr lang="en-US" sz="4400" dirty="0">
                <a:solidFill>
                  <a:srgbClr val="0000FF"/>
                </a:solidFill>
              </a:rPr>
              <a:t>Successful Administration of the </a:t>
            </a:r>
            <a:br>
              <a:rPr lang="en-US" sz="4400" dirty="0">
                <a:solidFill>
                  <a:srgbClr val="0000FF"/>
                </a:solidFill>
              </a:rPr>
            </a:br>
            <a:r>
              <a:rPr lang="en-US" sz="4400" dirty="0">
                <a:solidFill>
                  <a:srgbClr val="0000FF"/>
                </a:solidFill>
              </a:rPr>
              <a:t>Adult-Adolescent Parenting Inventory</a:t>
            </a:r>
            <a:r>
              <a:rPr lang="en-US" sz="4400" baseline="30000" dirty="0">
                <a:solidFill>
                  <a:srgbClr val="0000FF"/>
                </a:solidFill>
              </a:rPr>
              <a:t>® </a:t>
            </a:r>
            <a:r>
              <a:rPr lang="en-US" sz="4400" dirty="0" smtClean="0">
                <a:solidFill>
                  <a:srgbClr val="0000FF"/>
                </a:solidFill>
              </a:rPr>
              <a:t>AAPI-2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70475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600200" indent="-16002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1800" b="1" dirty="0" smtClean="0">
                <a:solidFill>
                  <a:srgbClr val="0033CC"/>
                </a:solidFill>
              </a:rPr>
              <a:t>The AAPI-2 is made up of five “Constructs” that form the items and subscales:</a:t>
            </a:r>
          </a:p>
          <a:p>
            <a:pPr marL="1600200" indent="-1600200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1800" b="1" dirty="0" smtClean="0">
              <a:solidFill>
                <a:srgbClr val="0033CC"/>
              </a:solidFill>
            </a:endParaRPr>
          </a:p>
          <a:p>
            <a:pPr marL="1600200" indent="-16002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1800" dirty="0" smtClean="0">
                <a:solidFill>
                  <a:srgbClr val="0033CC"/>
                </a:solidFill>
              </a:rPr>
              <a:t>Construct A 	</a:t>
            </a:r>
            <a:r>
              <a:rPr lang="en-US" sz="1800" b="1" dirty="0" smtClean="0">
                <a:solidFill>
                  <a:srgbClr val="0033CC"/>
                </a:solidFill>
              </a:rPr>
              <a:t>Inappropriate Expectations of Children</a:t>
            </a:r>
          </a:p>
          <a:p>
            <a:pPr marL="1600200" indent="-1600200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1800" b="1" dirty="0" smtClean="0">
              <a:solidFill>
                <a:srgbClr val="0033CC"/>
              </a:solidFill>
            </a:endParaRPr>
          </a:p>
          <a:p>
            <a:pPr marL="1600200" indent="-16002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1800" dirty="0" smtClean="0">
                <a:solidFill>
                  <a:srgbClr val="0033CC"/>
                </a:solidFill>
              </a:rPr>
              <a:t>Construct B	</a:t>
            </a:r>
            <a:r>
              <a:rPr lang="en-US" sz="1800" b="1" dirty="0" smtClean="0">
                <a:solidFill>
                  <a:srgbClr val="0033CC"/>
                </a:solidFill>
              </a:rPr>
              <a:t>Inability to Demonstrate Empathy towards Children’s Needs</a:t>
            </a:r>
          </a:p>
          <a:p>
            <a:pPr marL="1600200" indent="-1600200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1800" b="1" dirty="0" smtClean="0">
              <a:solidFill>
                <a:srgbClr val="0033CC"/>
              </a:solidFill>
            </a:endParaRPr>
          </a:p>
          <a:p>
            <a:pPr marL="1600200" indent="-16002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1800" dirty="0" smtClean="0">
                <a:solidFill>
                  <a:srgbClr val="0033CC"/>
                </a:solidFill>
              </a:rPr>
              <a:t>Construct C	</a:t>
            </a:r>
            <a:r>
              <a:rPr lang="en-US" sz="1800" b="1" dirty="0" smtClean="0">
                <a:solidFill>
                  <a:srgbClr val="0033CC"/>
                </a:solidFill>
              </a:rPr>
              <a:t>Strong Parental Belief in the Use of Corporal Punishment</a:t>
            </a:r>
          </a:p>
          <a:p>
            <a:pPr marL="1600200" indent="-1600200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1800" b="1" dirty="0" smtClean="0">
              <a:solidFill>
                <a:srgbClr val="0033CC"/>
              </a:solidFill>
            </a:endParaRPr>
          </a:p>
          <a:p>
            <a:pPr marL="1600200" indent="-16002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1800" dirty="0" smtClean="0">
                <a:solidFill>
                  <a:srgbClr val="0033CC"/>
                </a:solidFill>
              </a:rPr>
              <a:t>Construct D	</a:t>
            </a:r>
            <a:r>
              <a:rPr lang="en-US" sz="1800" b="1" dirty="0" smtClean="0">
                <a:solidFill>
                  <a:srgbClr val="0033CC"/>
                </a:solidFill>
              </a:rPr>
              <a:t>Reversing Parent-Child Family Roles</a:t>
            </a:r>
          </a:p>
          <a:p>
            <a:pPr marL="1600200" indent="-1600200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1800" b="1" dirty="0" smtClean="0">
              <a:solidFill>
                <a:srgbClr val="0033CC"/>
              </a:solidFill>
            </a:endParaRPr>
          </a:p>
          <a:p>
            <a:pPr marL="1600200" indent="-16002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1800" dirty="0" smtClean="0">
                <a:solidFill>
                  <a:srgbClr val="0033CC"/>
                </a:solidFill>
              </a:rPr>
              <a:t>Construct E	</a:t>
            </a:r>
            <a:r>
              <a:rPr lang="en-US" sz="1800" b="1" dirty="0" smtClean="0">
                <a:solidFill>
                  <a:srgbClr val="0033CC"/>
                </a:solidFill>
              </a:rPr>
              <a:t>Oppressing Children’s Power and Independence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Adult-Adolescent Parenting Inventory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9903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0000FF"/>
                </a:solidFill>
              </a:rPr>
              <a:t>Responses to the AAPI-2 provide and index of risk for practicing parenting behaviors in each of the five parenting constructs. </a:t>
            </a:r>
          </a:p>
          <a:p>
            <a:endParaRPr lang="en-US" sz="2400" dirty="0" smtClean="0">
              <a:solidFill>
                <a:srgbClr val="0000FF"/>
              </a:solidFill>
            </a:endParaRPr>
          </a:p>
          <a:p>
            <a:r>
              <a:rPr lang="en-US" sz="2400" b="1" dirty="0" smtClean="0">
                <a:solidFill>
                  <a:srgbClr val="0000FF"/>
                </a:solidFill>
              </a:rPr>
              <a:t>Responses fall into three levels of risk:</a:t>
            </a:r>
          </a:p>
          <a:p>
            <a:pPr marL="109537" indent="0">
              <a:buNone/>
            </a:pPr>
            <a:r>
              <a:rPr lang="en-US" sz="3200" dirty="0" smtClean="0"/>
              <a:t>    </a:t>
            </a:r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</a:rPr>
              <a:t>Low</a:t>
            </a:r>
          </a:p>
          <a:p>
            <a:pPr marL="109537" indent="0">
              <a:buNone/>
            </a:pPr>
            <a:r>
              <a:rPr lang="en-US" sz="3200" dirty="0" smtClean="0"/>
              <a:t>                </a:t>
            </a:r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Moderate</a:t>
            </a:r>
          </a:p>
          <a:p>
            <a:pPr marL="109537" indent="0">
              <a:buNone/>
            </a:pPr>
            <a:r>
              <a:rPr lang="en-US" sz="3200" dirty="0" smtClean="0"/>
              <a:t>                                        </a:t>
            </a:r>
            <a:r>
              <a:rPr lang="en-US" sz="6600" dirty="0" smtClean="0">
                <a:solidFill>
                  <a:srgbClr val="C00000"/>
                </a:solidFill>
              </a:rPr>
              <a:t>High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Adult- Adolescent Parenting Inventory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85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z="3600" smtClean="0"/>
          </a:p>
          <a:p>
            <a:pPr eaLnBrk="1" hangingPunct="1"/>
            <a:r>
              <a:rPr lang="en-US" sz="3600" smtClean="0">
                <a:solidFill>
                  <a:srgbClr val="0000FF"/>
                </a:solidFill>
              </a:rPr>
              <a:t>Abusive parents (male and female) express significantly (p&lt;.001)more abusive beliefs than non-abusive parents (male and female).</a:t>
            </a:r>
          </a:p>
        </p:txBody>
      </p:sp>
      <p:sp>
        <p:nvSpPr>
          <p:cNvPr id="260098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</a:rPr>
              <a:t>Validity and Reliability of AAPI-2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7315200" y="6172200"/>
            <a:ext cx="1295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sz="1000"/>
              <a:t>Workbook pg. 36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r>
              <a:rPr lang="en-US" sz="3600" smtClean="0">
                <a:solidFill>
                  <a:srgbClr val="0000FF"/>
                </a:solidFill>
              </a:rPr>
              <a:t>Males, regardless of status (abusive or non-abusive) express significantly (p&lt;.001) more abusive parenting beliefs than females.</a:t>
            </a:r>
          </a:p>
        </p:txBody>
      </p:sp>
      <p:sp>
        <p:nvSpPr>
          <p:cNvPr id="261122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</a:rPr>
              <a:t>Validity and Reliability of AAPI-2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7315200" y="6172200"/>
            <a:ext cx="1295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sz="1000"/>
              <a:t>Workbook pg. 36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r>
              <a:rPr lang="en-US" sz="3600" smtClean="0">
                <a:solidFill>
                  <a:srgbClr val="0000FF"/>
                </a:solidFill>
              </a:rPr>
              <a:t>Adolescents (male and female) with histories of being abused express significantly (P&lt;.001) more abusive parenting beliefs than non-abused adolescents (male or female).</a:t>
            </a:r>
          </a:p>
        </p:txBody>
      </p:sp>
      <p:sp>
        <p:nvSpPr>
          <p:cNvPr id="262146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</a:rPr>
              <a:t>Validity and Reliability of AAPI-2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7315200" y="6172200"/>
            <a:ext cx="1295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sz="1000"/>
              <a:t>Workbook pg. 36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z="3600" smtClean="0"/>
          </a:p>
          <a:p>
            <a:pPr eaLnBrk="1" hangingPunct="1"/>
            <a:r>
              <a:rPr lang="en-US" sz="3600" smtClean="0">
                <a:solidFill>
                  <a:srgbClr val="0000FF"/>
                </a:solidFill>
              </a:rPr>
              <a:t>Male adolescents express significantly (P&lt;.001) more abusive parenting beliefs than female adolescents.</a:t>
            </a:r>
          </a:p>
        </p:txBody>
      </p:sp>
      <p:sp>
        <p:nvSpPr>
          <p:cNvPr id="263170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</a:rPr>
              <a:t>Validity and Reliability of AAPI-2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7315200" y="6172200"/>
            <a:ext cx="1295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sz="1000"/>
              <a:t>Workbook pg. 36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3" pitchFamily="18" charset="2"/>
              <a:buNone/>
            </a:pPr>
            <a:endParaRPr lang="en-US" smtClean="0"/>
          </a:p>
          <a:p>
            <a:r>
              <a:rPr lang="en-US" sz="3600" smtClean="0">
                <a:solidFill>
                  <a:srgbClr val="0000FF"/>
                </a:solidFill>
              </a:rPr>
              <a:t>Adolescents, both male and female express significantly (p&lt;.001) more abusive parenting beliefs than adults, both male and female.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</a:rPr>
              <a:t>Validity and Reliability of AAPI-2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3" pitchFamily="18" charset="2"/>
              <a:buNone/>
            </a:pPr>
            <a:r>
              <a:rPr lang="en-US" sz="3600" smtClean="0"/>
              <a:t>  </a:t>
            </a:r>
            <a:r>
              <a:rPr lang="en-US" sz="3600" smtClean="0">
                <a:solidFill>
                  <a:srgbClr val="0000FF"/>
                </a:solidFill>
              </a:rPr>
              <a:t>Each of the five parenting constructs of the AAPI-2, forming the five sub-scales of the inventory, show significant diagnostic and discriminatory validity.</a:t>
            </a:r>
          </a:p>
        </p:txBody>
      </p:sp>
      <p:sp>
        <p:nvSpPr>
          <p:cNvPr id="264194" name="AutoShap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rgbClr val="FF0000"/>
                </a:solidFill>
              </a:rPr>
              <a:t>Validity and Reliability of AAPI-2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7315200" y="6172200"/>
            <a:ext cx="1295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sz="1000"/>
              <a:t>Workbook pg. 36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914400" y="1143000"/>
            <a:ext cx="289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sz="1600"/>
              <a:t>Sample Demographic Page</a:t>
            </a:r>
          </a:p>
        </p:txBody>
      </p:sp>
      <p:sp>
        <p:nvSpPr>
          <p:cNvPr id="21507" name="Text Box 1010"/>
          <p:cNvSpPr txBox="1">
            <a:spLocks noChangeArrowheads="1"/>
          </p:cNvSpPr>
          <p:nvPr/>
        </p:nvSpPr>
        <p:spPr bwMode="auto">
          <a:xfrm>
            <a:off x="3962400" y="381000"/>
            <a:ext cx="495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graphicFrame>
        <p:nvGraphicFramePr>
          <p:cNvPr id="21508" name="Object 1011"/>
          <p:cNvGraphicFramePr>
            <a:graphicFrameLocks noChangeAspect="1"/>
          </p:cNvGraphicFramePr>
          <p:nvPr/>
        </p:nvGraphicFramePr>
        <p:xfrm>
          <a:off x="3962400" y="304800"/>
          <a:ext cx="4552950" cy="589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9" name="Acrobat Document" r:id="rId4" imgW="5829300" imgH="7543800" progId="AcroExch.Document.7">
                  <p:embed/>
                </p:oleObj>
              </mc:Choice>
              <mc:Fallback>
                <p:oleObj name="Acrobat Document" r:id="rId4" imgW="5829300" imgH="7543800" progId="AcroExch.Document.7">
                  <p:embed/>
                  <p:pic>
                    <p:nvPicPr>
                      <p:cNvPr id="0" name="Object 10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304800"/>
                        <a:ext cx="4552950" cy="5891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AAAPI-2: the Adult-Adolescent Parenting Inventory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NSCS: the Nurturing Skills Competency Scales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             Assessments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816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5"/>
          <p:cNvSpPr txBox="1">
            <a:spLocks noChangeArrowheads="1"/>
          </p:cNvSpPr>
          <p:nvPr/>
        </p:nvSpPr>
        <p:spPr bwMode="auto">
          <a:xfrm>
            <a:off x="914400" y="1143000"/>
            <a:ext cx="2971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sz="1600">
                <a:solidFill>
                  <a:srgbClr val="6600CC"/>
                </a:solidFill>
              </a:rPr>
              <a:t>Sample </a:t>
            </a:r>
            <a:r>
              <a:rPr lang="en-US" sz="1600" b="1">
                <a:solidFill>
                  <a:srgbClr val="6600CC"/>
                </a:solidFill>
              </a:rPr>
              <a:t>Test Form B, </a:t>
            </a:r>
            <a:r>
              <a:rPr lang="en-US" sz="1600">
                <a:solidFill>
                  <a:srgbClr val="6600CC"/>
                </a:solidFill>
              </a:rPr>
              <a:t>Page 1</a:t>
            </a:r>
          </a:p>
        </p:txBody>
      </p:sp>
      <p:graphicFrame>
        <p:nvGraphicFramePr>
          <p:cNvPr id="22531" name="Object 5"/>
          <p:cNvGraphicFramePr>
            <a:graphicFrameLocks noChangeAspect="1"/>
          </p:cNvGraphicFramePr>
          <p:nvPr/>
        </p:nvGraphicFramePr>
        <p:xfrm>
          <a:off x="4114800" y="609600"/>
          <a:ext cx="4552950" cy="589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2" name="Acrobat Document" r:id="rId4" imgW="5829300" imgH="7543800" progId="AcroExch.Document.7">
                  <p:embed/>
                </p:oleObj>
              </mc:Choice>
              <mc:Fallback>
                <p:oleObj name="Acrobat Document" r:id="rId4" imgW="5829300" imgH="7543800" progId="AcroExch.Document.7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609600"/>
                        <a:ext cx="4552950" cy="5891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5"/>
          <p:cNvSpPr txBox="1">
            <a:spLocks noChangeArrowheads="1"/>
          </p:cNvSpPr>
          <p:nvPr/>
        </p:nvSpPr>
        <p:spPr bwMode="auto">
          <a:xfrm>
            <a:off x="914400" y="1143000"/>
            <a:ext cx="2971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sz="1600">
                <a:solidFill>
                  <a:srgbClr val="6600CC"/>
                </a:solidFill>
              </a:rPr>
              <a:t>Sample </a:t>
            </a:r>
            <a:r>
              <a:rPr lang="en-US" sz="1600" b="1">
                <a:solidFill>
                  <a:srgbClr val="6600CC"/>
                </a:solidFill>
              </a:rPr>
              <a:t>Test Form B, </a:t>
            </a:r>
            <a:r>
              <a:rPr lang="en-US" sz="1600">
                <a:solidFill>
                  <a:srgbClr val="6600CC"/>
                </a:solidFill>
              </a:rPr>
              <a:t>Page 2</a:t>
            </a:r>
          </a:p>
        </p:txBody>
      </p:sp>
      <p:graphicFrame>
        <p:nvGraphicFramePr>
          <p:cNvPr id="23555" name="Object 5"/>
          <p:cNvGraphicFramePr>
            <a:graphicFrameLocks noChangeAspect="1"/>
          </p:cNvGraphicFramePr>
          <p:nvPr/>
        </p:nvGraphicFramePr>
        <p:xfrm>
          <a:off x="3962400" y="533400"/>
          <a:ext cx="4552950" cy="589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6" name="Acrobat Document" r:id="rId4" imgW="5829300" imgH="7543800" progId="AcroExch.Document.7">
                  <p:embed/>
                </p:oleObj>
              </mc:Choice>
              <mc:Fallback>
                <p:oleObj name="Acrobat Document" r:id="rId4" imgW="5829300" imgH="7543800" progId="AcroExch.Document.7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533400"/>
                        <a:ext cx="4552950" cy="5891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en-US" smtClean="0"/>
          </a:p>
          <a:p>
            <a:pPr algn="ctr" eaLnBrk="1" hangingPunct="1">
              <a:buFont typeface="Wingdings" pitchFamily="2" charset="2"/>
              <a:buNone/>
            </a:pPr>
            <a:r>
              <a:rPr lang="en-US" sz="3200" smtClean="0">
                <a:solidFill>
                  <a:srgbClr val="0000FF"/>
                </a:solidFill>
              </a:rPr>
              <a:t>The following are samples of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sz="3200" b="1" smtClean="0">
                <a:solidFill>
                  <a:srgbClr val="0000FF"/>
                </a:solidFill>
              </a:rPr>
              <a:t>PRE TEST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sz="3200" smtClean="0">
                <a:solidFill>
                  <a:srgbClr val="0000FF"/>
                </a:solidFill>
              </a:rPr>
              <a:t>AAPI-2 Parenting Profiles</a:t>
            </a:r>
          </a:p>
        </p:txBody>
      </p:sp>
      <p:sp>
        <p:nvSpPr>
          <p:cNvPr id="24064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</a:rPr>
              <a:t>AAPI Parenting Profiles </a:t>
            </a:r>
            <a:r>
              <a:rPr lang="en-US" sz="2400" u="sng" dirty="0">
                <a:solidFill>
                  <a:srgbClr val="FF0000"/>
                </a:solidFill>
              </a:rPr>
              <a:t>PRE TEST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AutoShape 2"/>
          <p:cNvSpPr>
            <a:spLocks noGrp="1" noChangeArrowheads="1"/>
          </p:cNvSpPr>
          <p:nvPr>
            <p:ph type="title"/>
          </p:nvPr>
        </p:nvSpPr>
        <p:spPr>
          <a:xfrm>
            <a:off x="762000" y="762000"/>
            <a:ext cx="2362200" cy="6096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1600"/>
              <a:t>Pretest Profile #1</a:t>
            </a:r>
          </a:p>
        </p:txBody>
      </p:sp>
      <p:pic>
        <p:nvPicPr>
          <p:cNvPr id="25603" name="Picture 5" descr="DB92962D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77813"/>
            <a:ext cx="5246688" cy="658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AutoShape 2"/>
          <p:cNvSpPr>
            <a:spLocks noGrp="1" noChangeArrowheads="1"/>
          </p:cNvSpPr>
          <p:nvPr>
            <p:ph type="title"/>
          </p:nvPr>
        </p:nvSpPr>
        <p:spPr>
          <a:xfrm>
            <a:off x="838200" y="838200"/>
            <a:ext cx="2362200" cy="5334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1600"/>
              <a:t>Pretest Profile #2</a:t>
            </a:r>
          </a:p>
        </p:txBody>
      </p:sp>
      <p:pic>
        <p:nvPicPr>
          <p:cNvPr id="26627" name="Picture 5" descr="38AC8E4A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4000"/>
            <a:ext cx="5246688" cy="66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AutoShape 2"/>
          <p:cNvSpPr>
            <a:spLocks noGrp="1" noChangeArrowheads="1"/>
          </p:cNvSpPr>
          <p:nvPr>
            <p:ph type="title"/>
          </p:nvPr>
        </p:nvSpPr>
        <p:spPr>
          <a:xfrm>
            <a:off x="762000" y="838200"/>
            <a:ext cx="2438400" cy="5334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1600"/>
              <a:t>Pretest Profile #3</a:t>
            </a:r>
          </a:p>
        </p:txBody>
      </p:sp>
      <p:pic>
        <p:nvPicPr>
          <p:cNvPr id="27651" name="Picture 5" descr="86AEB5C3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8600"/>
            <a:ext cx="5292725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40" name="AutoShape 4"/>
          <p:cNvSpPr>
            <a:spLocks noGrp="1" noChangeArrowheads="1"/>
          </p:cNvSpPr>
          <p:nvPr>
            <p:ph type="title"/>
          </p:nvPr>
        </p:nvSpPr>
        <p:spPr>
          <a:xfrm>
            <a:off x="914400" y="838200"/>
            <a:ext cx="2286000" cy="5334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1600"/>
              <a:t>Pretest Profile #4</a:t>
            </a:r>
          </a:p>
        </p:txBody>
      </p:sp>
      <p:pic>
        <p:nvPicPr>
          <p:cNvPr id="28675" name="Picture 6" descr="3355ECE8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2400"/>
            <a:ext cx="5192713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4" name="AutoShape 4"/>
          <p:cNvSpPr>
            <a:spLocks noGrp="1" noChangeArrowheads="1"/>
          </p:cNvSpPr>
          <p:nvPr>
            <p:ph type="title"/>
          </p:nvPr>
        </p:nvSpPr>
        <p:spPr>
          <a:xfrm>
            <a:off x="914400" y="838200"/>
            <a:ext cx="2286000" cy="5334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1600"/>
              <a:t>Pretest Profile #5</a:t>
            </a:r>
          </a:p>
        </p:txBody>
      </p:sp>
      <p:pic>
        <p:nvPicPr>
          <p:cNvPr id="29699" name="Picture 6" descr="FA6977C9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8600"/>
            <a:ext cx="5219700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en-US" sz="3200" smtClean="0">
              <a:solidFill>
                <a:srgbClr val="006699"/>
              </a:solidFill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US" sz="3200" smtClean="0">
                <a:solidFill>
                  <a:srgbClr val="0000FF"/>
                </a:solidFill>
              </a:rPr>
              <a:t>The following are samples of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sz="3200" b="1" smtClean="0">
                <a:solidFill>
                  <a:srgbClr val="0000FF"/>
                </a:solidFill>
              </a:rPr>
              <a:t>POST TEST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sz="3200" smtClean="0">
                <a:solidFill>
                  <a:srgbClr val="0000FF"/>
                </a:solidFill>
              </a:rPr>
              <a:t>AAPI-2 Parenting Profiles</a:t>
            </a:r>
          </a:p>
          <a:p>
            <a:pPr eaLnBrk="1" hangingPunct="1">
              <a:buFont typeface="Wingdings" pitchFamily="2" charset="2"/>
              <a:buNone/>
            </a:pPr>
            <a:endParaRPr lang="en-US" smtClean="0"/>
          </a:p>
        </p:txBody>
      </p:sp>
      <p:sp>
        <p:nvSpPr>
          <p:cNvPr id="25907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</a:rPr>
              <a:t>AAPI Parenting Profiles </a:t>
            </a:r>
            <a:r>
              <a:rPr lang="en-US" sz="2400" u="sng" dirty="0">
                <a:solidFill>
                  <a:srgbClr val="FF0000"/>
                </a:solidFill>
              </a:rPr>
              <a:t>POST TEST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8" name="AutoShape 4"/>
          <p:cNvSpPr>
            <a:spLocks noGrp="1" noChangeArrowheads="1"/>
          </p:cNvSpPr>
          <p:nvPr>
            <p:ph type="title"/>
          </p:nvPr>
        </p:nvSpPr>
        <p:spPr>
          <a:xfrm>
            <a:off x="838200" y="914400"/>
            <a:ext cx="2438400" cy="5334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1600"/>
              <a:t>Pre and Posttest </a:t>
            </a:r>
            <a:br>
              <a:rPr lang="en-US" sz="1600"/>
            </a:br>
            <a:r>
              <a:rPr lang="en-US" sz="1600"/>
              <a:t>Profile #1</a:t>
            </a:r>
          </a:p>
        </p:txBody>
      </p:sp>
      <p:pic>
        <p:nvPicPr>
          <p:cNvPr id="31747" name="Picture 6" descr="6FB62B36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28600"/>
            <a:ext cx="5173663" cy="643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1828800" indent="-1828800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900" b="1" smtClean="0">
              <a:solidFill>
                <a:srgbClr val="0000FF"/>
              </a:solidFill>
            </a:endParaRPr>
          </a:p>
          <a:p>
            <a:pPr marL="1828800" indent="-18288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b="1" smtClean="0">
                <a:solidFill>
                  <a:srgbClr val="0000FF"/>
                </a:solidFill>
              </a:rPr>
              <a:t>PRE</a:t>
            </a:r>
            <a:r>
              <a:rPr lang="en-US" sz="2400" smtClean="0">
                <a:solidFill>
                  <a:srgbClr val="0000FF"/>
                </a:solidFill>
              </a:rPr>
              <a:t>	Before the program begins.  Pretest data are gathered during the first session to assess entry level skills.</a:t>
            </a:r>
          </a:p>
          <a:p>
            <a:pPr marL="1828800" indent="-1828800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1200" b="1" smtClean="0">
              <a:solidFill>
                <a:srgbClr val="0000FF"/>
              </a:solidFill>
            </a:endParaRPr>
          </a:p>
          <a:p>
            <a:pPr marL="1828800" indent="-18288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b="1" smtClean="0">
                <a:solidFill>
                  <a:srgbClr val="0000FF"/>
                </a:solidFill>
              </a:rPr>
              <a:t>PROCESS</a:t>
            </a:r>
            <a:r>
              <a:rPr lang="en-US" sz="2400" smtClean="0">
                <a:solidFill>
                  <a:srgbClr val="0000FF"/>
                </a:solidFill>
              </a:rPr>
              <a:t>	During the Program.  Process data are gathered during the program to monitor the success rate of the families.</a:t>
            </a:r>
          </a:p>
          <a:p>
            <a:pPr marL="1828800" indent="-1828800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1200" b="1" smtClean="0">
              <a:solidFill>
                <a:srgbClr val="0000FF"/>
              </a:solidFill>
            </a:endParaRPr>
          </a:p>
          <a:p>
            <a:pPr marL="1828800" indent="-18288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b="1" smtClean="0">
                <a:solidFill>
                  <a:srgbClr val="0000FF"/>
                </a:solidFill>
              </a:rPr>
              <a:t>POST</a:t>
            </a:r>
            <a:r>
              <a:rPr lang="en-US" sz="2400" smtClean="0">
                <a:solidFill>
                  <a:srgbClr val="0000FF"/>
                </a:solidFill>
              </a:rPr>
              <a:t>	After the program ends.  Posttest data are gathered during the last session of the program to assess exit level skills and knowledge. </a:t>
            </a:r>
          </a:p>
        </p:txBody>
      </p:sp>
      <p:sp>
        <p:nvSpPr>
          <p:cNvPr id="28057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rgbClr val="FF0000"/>
                </a:solidFill>
              </a:rPr>
              <a:t>Program Assessment and Evaluation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Assessing Parenting </a:t>
            </a:r>
            <a:r>
              <a:rPr lang="en-US" sz="2400" dirty="0" smtClean="0">
                <a:solidFill>
                  <a:srgbClr val="FF0000"/>
                </a:solidFill>
              </a:rPr>
              <a:t>Beliefs, Attitudes </a:t>
            </a:r>
            <a:r>
              <a:rPr lang="en-US" sz="2400" dirty="0">
                <a:solidFill>
                  <a:srgbClr val="FF0000"/>
                </a:solidFill>
              </a:rPr>
              <a:t>and Knowledge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7315200" y="6172200"/>
            <a:ext cx="1295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sz="1000"/>
              <a:t>Workbook pg. 34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2" name="AutoShape 4"/>
          <p:cNvSpPr>
            <a:spLocks noGrp="1" noChangeArrowheads="1"/>
          </p:cNvSpPr>
          <p:nvPr>
            <p:ph type="title"/>
          </p:nvPr>
        </p:nvSpPr>
        <p:spPr>
          <a:xfrm>
            <a:off x="838200" y="914400"/>
            <a:ext cx="2438400" cy="5334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1600"/>
              <a:t>Pre and Posttest </a:t>
            </a:r>
            <a:br>
              <a:rPr lang="en-US" sz="1600"/>
            </a:br>
            <a:r>
              <a:rPr lang="en-US" sz="1600"/>
              <a:t>Profile #2</a:t>
            </a:r>
          </a:p>
        </p:txBody>
      </p:sp>
      <p:pic>
        <p:nvPicPr>
          <p:cNvPr id="32771" name="Picture 7" descr="84B354B4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28600"/>
            <a:ext cx="5156200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6" name="AutoShape 4"/>
          <p:cNvSpPr>
            <a:spLocks noGrp="1" noChangeArrowheads="1"/>
          </p:cNvSpPr>
          <p:nvPr>
            <p:ph type="title"/>
          </p:nvPr>
        </p:nvSpPr>
        <p:spPr>
          <a:xfrm>
            <a:off x="838200" y="914400"/>
            <a:ext cx="2438400" cy="5334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1600"/>
              <a:t>Pre and Posttest </a:t>
            </a:r>
            <a:br>
              <a:rPr lang="en-US" sz="1600"/>
            </a:br>
            <a:r>
              <a:rPr lang="en-US" sz="1600"/>
              <a:t>Profile #3</a:t>
            </a:r>
          </a:p>
        </p:txBody>
      </p:sp>
      <p:pic>
        <p:nvPicPr>
          <p:cNvPr id="33795" name="Picture 6" descr="766F0525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8600"/>
            <a:ext cx="5164138" cy="643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60" name="AutoShape 4"/>
          <p:cNvSpPr>
            <a:spLocks noGrp="1" noChangeArrowheads="1"/>
          </p:cNvSpPr>
          <p:nvPr>
            <p:ph type="title"/>
          </p:nvPr>
        </p:nvSpPr>
        <p:spPr>
          <a:xfrm>
            <a:off x="838200" y="914400"/>
            <a:ext cx="2438400" cy="5334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1600"/>
              <a:t>Pre and Posttest </a:t>
            </a:r>
            <a:br>
              <a:rPr lang="en-US" sz="1600"/>
            </a:br>
            <a:r>
              <a:rPr lang="en-US" sz="1600"/>
              <a:t>Profile #4</a:t>
            </a:r>
          </a:p>
        </p:txBody>
      </p:sp>
      <p:pic>
        <p:nvPicPr>
          <p:cNvPr id="34819" name="Picture 6" descr="C04D00E2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8600"/>
            <a:ext cx="5183188" cy="645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4" name="AutoShape 4"/>
          <p:cNvSpPr>
            <a:spLocks noGrp="1" noChangeArrowheads="1"/>
          </p:cNvSpPr>
          <p:nvPr>
            <p:ph type="title"/>
          </p:nvPr>
        </p:nvSpPr>
        <p:spPr>
          <a:xfrm>
            <a:off x="838200" y="914400"/>
            <a:ext cx="2438400" cy="5334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1600"/>
              <a:t>Pre and Posttest </a:t>
            </a:r>
            <a:br>
              <a:rPr lang="en-US" sz="1600"/>
            </a:br>
            <a:r>
              <a:rPr lang="en-US" sz="1600"/>
              <a:t>Profile #5</a:t>
            </a:r>
          </a:p>
        </p:txBody>
      </p:sp>
      <p:pic>
        <p:nvPicPr>
          <p:cNvPr id="35843" name="Picture 6" descr="8855177B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8600"/>
            <a:ext cx="5200650" cy="645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8" name="AutoShape 4"/>
          <p:cNvSpPr>
            <a:spLocks noGrp="1" noChangeArrowheads="1"/>
          </p:cNvSpPr>
          <p:nvPr>
            <p:ph type="title"/>
          </p:nvPr>
        </p:nvSpPr>
        <p:spPr>
          <a:xfrm>
            <a:off x="838200" y="914400"/>
            <a:ext cx="2438400" cy="5334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1600"/>
              <a:t>Pre and Posttest </a:t>
            </a:r>
            <a:br>
              <a:rPr lang="en-US" sz="1600"/>
            </a:br>
            <a:r>
              <a:rPr lang="en-US" sz="1600"/>
              <a:t>Profile #6</a:t>
            </a:r>
          </a:p>
        </p:txBody>
      </p:sp>
      <p:pic>
        <p:nvPicPr>
          <p:cNvPr id="36867" name="Picture 6" descr="1EB03340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79413"/>
            <a:ext cx="5173663" cy="64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b="1" smtClean="0">
                <a:solidFill>
                  <a:srgbClr val="0033CC"/>
                </a:solidFill>
              </a:rPr>
              <a:t>Use of AAPI-2 Information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>
                <a:solidFill>
                  <a:srgbClr val="0033CC"/>
                </a:solidFill>
              </a:rPr>
              <a:t>To provide pretest or posttest data to measure treatment effectiveness.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>
                <a:solidFill>
                  <a:srgbClr val="0033CC"/>
                </a:solidFill>
              </a:rPr>
              <a:t>To assess the parenting and child rearing attitudes of parents and adolescents prior to parenthood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>
                <a:solidFill>
                  <a:srgbClr val="0033CC"/>
                </a:solidFill>
              </a:rPr>
              <a:t>To design specific treatment and intervention parenting education programs.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>
                <a:solidFill>
                  <a:srgbClr val="0033CC"/>
                </a:solidFill>
              </a:rPr>
              <a:t>To design nurturing experiences for parents and adolescents whose attitudes indicate a high risk for child maltreatment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>
                <a:solidFill>
                  <a:srgbClr val="0033CC"/>
                </a:solidFill>
              </a:rPr>
              <a:t>To screen foster parent applicants, child care staff, and volunteers for education and training purposes.</a:t>
            </a:r>
            <a:r>
              <a:rPr lang="en-US" sz="2000" smtClean="0"/>
              <a:t> </a:t>
            </a:r>
          </a:p>
        </p:txBody>
      </p:sp>
      <p:sp>
        <p:nvSpPr>
          <p:cNvPr id="26521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rgbClr val="FF0000"/>
                </a:solidFill>
              </a:rPr>
              <a:t>Adult-Adolescent Parenting Inventory </a:t>
            </a:r>
            <a:r>
              <a:rPr lang="en-US" sz="2800" dirty="0">
                <a:solidFill>
                  <a:srgbClr val="FF0000"/>
                </a:solidFill>
              </a:rPr>
              <a:t>(AAPI-2)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7315200" y="6172200"/>
            <a:ext cx="1295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sz="1000"/>
              <a:t>Workbook pg. 35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smtClean="0">
                <a:solidFill>
                  <a:srgbClr val="0033CC"/>
                </a:solidFill>
              </a:rPr>
              <a:t>Administer and Score the AAPI OnLine Anytime.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>
                <a:solidFill>
                  <a:srgbClr val="0033CC"/>
                </a:solidFill>
              </a:rPr>
              <a:t>Cost Savings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>
                <a:solidFill>
                  <a:srgbClr val="0033CC"/>
                </a:solidFill>
              </a:rPr>
              <a:t>Accuracy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>
                <a:solidFill>
                  <a:srgbClr val="0033CC"/>
                </a:solidFill>
              </a:rPr>
              <a:t>Data Privacy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>
                <a:solidFill>
                  <a:srgbClr val="0033CC"/>
                </a:solidFill>
              </a:rPr>
              <a:t>Data Export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>
                <a:solidFill>
                  <a:srgbClr val="0033CC"/>
                </a:solidFill>
              </a:rPr>
              <a:t>Individual and Group Profiles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>
                <a:solidFill>
                  <a:srgbClr val="0033CC"/>
                </a:solidFill>
              </a:rPr>
              <a:t>Manage Data by Program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>
                <a:solidFill>
                  <a:srgbClr val="0033CC"/>
                </a:solidFill>
              </a:rPr>
              <a:t>Clinical Interpretation of Parenting Profiles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>
                <a:solidFill>
                  <a:srgbClr val="0033CC"/>
                </a:solidFill>
              </a:rPr>
              <a:t>Download Test Forms</a:t>
            </a:r>
            <a:endParaRPr lang="en-US" sz="2400" u="sng" smtClean="0">
              <a:solidFill>
                <a:srgbClr val="0033CC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smtClean="0">
                <a:solidFill>
                  <a:srgbClr val="0033CC"/>
                </a:solidFill>
              </a:rPr>
              <a:t>One-Year Free Data Storage</a:t>
            </a:r>
          </a:p>
          <a:p>
            <a:pPr eaLnBrk="1" hangingPunct="1">
              <a:lnSpc>
                <a:spcPct val="80000"/>
              </a:lnSpc>
            </a:pPr>
            <a:endParaRPr lang="en-US" sz="2400" smtClean="0"/>
          </a:p>
        </p:txBody>
      </p:sp>
      <p:sp>
        <p:nvSpPr>
          <p:cNvPr id="26624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rgbClr val="6600CC"/>
                </a:solidFill>
              </a:rPr>
              <a:t/>
            </a:r>
            <a:br>
              <a:rPr lang="en-US" sz="3200" dirty="0">
                <a:solidFill>
                  <a:srgbClr val="6600CC"/>
                </a:solidFill>
              </a:rPr>
            </a:br>
            <a:r>
              <a:rPr lang="en-US" sz="3200" dirty="0" smtClean="0">
                <a:solidFill>
                  <a:srgbClr val="6600CC"/>
                </a:solidFill>
              </a:rPr>
              <a:t>         </a:t>
            </a:r>
            <a:r>
              <a:rPr lang="en-US" sz="3200" dirty="0" smtClean="0">
                <a:solidFill>
                  <a:srgbClr val="FF0000"/>
                </a:solidFill>
              </a:rPr>
              <a:t>Benefits </a:t>
            </a:r>
            <a:r>
              <a:rPr lang="en-US" sz="3200" dirty="0">
                <a:solidFill>
                  <a:srgbClr val="FF0000"/>
                </a:solidFill>
              </a:rPr>
              <a:t>of AAPI </a:t>
            </a:r>
            <a:r>
              <a:rPr lang="en-US" sz="3200" dirty="0" err="1" smtClean="0">
                <a:solidFill>
                  <a:srgbClr val="FF0000"/>
                </a:solidFill>
              </a:rPr>
              <a:t>OnLine</a:t>
            </a:r>
            <a:r>
              <a:rPr lang="en-US" sz="3200" dirty="0" smtClean="0">
                <a:solidFill>
                  <a:srgbClr val="FF0000"/>
                </a:solidFill>
              </a:rPr>
              <a:t>   </a:t>
            </a:r>
            <a:endParaRPr lang="en-US" sz="3200" b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57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Successful Administration of the Nurturing Skills Competency Scale NSCS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Stephen J. Bavolek. Ph.D.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3663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The NSCS is a self report, criterion referenced measure design to gather data in six areas:</a:t>
            </a:r>
          </a:p>
          <a:p>
            <a:endParaRPr lang="en-US" dirty="0" smtClean="0">
              <a:solidFill>
                <a:srgbClr val="7030A0"/>
              </a:solidFill>
            </a:endParaRPr>
          </a:p>
          <a:p>
            <a:r>
              <a:rPr lang="en-US" sz="2400" b="1" dirty="0" smtClean="0">
                <a:solidFill>
                  <a:srgbClr val="7030A0"/>
                </a:solidFill>
              </a:rPr>
              <a:t>Subscale A: </a:t>
            </a:r>
            <a:r>
              <a:rPr lang="en-US" sz="2400" dirty="0" smtClean="0">
                <a:solidFill>
                  <a:srgbClr val="7030A0"/>
                </a:solidFill>
              </a:rPr>
              <a:t>About Me</a:t>
            </a:r>
          </a:p>
          <a:p>
            <a:r>
              <a:rPr lang="en-US" sz="2400" b="1" dirty="0" smtClean="0">
                <a:solidFill>
                  <a:srgbClr val="7030A0"/>
                </a:solidFill>
              </a:rPr>
              <a:t>Subscale B: </a:t>
            </a:r>
            <a:r>
              <a:rPr lang="en-US" sz="2400" dirty="0" smtClean="0">
                <a:solidFill>
                  <a:srgbClr val="7030A0"/>
                </a:solidFill>
              </a:rPr>
              <a:t>About My Childhood</a:t>
            </a:r>
          </a:p>
          <a:p>
            <a:r>
              <a:rPr lang="en-US" sz="2400" b="1" dirty="0" smtClean="0">
                <a:solidFill>
                  <a:srgbClr val="7030A0"/>
                </a:solidFill>
              </a:rPr>
              <a:t>Subscale C: </a:t>
            </a:r>
            <a:r>
              <a:rPr lang="en-US" sz="2400" dirty="0" smtClean="0">
                <a:solidFill>
                  <a:srgbClr val="7030A0"/>
                </a:solidFill>
              </a:rPr>
              <a:t>About My Spouse (Partner)</a:t>
            </a:r>
          </a:p>
          <a:p>
            <a:r>
              <a:rPr lang="en-US" sz="2400" b="1" dirty="0" smtClean="0">
                <a:solidFill>
                  <a:srgbClr val="7030A0"/>
                </a:solidFill>
              </a:rPr>
              <a:t>Subscale D: </a:t>
            </a:r>
            <a:r>
              <a:rPr lang="en-US" sz="2400" dirty="0" smtClean="0">
                <a:solidFill>
                  <a:srgbClr val="7030A0"/>
                </a:solidFill>
              </a:rPr>
              <a:t>About My Children and Family</a:t>
            </a:r>
          </a:p>
          <a:p>
            <a:r>
              <a:rPr lang="en-US" sz="2400" b="1" dirty="0" smtClean="0">
                <a:solidFill>
                  <a:srgbClr val="7030A0"/>
                </a:solidFill>
              </a:rPr>
              <a:t>Subscale E: </a:t>
            </a:r>
            <a:r>
              <a:rPr lang="en-US" sz="2400" dirty="0" smtClean="0">
                <a:solidFill>
                  <a:srgbClr val="7030A0"/>
                </a:solidFill>
              </a:rPr>
              <a:t>My Knowledge of Nurturing Parenting</a:t>
            </a:r>
          </a:p>
          <a:p>
            <a:r>
              <a:rPr lang="en-US" sz="2400" b="1" dirty="0" smtClean="0">
                <a:solidFill>
                  <a:srgbClr val="7030A0"/>
                </a:solidFill>
              </a:rPr>
              <a:t>Subscale F: </a:t>
            </a:r>
            <a:r>
              <a:rPr lang="en-US" sz="2400" dirty="0" smtClean="0">
                <a:solidFill>
                  <a:srgbClr val="7030A0"/>
                </a:solidFill>
              </a:rPr>
              <a:t>My Utilization of Nurturing Skills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Nurturing Skills Competency Scale</a:t>
            </a:r>
            <a:br>
              <a:rPr lang="en-US" dirty="0" smtClean="0">
                <a:solidFill>
                  <a:srgbClr val="00B050"/>
                </a:solidFill>
              </a:rPr>
            </a:b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smtClean="0">
                <a:solidFill>
                  <a:srgbClr val="00B050"/>
                </a:solidFill>
              </a:rPr>
              <a:t>                     NSCS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906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Wingdings" pitchFamily="2" charset="2"/>
              <a:buNone/>
            </a:pPr>
            <a:r>
              <a:rPr lang="en-US" sz="2400" b="1" smtClean="0">
                <a:solidFill>
                  <a:srgbClr val="0000FF"/>
                </a:solidFill>
              </a:rPr>
              <a:t>1.  Adult-Adolescent Parenting Inventory (AAPI-2) </a:t>
            </a:r>
          </a:p>
          <a:p>
            <a:pPr marL="457200" indent="-457200" eaLnBrk="1" hangingPunct="1">
              <a:buFont typeface="Wingdings" pitchFamily="2" charset="2"/>
              <a:buNone/>
            </a:pPr>
            <a:endParaRPr lang="en-US" sz="1000" b="1" smtClean="0">
              <a:solidFill>
                <a:srgbClr val="0000FF"/>
              </a:solidFill>
            </a:endParaRPr>
          </a:p>
          <a:p>
            <a:pPr marL="457200" indent="-457200" eaLnBrk="1" hangingPunct="1">
              <a:buFont typeface="Wingdings" pitchFamily="2" charset="2"/>
              <a:buNone/>
            </a:pPr>
            <a:r>
              <a:rPr lang="en-US" sz="2400" b="1" smtClean="0">
                <a:solidFill>
                  <a:srgbClr val="0000FF"/>
                </a:solidFill>
              </a:rPr>
              <a:t>2.  Nurturing Skills Competency Scale (NSCS)  </a:t>
            </a:r>
          </a:p>
          <a:p>
            <a:pPr marL="457200" indent="-457200" eaLnBrk="1" hangingPunct="1">
              <a:buFont typeface="Wingdings" pitchFamily="2" charset="2"/>
              <a:buNone/>
            </a:pPr>
            <a:endParaRPr lang="en-US" sz="1000" b="1" smtClean="0">
              <a:solidFill>
                <a:srgbClr val="0000FF"/>
              </a:solidFill>
            </a:endParaRPr>
          </a:p>
          <a:p>
            <a:pPr marL="457200" indent="-457200" eaLnBrk="1" hangingPunct="1">
              <a:buFont typeface="Wingdings" pitchFamily="2" charset="2"/>
              <a:buNone/>
            </a:pPr>
            <a:r>
              <a:rPr lang="en-US" sz="2400" b="1" smtClean="0">
                <a:solidFill>
                  <a:srgbClr val="0000FF"/>
                </a:solidFill>
              </a:rPr>
              <a:t>3.  Parenting Attitudes Raising Teens Inventory  (PARTI). </a:t>
            </a:r>
          </a:p>
        </p:txBody>
      </p:sp>
      <p:sp>
        <p:nvSpPr>
          <p:cNvPr id="28160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</a:rPr>
              <a:t>    Pre </a:t>
            </a:r>
            <a:r>
              <a:rPr lang="en-US" dirty="0">
                <a:solidFill>
                  <a:srgbClr val="FF0000"/>
                </a:solidFill>
              </a:rPr>
              <a:t>and Posttest Data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7315200" y="6172200"/>
            <a:ext cx="1295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sz="1000"/>
              <a:t>Workbook pg. 34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Data generated from the six Constructs of the NSCS have been recognized as contributing to child maltreatment and family dysfunction.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r>
              <a:rPr lang="en-US" dirty="0" smtClean="0">
                <a:solidFill>
                  <a:srgbClr val="7030A0"/>
                </a:solidFill>
              </a:rPr>
              <a:t>New parenting skills and knowledge are sabotaged or reinforced by the degree of health in each of the NSCS constructs.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           </a:t>
            </a:r>
            <a:r>
              <a:rPr lang="en-US" sz="3600" dirty="0" smtClean="0">
                <a:solidFill>
                  <a:srgbClr val="00B050"/>
                </a:solidFill>
              </a:rPr>
              <a:t>Purpose of the NSCS</a:t>
            </a:r>
            <a:endParaRPr lang="en-US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0013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solidFill>
                <a:srgbClr val="9966FF"/>
              </a:solidFill>
            </a:endParaRPr>
          </a:p>
          <a:p>
            <a:pPr marL="109537" indent="0">
              <a:buNone/>
            </a:pPr>
            <a:r>
              <a:rPr lang="en-US" dirty="0" smtClean="0">
                <a:solidFill>
                  <a:srgbClr val="7030A0"/>
                </a:solidFill>
              </a:rPr>
              <a:t>The AAPI and the NSCS used together provide professionals with a comprehensive picture of  family strengths and deficits that contribute to the overall level of healthy family functioning.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     </a:t>
            </a:r>
            <a:r>
              <a:rPr lang="en-US" sz="3600" dirty="0" smtClean="0">
                <a:solidFill>
                  <a:srgbClr val="00B050"/>
                </a:solidFill>
              </a:rPr>
              <a:t>Comprehensive Parenting and </a:t>
            </a:r>
            <a:br>
              <a:rPr lang="en-US" sz="3600" dirty="0" smtClean="0">
                <a:solidFill>
                  <a:srgbClr val="00B050"/>
                </a:solidFill>
              </a:rPr>
            </a:br>
            <a:r>
              <a:rPr lang="en-US" sz="3600" dirty="0">
                <a:solidFill>
                  <a:srgbClr val="00B050"/>
                </a:solidFill>
              </a:rPr>
              <a:t> </a:t>
            </a:r>
            <a:r>
              <a:rPr lang="en-US" sz="3600" dirty="0" smtClean="0">
                <a:solidFill>
                  <a:srgbClr val="00B050"/>
                </a:solidFill>
              </a:rPr>
              <a:t>          Family Information</a:t>
            </a:r>
            <a:endParaRPr lang="en-US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7367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>
              <a:buNone/>
            </a:pPr>
            <a:r>
              <a:rPr lang="en-US" sz="4000" b="1" dirty="0" smtClean="0">
                <a:solidFill>
                  <a:srgbClr val="7030A0"/>
                </a:solidFill>
              </a:rPr>
              <a:t>Group 1: 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Parents who are referred or mandated to attend parenting education.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Parents involved in Child Welfare for child abuse and/or neglect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Parents identified as “high risk” for child maltreatment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Parents receiving services for mental health, partner violence and drug and alcohol abuse. 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          </a:t>
            </a:r>
            <a:r>
              <a:rPr lang="en-US" sz="4000" dirty="0" smtClean="0">
                <a:solidFill>
                  <a:srgbClr val="00B050"/>
                </a:solidFill>
              </a:rPr>
              <a:t>Intended Populations</a:t>
            </a:r>
            <a:endParaRPr lang="en-US" sz="4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5788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>
              <a:buNone/>
            </a:pPr>
            <a:r>
              <a:rPr lang="en-US" sz="4000" b="1" dirty="0" smtClean="0">
                <a:solidFill>
                  <a:srgbClr val="7030A0"/>
                </a:solidFill>
              </a:rPr>
              <a:t>Group 2:</a:t>
            </a:r>
          </a:p>
          <a:p>
            <a:pPr marL="109537" indent="0">
              <a:buNone/>
            </a:pPr>
            <a:r>
              <a:rPr lang="en-US" sz="2800" dirty="0" smtClean="0">
                <a:solidFill>
                  <a:srgbClr val="7030A0"/>
                </a:solidFill>
              </a:rPr>
              <a:t>*Average parents who want to improve their parenting skills.</a:t>
            </a:r>
          </a:p>
          <a:p>
            <a:pPr marL="109537" indent="0">
              <a:buNone/>
            </a:pPr>
            <a:endParaRPr lang="en-US" sz="2800" dirty="0" smtClean="0">
              <a:solidFill>
                <a:srgbClr val="7030A0"/>
              </a:solidFill>
            </a:endParaRPr>
          </a:p>
          <a:p>
            <a:pPr marL="109537" indent="0">
              <a:buNone/>
            </a:pPr>
            <a:r>
              <a:rPr lang="en-US" sz="2800" dirty="0" smtClean="0">
                <a:solidFill>
                  <a:srgbClr val="7030A0"/>
                </a:solidFill>
              </a:rPr>
              <a:t>*Pre-parent teens and adults who want to prepare for parenthood.</a:t>
            </a:r>
          </a:p>
          <a:p>
            <a:pPr marL="109537" indent="0">
              <a:buNone/>
            </a:pPr>
            <a:endParaRPr lang="en-US" sz="2800" dirty="0" smtClean="0">
              <a:solidFill>
                <a:srgbClr val="9966FF"/>
              </a:solidFill>
            </a:endParaRPr>
          </a:p>
          <a:p>
            <a:pPr marL="109537" indent="0">
              <a:buNone/>
            </a:pPr>
            <a:endParaRPr lang="en-US" sz="4000" dirty="0" smtClean="0">
              <a:solidFill>
                <a:srgbClr val="9966FF"/>
              </a:solidFill>
            </a:endParaRPr>
          </a:p>
          <a:p>
            <a:pPr marL="109537" indent="0">
              <a:buNone/>
            </a:pPr>
            <a:endParaRPr lang="en-US" sz="2800" dirty="0" smtClean="0">
              <a:solidFill>
                <a:srgbClr val="9966FF"/>
              </a:solidFill>
            </a:endParaRPr>
          </a:p>
          <a:p>
            <a:pPr marL="109537" indent="0">
              <a:buNone/>
            </a:pPr>
            <a:endParaRPr lang="en-US" sz="4000" dirty="0" smtClean="0">
              <a:solidFill>
                <a:srgbClr val="9966FF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       </a:t>
            </a:r>
            <a:r>
              <a:rPr lang="en-US" sz="4000" dirty="0" smtClean="0">
                <a:solidFill>
                  <a:srgbClr val="00B050"/>
                </a:solidFill>
              </a:rPr>
              <a:t>Intended Populations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669916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>
              <a:buNone/>
            </a:pPr>
            <a:r>
              <a:rPr lang="en-US" sz="3600" b="1" dirty="0" smtClean="0">
                <a:solidFill>
                  <a:srgbClr val="7030A0"/>
                </a:solidFill>
              </a:rPr>
              <a:t>Long Version: 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Suited for Group 1 parents who are required to improve their parenting knowledge and skills.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Long Version of the NSCS has all six Constructs.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Data are useful in court proceedings deciding custody, out of home placement or reunification.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        </a:t>
            </a:r>
            <a:r>
              <a:rPr lang="en-US" sz="3200" dirty="0" smtClean="0">
                <a:solidFill>
                  <a:srgbClr val="00B050"/>
                </a:solidFill>
              </a:rPr>
              <a:t>Two Versions of the NSCS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6161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525962"/>
          </a:xfrm>
        </p:spPr>
        <p:txBody>
          <a:bodyPr/>
          <a:lstStyle/>
          <a:p>
            <a:r>
              <a:rPr lang="en-US" sz="3600" b="1" dirty="0" smtClean="0">
                <a:solidFill>
                  <a:srgbClr val="7030A0"/>
                </a:solidFill>
              </a:rPr>
              <a:t>Short Version:</a:t>
            </a:r>
          </a:p>
          <a:p>
            <a:r>
              <a:rPr lang="en-US" sz="2800" dirty="0" smtClean="0">
                <a:solidFill>
                  <a:srgbClr val="7030A0"/>
                </a:solidFill>
              </a:rPr>
              <a:t>Ideally suited for Group 2, low risk parents who attend parenting classes for self-improvement.</a:t>
            </a:r>
          </a:p>
          <a:p>
            <a:r>
              <a:rPr lang="en-US" sz="2800" dirty="0" smtClean="0">
                <a:solidFill>
                  <a:srgbClr val="7030A0"/>
                </a:solidFill>
              </a:rPr>
              <a:t>Short Version gathers data on only three of the  six constructs: About Me, My Knowledge of Nurturing Parenting, and My Utilization of Nurturing Parenting Skills</a:t>
            </a:r>
          </a:p>
          <a:p>
            <a:endParaRPr lang="en-US" sz="36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        </a:t>
            </a:r>
            <a:r>
              <a:rPr lang="en-US" sz="3600" dirty="0" smtClean="0">
                <a:solidFill>
                  <a:srgbClr val="00B050"/>
                </a:solidFill>
              </a:rPr>
              <a:t>Two Versions of the NSCS</a:t>
            </a:r>
            <a:endParaRPr lang="en-US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9604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Items in Constructs A through </a:t>
            </a:r>
            <a:r>
              <a:rPr lang="en-US" dirty="0">
                <a:solidFill>
                  <a:srgbClr val="7030A0"/>
                </a:solidFill>
              </a:rPr>
              <a:t>E</a:t>
            </a:r>
            <a:r>
              <a:rPr lang="en-US" dirty="0" smtClean="0">
                <a:solidFill>
                  <a:srgbClr val="7030A0"/>
                </a:solidFill>
              </a:rPr>
              <a:t> are presented in a Multiple Choice format for both the Long and Short Versions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r>
              <a:rPr lang="en-US" dirty="0" smtClean="0">
                <a:solidFill>
                  <a:srgbClr val="7030A0"/>
                </a:solidFill>
              </a:rPr>
              <a:t>Items presented in Construct F: My Utilization of Nurturing </a:t>
            </a:r>
            <a:r>
              <a:rPr lang="en-US" dirty="0">
                <a:solidFill>
                  <a:srgbClr val="7030A0"/>
                </a:solidFill>
              </a:rPr>
              <a:t>P</a:t>
            </a:r>
            <a:r>
              <a:rPr lang="en-US" dirty="0" smtClean="0">
                <a:solidFill>
                  <a:srgbClr val="7030A0"/>
                </a:solidFill>
              </a:rPr>
              <a:t>arenting Skills are presented as statements of skills. Parent rate their use of the skills on frequencies of 0 to 3.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         </a:t>
            </a:r>
            <a:r>
              <a:rPr lang="en-US" sz="3600" dirty="0" smtClean="0">
                <a:solidFill>
                  <a:srgbClr val="00B050"/>
                </a:solidFill>
              </a:rPr>
              <a:t>NSCS Item Presentation</a:t>
            </a:r>
            <a:endParaRPr lang="en-US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314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Responses to the NSCS items are presented on two different Parent Profiles. Staff have a choice of which profile to use.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Professional Profile: </a:t>
            </a:r>
            <a:r>
              <a:rPr lang="en-US" dirty="0" smtClean="0">
                <a:solidFill>
                  <a:srgbClr val="7030A0"/>
                </a:solidFill>
              </a:rPr>
              <a:t>presents the data utilizing </a:t>
            </a:r>
            <a:r>
              <a:rPr lang="en-US" dirty="0" err="1" smtClean="0">
                <a:solidFill>
                  <a:srgbClr val="7030A0"/>
                </a:solidFill>
              </a:rPr>
              <a:t>stens</a:t>
            </a:r>
            <a:r>
              <a:rPr lang="en-US" dirty="0" smtClean="0">
                <a:solidFill>
                  <a:srgbClr val="7030A0"/>
                </a:solidFill>
              </a:rPr>
              <a:t> indicating the parent’s responses are high, moderate or low risk.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Parental Profile: </a:t>
            </a:r>
            <a:r>
              <a:rPr lang="en-US" dirty="0" smtClean="0">
                <a:solidFill>
                  <a:srgbClr val="7030A0"/>
                </a:solidFill>
              </a:rPr>
              <a:t>presents the data utilizing variances of “average” indicators (average, below average, above average, etc.)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</a:t>
            </a:r>
            <a:r>
              <a:rPr lang="en-US" sz="3600" dirty="0" smtClean="0">
                <a:solidFill>
                  <a:srgbClr val="00B050"/>
                </a:solidFill>
              </a:rPr>
              <a:t>NSCS </a:t>
            </a:r>
            <a:r>
              <a:rPr lang="en-US" sz="3600" dirty="0">
                <a:solidFill>
                  <a:srgbClr val="00B050"/>
                </a:solidFill>
              </a:rPr>
              <a:t>P</a:t>
            </a:r>
            <a:r>
              <a:rPr lang="en-US" sz="3600" dirty="0" smtClean="0">
                <a:solidFill>
                  <a:srgbClr val="00B050"/>
                </a:solidFill>
              </a:rPr>
              <a:t>arent </a:t>
            </a:r>
            <a:r>
              <a:rPr lang="en-US" sz="3600" dirty="0">
                <a:solidFill>
                  <a:srgbClr val="00B050"/>
                </a:solidFill>
              </a:rPr>
              <a:t>P</a:t>
            </a:r>
            <a:r>
              <a:rPr lang="en-US" sz="3600" dirty="0" smtClean="0">
                <a:solidFill>
                  <a:srgbClr val="00B050"/>
                </a:solidFill>
              </a:rPr>
              <a:t>rofiles</a:t>
            </a:r>
            <a:endParaRPr lang="en-US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6185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Preliminary reliability and validity data have been generated from the completion of 400 completed inventories.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Pre-posttest analyses show a test re-test reliability rate of .82.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Item analyses show correlations from .49 to .93. 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Analyses show parent responses to the NSCS correlate with their responses to the AAPI.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Validity and Reliability of the NSCS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288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b="1" dirty="0" smtClean="0">
                <a:solidFill>
                  <a:srgbClr val="0000FF"/>
                </a:solidFill>
              </a:rPr>
              <a:t>1.   Family Nurturing Plan (Staff)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1000" dirty="0" smtClean="0">
              <a:solidFill>
                <a:srgbClr val="0000FF"/>
              </a:solidFill>
            </a:endParaRPr>
          </a:p>
          <a:p>
            <a:pPr marL="533400" indent="-533400" eaLnBrk="1" hangingPunct="1">
              <a:lnSpc>
                <a:spcPct val="90000"/>
              </a:lnSpc>
              <a:buNone/>
            </a:pPr>
            <a:r>
              <a:rPr lang="en-US" b="1" dirty="0" smtClean="0">
                <a:solidFill>
                  <a:srgbClr val="0000FF"/>
                </a:solidFill>
              </a:rPr>
              <a:t>2.   Attendance Log</a:t>
            </a:r>
          </a:p>
          <a:p>
            <a:pPr marL="533400" indent="-533400" eaLnBrk="1" hangingPunct="1">
              <a:lnSpc>
                <a:spcPct val="90000"/>
              </a:lnSpc>
              <a:buFont typeface="Wingdings 3" pitchFamily="18" charset="2"/>
              <a:buNone/>
            </a:pPr>
            <a:endParaRPr lang="en-US" sz="1000" dirty="0" smtClean="0">
              <a:solidFill>
                <a:srgbClr val="0000FF"/>
              </a:solidFill>
            </a:endParaRP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b="1" dirty="0" smtClean="0">
                <a:solidFill>
                  <a:srgbClr val="0000FF"/>
                </a:solidFill>
              </a:rPr>
              <a:t>3.   Home Practice Assignments</a:t>
            </a: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1000" dirty="0" smtClean="0">
              <a:solidFill>
                <a:srgbClr val="0000FF"/>
              </a:solidFill>
            </a:endParaRPr>
          </a:p>
          <a:p>
            <a:pPr marL="533400" indent="-533400" eaLnBrk="1" hangingPunct="1">
              <a:lnSpc>
                <a:spcPct val="90000"/>
              </a:lnSpc>
              <a:buNone/>
            </a:pPr>
            <a:r>
              <a:rPr lang="en-US" b="1" dirty="0" smtClean="0">
                <a:solidFill>
                  <a:srgbClr val="0000FF"/>
                </a:solidFill>
              </a:rPr>
              <a:t>4.   Family Nurturing Journal (Parents)</a:t>
            </a:r>
          </a:p>
          <a:p>
            <a:pPr marL="533400" indent="-533400" eaLnBrk="1" hangingPunct="1">
              <a:lnSpc>
                <a:spcPct val="90000"/>
              </a:lnSpc>
              <a:buNone/>
            </a:pPr>
            <a:endParaRPr lang="en-US" sz="1000" dirty="0" smtClean="0">
              <a:solidFill>
                <a:srgbClr val="0000FF"/>
              </a:solidFill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b="1" dirty="0" smtClean="0">
                <a:solidFill>
                  <a:srgbClr val="0000FF"/>
                </a:solidFill>
              </a:rPr>
              <a:t>5.   Session Competency and Evaluation Forms </a:t>
            </a:r>
          </a:p>
          <a:p>
            <a:pPr marL="533400" indent="-533400" eaLnBrk="1" hangingPunct="1">
              <a:lnSpc>
                <a:spcPct val="90000"/>
              </a:lnSpc>
              <a:buAutoNum type="arabicPeriod" startAt="5"/>
            </a:pPr>
            <a:endParaRPr lang="en-US" b="1" dirty="0" smtClean="0">
              <a:solidFill>
                <a:srgbClr val="0000FF"/>
              </a:solidFill>
            </a:endParaRP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b="1" dirty="0" smtClean="0">
              <a:solidFill>
                <a:srgbClr val="0000FF"/>
              </a:solidFill>
            </a:endParaRPr>
          </a:p>
        </p:txBody>
      </p:sp>
      <p:sp>
        <p:nvSpPr>
          <p:cNvPr id="28262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</a:rPr>
              <a:t>           Process </a:t>
            </a:r>
            <a:r>
              <a:rPr lang="en-US" dirty="0">
                <a:solidFill>
                  <a:srgbClr val="FF0000"/>
                </a:solidFill>
              </a:rPr>
              <a:t>Data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7315200" y="6172200"/>
            <a:ext cx="1295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sz="1000"/>
              <a:t>Workbook pg. 34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3200" dirty="0" smtClean="0">
                <a:solidFill>
                  <a:srgbClr val="0033CC"/>
                </a:solidFill>
              </a:rPr>
              <a:t>The AAPI-2 is an inventory designed to assess the parenting and child rearing beliefs of adult and adolescent parent and pre-parent populations. </a:t>
            </a:r>
          </a:p>
        </p:txBody>
      </p:sp>
      <p:sp>
        <p:nvSpPr>
          <p:cNvPr id="20787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FF0000"/>
                </a:solidFill>
              </a:rPr>
              <a:t>  Adult-Adolescent </a:t>
            </a:r>
            <a:r>
              <a:rPr lang="en-US" sz="3200" dirty="0">
                <a:solidFill>
                  <a:srgbClr val="FF0000"/>
                </a:solidFill>
              </a:rPr>
              <a:t>Parenting </a:t>
            </a:r>
            <a:r>
              <a:rPr lang="en-US" sz="3200" dirty="0" smtClean="0">
                <a:solidFill>
                  <a:srgbClr val="FF0000"/>
                </a:solidFill>
              </a:rPr>
              <a:t>Inventory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7315200" y="6172200"/>
            <a:ext cx="1295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sz="1000"/>
              <a:t>Workbook pg. 35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33CC"/>
                </a:solidFill>
              </a:rPr>
              <a:t>The NSCS is a criterion referenced inventory designed to assess parenting knowledge and skills along with family conditions and characteristics that can support or challenge the parenting education being taught to the family.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Nurturing Skills Competency Scale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82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>
              <a:buNone/>
            </a:pPr>
            <a:r>
              <a:rPr lang="en-US" sz="2400" b="1" dirty="0" smtClean="0">
                <a:solidFill>
                  <a:srgbClr val="7030A0"/>
                </a:solidFill>
              </a:rPr>
              <a:t>   Perceptions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smtClean="0"/>
              <a:t>                                               </a:t>
            </a:r>
            <a:r>
              <a:rPr lang="en-US" sz="2400" b="1" dirty="0" smtClean="0">
                <a:solidFill>
                  <a:srgbClr val="7030A0"/>
                </a:solidFill>
              </a:rPr>
              <a:t>Cognition</a:t>
            </a:r>
          </a:p>
          <a:p>
            <a:pPr marL="109537" indent="0">
              <a:buNone/>
            </a:pPr>
            <a:r>
              <a:rPr lang="en-US" sz="2000" dirty="0" smtClean="0">
                <a:solidFill>
                  <a:srgbClr val="7030A0"/>
                </a:solidFill>
              </a:rPr>
              <a:t>                                                                           (thoughts)</a:t>
            </a:r>
          </a:p>
          <a:p>
            <a:endParaRPr lang="en-US" sz="2000" dirty="0"/>
          </a:p>
          <a:p>
            <a:pPr marL="109537" indent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                                  </a:t>
            </a:r>
            <a:r>
              <a:rPr lang="en-US" sz="4800" dirty="0" smtClean="0">
                <a:solidFill>
                  <a:srgbClr val="0000FF"/>
                </a:solidFill>
              </a:rPr>
              <a:t>Beliefs</a:t>
            </a:r>
          </a:p>
          <a:p>
            <a:endParaRPr lang="en-US" sz="2000" dirty="0"/>
          </a:p>
          <a:p>
            <a:endParaRPr lang="en-US" sz="2000" dirty="0" smtClean="0"/>
          </a:p>
          <a:p>
            <a:pPr marL="109537" indent="0">
              <a:buNone/>
            </a:pPr>
            <a:r>
              <a:rPr lang="en-US" sz="2000" dirty="0" smtClean="0"/>
              <a:t>   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</a:rPr>
              <a:t>Emotions </a:t>
            </a:r>
            <a:r>
              <a:rPr lang="en-US" sz="2400" dirty="0" smtClean="0">
                <a:solidFill>
                  <a:srgbClr val="0000FF"/>
                </a:solidFill>
              </a:rPr>
              <a:t>                                          </a:t>
            </a:r>
            <a:r>
              <a:rPr lang="en-US" sz="2400" b="1" dirty="0" smtClean="0">
                <a:solidFill>
                  <a:srgbClr val="7030A0"/>
                </a:solidFill>
              </a:rPr>
              <a:t>Social</a:t>
            </a:r>
          </a:p>
          <a:p>
            <a:pPr marL="109537" indent="0">
              <a:buNone/>
            </a:pP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</a:rPr>
              <a:t>                                                          Consensus</a:t>
            </a:r>
          </a:p>
          <a:p>
            <a:pPr marL="109537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                                                                        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              </a:t>
            </a:r>
            <a:r>
              <a:rPr lang="en-US" sz="4000" dirty="0" smtClean="0">
                <a:solidFill>
                  <a:srgbClr val="FF0000"/>
                </a:solidFill>
              </a:rPr>
              <a:t>Parenting Beliefs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20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Perceptions: </a:t>
            </a:r>
            <a:r>
              <a:rPr lang="en-US" sz="2000" dirty="0" smtClean="0">
                <a:solidFill>
                  <a:srgbClr val="0000FF"/>
                </a:solidFill>
              </a:rPr>
              <a:t>All the information we receive about ourselves through our senses.</a:t>
            </a:r>
          </a:p>
          <a:p>
            <a:r>
              <a:rPr lang="en-US" sz="2000" b="1" dirty="0" smtClean="0">
                <a:solidFill>
                  <a:srgbClr val="0000FF"/>
                </a:solidFill>
              </a:rPr>
              <a:t>Cognition: </a:t>
            </a:r>
            <a:r>
              <a:rPr lang="en-US" sz="2000" dirty="0" smtClean="0">
                <a:solidFill>
                  <a:srgbClr val="0000FF"/>
                </a:solidFill>
              </a:rPr>
              <a:t>All the abstract conceptual processes that our brain uses to organize and make sense of our perceptions which include memories and unconscious thoughts.</a:t>
            </a:r>
          </a:p>
          <a:p>
            <a:r>
              <a:rPr lang="en-US" sz="2000" b="1" dirty="0" smtClean="0">
                <a:solidFill>
                  <a:srgbClr val="0000FF"/>
                </a:solidFill>
              </a:rPr>
              <a:t>Emotions: </a:t>
            </a:r>
            <a:r>
              <a:rPr lang="en-US" sz="2000" dirty="0" smtClean="0">
                <a:solidFill>
                  <a:srgbClr val="0000FF"/>
                </a:solidFill>
              </a:rPr>
              <a:t>Help us establish the intensity and value of every perceptual and cognitive experience we have.</a:t>
            </a:r>
          </a:p>
          <a:p>
            <a:r>
              <a:rPr lang="en-US" sz="2000" b="1" dirty="0" smtClean="0">
                <a:solidFill>
                  <a:srgbClr val="0000FF"/>
                </a:solidFill>
              </a:rPr>
              <a:t>Social Consensus: </a:t>
            </a:r>
            <a:r>
              <a:rPr lang="en-US" sz="2000" dirty="0" smtClean="0">
                <a:solidFill>
                  <a:srgbClr val="0000FF"/>
                </a:solidFill>
              </a:rPr>
              <a:t>The input we receive from others that is important for the beliefs to emerge into consciousness.</a:t>
            </a:r>
          </a:p>
          <a:p>
            <a:endParaRPr lang="en-US" sz="2000" dirty="0"/>
          </a:p>
          <a:p>
            <a:pPr marL="109537" indent="0">
              <a:buNone/>
            </a:pPr>
            <a:r>
              <a:rPr lang="en-US" sz="1100" dirty="0" smtClean="0"/>
              <a:t>                                                                                                                   Daniel Newberg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                    </a:t>
            </a:r>
            <a:r>
              <a:rPr lang="en-US" sz="4000" dirty="0" smtClean="0">
                <a:solidFill>
                  <a:srgbClr val="FF0000"/>
                </a:solidFill>
              </a:rPr>
              <a:t>Parenting Beliefs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90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1167</TotalTime>
  <Words>1344</Words>
  <Application>Microsoft Office PowerPoint</Application>
  <PresentationFormat>On-screen Show (4:3)</PresentationFormat>
  <Paragraphs>244</Paragraphs>
  <Slides>48</Slides>
  <Notes>48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0" baseType="lpstr">
      <vt:lpstr>Concourse</vt:lpstr>
      <vt:lpstr>Acrobat Document</vt:lpstr>
      <vt:lpstr>AAPI-2 and the NSCS: Assessment, Evaluation and Research for Program Effectiveness                                                                                                Stephen J. Bavolek, Ph.D.                                                                    </vt:lpstr>
      <vt:lpstr>             Assessments</vt:lpstr>
      <vt:lpstr>Program Assessment and Evaluation Assessing Parenting Beliefs, Attitudes and Knowledge </vt:lpstr>
      <vt:lpstr>    Pre and Posttest Data</vt:lpstr>
      <vt:lpstr>           Process Data</vt:lpstr>
      <vt:lpstr>  Adult-Adolescent Parenting Inventory</vt:lpstr>
      <vt:lpstr>Nurturing Skills Competency Scale</vt:lpstr>
      <vt:lpstr>              Parenting Beliefs</vt:lpstr>
      <vt:lpstr>                    Parenting Beliefs</vt:lpstr>
      <vt:lpstr>Nearly1 million inventories administered during the past 35 years </vt:lpstr>
      <vt:lpstr>Adult-Adolescent Parenting Inventory </vt:lpstr>
      <vt:lpstr>Adult- Adolescent Parenting Inventory</vt:lpstr>
      <vt:lpstr>Validity and Reliability of AAPI-2</vt:lpstr>
      <vt:lpstr>Validity and Reliability of AAPI-2</vt:lpstr>
      <vt:lpstr>Validity and Reliability of AAPI-2</vt:lpstr>
      <vt:lpstr>Validity and Reliability of AAPI-2</vt:lpstr>
      <vt:lpstr>Validity and Reliability of AAPI-2</vt:lpstr>
      <vt:lpstr>Validity and Reliability of AAPI-2</vt:lpstr>
      <vt:lpstr>PowerPoint Presentation</vt:lpstr>
      <vt:lpstr>PowerPoint Presentation</vt:lpstr>
      <vt:lpstr>PowerPoint Presentation</vt:lpstr>
      <vt:lpstr>AAPI Parenting Profiles PRE TEST</vt:lpstr>
      <vt:lpstr>Pretest Profile #1</vt:lpstr>
      <vt:lpstr>Pretest Profile #2</vt:lpstr>
      <vt:lpstr>Pretest Profile #3</vt:lpstr>
      <vt:lpstr>Pretest Profile #4</vt:lpstr>
      <vt:lpstr>Pretest Profile #5</vt:lpstr>
      <vt:lpstr>AAPI Parenting Profiles POST TEST</vt:lpstr>
      <vt:lpstr>Pre and Posttest  Profile #1</vt:lpstr>
      <vt:lpstr>Pre and Posttest  Profile #2</vt:lpstr>
      <vt:lpstr>Pre and Posttest  Profile #3</vt:lpstr>
      <vt:lpstr>Pre and Posttest  Profile #4</vt:lpstr>
      <vt:lpstr>Pre and Posttest  Profile #5</vt:lpstr>
      <vt:lpstr>Pre and Posttest  Profile #6</vt:lpstr>
      <vt:lpstr>Adult-Adolescent Parenting Inventory (AAPI-2)</vt:lpstr>
      <vt:lpstr>          Benefits of AAPI OnLine   </vt:lpstr>
      <vt:lpstr>PowerPoint Presentation</vt:lpstr>
      <vt:lpstr>Successful Administration of the Nurturing Skills Competency Scale NSCS</vt:lpstr>
      <vt:lpstr>Nurturing Skills Competency Scale                       NSCS</vt:lpstr>
      <vt:lpstr>           Purpose of the NSCS</vt:lpstr>
      <vt:lpstr>     Comprehensive Parenting and             Family Information</vt:lpstr>
      <vt:lpstr>          Intended Populations</vt:lpstr>
      <vt:lpstr>        Intended Populations </vt:lpstr>
      <vt:lpstr>        Two Versions of the NSCS</vt:lpstr>
      <vt:lpstr>        Two Versions of the NSCS</vt:lpstr>
      <vt:lpstr>         NSCS Item Presentation</vt:lpstr>
      <vt:lpstr>        NSCS Parent Profiles</vt:lpstr>
      <vt:lpstr>Validity and Reliability of the NSCS</vt:lpstr>
    </vt:vector>
  </TitlesOfParts>
  <Company>FNC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Successful Implementation of the Nurturing Parenting Programs</dc:title>
  <dc:creator>FNC</dc:creator>
  <cp:lastModifiedBy>Wolf</cp:lastModifiedBy>
  <cp:revision>206</cp:revision>
  <dcterms:created xsi:type="dcterms:W3CDTF">2007-07-23T12:32:27Z</dcterms:created>
  <dcterms:modified xsi:type="dcterms:W3CDTF">2012-01-25T15:14:38Z</dcterms:modified>
</cp:coreProperties>
</file>